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5"/>
  </p:notesMasterIdLst>
  <p:handoutMasterIdLst>
    <p:handoutMasterId r:id="rId26"/>
  </p:handoutMasterIdLst>
  <p:sldIdLst>
    <p:sldId id="341" r:id="rId5"/>
    <p:sldId id="363" r:id="rId6"/>
    <p:sldId id="367" r:id="rId7"/>
    <p:sldId id="368" r:id="rId8"/>
    <p:sldId id="365" r:id="rId9"/>
    <p:sldId id="376" r:id="rId10"/>
    <p:sldId id="377" r:id="rId11"/>
    <p:sldId id="390" r:id="rId12"/>
    <p:sldId id="372" r:id="rId13"/>
    <p:sldId id="380" r:id="rId14"/>
    <p:sldId id="364" r:id="rId15"/>
    <p:sldId id="370" r:id="rId16"/>
    <p:sldId id="379" r:id="rId17"/>
    <p:sldId id="371" r:id="rId18"/>
    <p:sldId id="378" r:id="rId19"/>
    <p:sldId id="394" r:id="rId20"/>
    <p:sldId id="388" r:id="rId21"/>
    <p:sldId id="396" r:id="rId22"/>
    <p:sldId id="392" r:id="rId23"/>
    <p:sldId id="366"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SA2#157" initials="NH" lastIdx="2" clrIdx="0">
    <p:extLst>
      <p:ext uri="{19B8F6BF-5375-455C-9EA6-DF929625EA0E}">
        <p15:presenceInfo xmlns:p15="http://schemas.microsoft.com/office/powerpoint/2012/main" userId="Huawei-SA2#157"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93" autoAdjust="0"/>
    <p:restoredTop sz="94679" autoAdjust="0"/>
  </p:normalViewPr>
  <p:slideViewPr>
    <p:cSldViewPr snapToGrid="0">
      <p:cViewPr varScale="1">
        <p:scale>
          <a:sx n="79" d="100"/>
          <a:sy n="79" d="100"/>
        </p:scale>
        <p:origin x="1066"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37528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4033865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078704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529025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SWS-230045</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7.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emf"/><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microsoft.com/office/2007/relationships/hdphoto" Target="../media/hdphoto1.wdp"/><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3.png"/><Relationship Id="rId16"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664683" y="2400642"/>
            <a:ext cx="9774936" cy="1352931"/>
          </a:xfrm>
        </p:spPr>
        <p:txBody>
          <a:bodyPr/>
          <a:lstStyle/>
          <a:p>
            <a:pPr algn="ctr" eaLnBrk="1" hangingPunct="1"/>
            <a:r>
              <a:rPr lang="en-GB" altLang="en-US" dirty="0" smtClean="0"/>
              <a:t>Huawei views </a:t>
            </a:r>
            <a:r>
              <a:rPr lang="en-GB" altLang="en-US" dirty="0"/>
              <a:t>on Rel-19 SA</a:t>
            </a:r>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4231532" y="4628374"/>
            <a:ext cx="2947481" cy="391099"/>
          </a:xfrm>
        </p:spPr>
        <p:txBody>
          <a:bodyPr/>
          <a:lstStyle/>
          <a:p>
            <a:pPr marL="0" indent="0" eaLnBrk="1" hangingPunct="1">
              <a:buFontTx/>
              <a:buNone/>
            </a:pPr>
            <a:r>
              <a:rPr lang="en-GB" altLang="en-US" dirty="0" smtClean="0"/>
              <a:t>Huawei, </a:t>
            </a:r>
            <a:r>
              <a:rPr lang="en-GB" altLang="en-US" dirty="0" err="1" smtClean="0"/>
              <a:t>Hisilicon</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65"/>
          <p:cNvSpPr/>
          <p:nvPr/>
        </p:nvSpPr>
        <p:spPr>
          <a:xfrm>
            <a:off x="104921" y="1903367"/>
            <a:ext cx="6169148" cy="4377447"/>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a:solidFill>
                <a:srgbClr val="1D1D1A"/>
              </a:solidFill>
              <a:ea typeface="微软雅黑" panose="020B0503020204020204" pitchFamily="34" charset="-122"/>
            </a:endParaRPr>
          </a:p>
        </p:txBody>
      </p:sp>
      <p:sp>
        <p:nvSpPr>
          <p:cNvPr id="2" name="Title 1"/>
          <p:cNvSpPr>
            <a:spLocks noGrp="1"/>
          </p:cNvSpPr>
          <p:nvPr>
            <p:ph type="title"/>
          </p:nvPr>
        </p:nvSpPr>
        <p:spPr>
          <a:xfrm>
            <a:off x="371977" y="501630"/>
            <a:ext cx="6605081" cy="1130301"/>
          </a:xfrm>
        </p:spPr>
        <p:txBody>
          <a:bodyPr/>
          <a:lstStyle/>
          <a:p>
            <a:r>
              <a:rPr lang="en-US" sz="4000" dirty="0"/>
              <a:t>Ambient </a:t>
            </a:r>
            <a:r>
              <a:rPr lang="en-US" sz="4000" dirty="0" err="1"/>
              <a:t>IoT</a:t>
            </a:r>
            <a:r>
              <a:rPr lang="en-US" sz="4000" dirty="0"/>
              <a:t> </a:t>
            </a:r>
            <a:r>
              <a:rPr lang="en-US" sz="4000" dirty="0" smtClean="0"/>
              <a:t>(2/2</a:t>
            </a:r>
            <a:r>
              <a:rPr lang="en-US" sz="4000" dirty="0"/>
              <a:t>)</a:t>
            </a:r>
          </a:p>
        </p:txBody>
      </p:sp>
      <p:sp>
        <p:nvSpPr>
          <p:cNvPr id="4" name="Content Placeholder 3"/>
          <p:cNvSpPr>
            <a:spLocks noGrp="1"/>
          </p:cNvSpPr>
          <p:nvPr>
            <p:ph idx="1"/>
          </p:nvPr>
        </p:nvSpPr>
        <p:spPr>
          <a:xfrm>
            <a:off x="6403507" y="2372908"/>
            <a:ext cx="5254557" cy="3139321"/>
          </a:xfrm>
          <a:prstGeom prst="rect">
            <a:avLst/>
          </a:prstGeom>
        </p:spPr>
        <p:txBody>
          <a:bodyPr wrap="square">
            <a:spAutoFit/>
          </a:bodyPr>
          <a:lstStyle/>
          <a:p>
            <a:pPr>
              <a:spcBef>
                <a:spcPct val="20000"/>
              </a:spcBef>
              <a:buSzPct val="100000"/>
            </a:pPr>
            <a:r>
              <a:rPr lang="fr-FR" altLang="en-GB" sz="2000" b="1" dirty="0">
                <a:solidFill>
                  <a:schemeClr val="dk1"/>
                </a:solidFill>
              </a:rPr>
              <a:t>Key objectives</a:t>
            </a:r>
          </a:p>
          <a:p>
            <a:pPr lvl="1">
              <a:lnSpc>
                <a:spcPct val="150000"/>
              </a:lnSpc>
              <a:spcBef>
                <a:spcPct val="20000"/>
              </a:spcBef>
              <a:buClr>
                <a:schemeClr val="tx1"/>
              </a:buClr>
              <a:buSzPct val="100000"/>
            </a:pPr>
            <a:r>
              <a:rPr lang="fr-FR" altLang="en-GB" sz="1800" dirty="0">
                <a:solidFill>
                  <a:schemeClr val="dk1"/>
                </a:solidFill>
              </a:rPr>
              <a:t>identification of </a:t>
            </a:r>
            <a:r>
              <a:rPr lang="en-GB" altLang="en-GB" sz="1800" dirty="0">
                <a:solidFill>
                  <a:schemeClr val="dk1"/>
                </a:solidFill>
              </a:rPr>
              <a:t>Ambient IoT devices</a:t>
            </a:r>
            <a:endParaRPr lang="fr-FR" altLang="en-GB" sz="1800" dirty="0">
              <a:solidFill>
                <a:schemeClr val="dk1"/>
              </a:solidFill>
            </a:endParaRPr>
          </a:p>
          <a:p>
            <a:pPr lvl="1">
              <a:lnSpc>
                <a:spcPct val="150000"/>
              </a:lnSpc>
              <a:spcBef>
                <a:spcPct val="20000"/>
              </a:spcBef>
              <a:buClr>
                <a:schemeClr val="tx1"/>
              </a:buClr>
              <a:buSzPct val="100000"/>
            </a:pPr>
            <a:r>
              <a:rPr lang="en-GB" altLang="en-GB" sz="1800" dirty="0">
                <a:solidFill>
                  <a:schemeClr val="dk1"/>
                </a:solidFill>
              </a:rPr>
              <a:t>Registration and Connection Management for Ambient </a:t>
            </a:r>
            <a:r>
              <a:rPr lang="en-GB" altLang="en-GB" sz="1800" dirty="0" err="1">
                <a:solidFill>
                  <a:schemeClr val="dk1"/>
                </a:solidFill>
              </a:rPr>
              <a:t>IoT</a:t>
            </a:r>
            <a:r>
              <a:rPr lang="en-GB" altLang="en-GB" sz="1800" dirty="0">
                <a:solidFill>
                  <a:schemeClr val="dk1"/>
                </a:solidFill>
              </a:rPr>
              <a:t> devices</a:t>
            </a:r>
          </a:p>
          <a:p>
            <a:pPr lvl="1">
              <a:lnSpc>
                <a:spcPct val="150000"/>
              </a:lnSpc>
              <a:spcBef>
                <a:spcPct val="20000"/>
              </a:spcBef>
              <a:buClr>
                <a:schemeClr val="tx1"/>
              </a:buClr>
              <a:buSzPct val="100000"/>
            </a:pPr>
            <a:r>
              <a:rPr lang="en-GB" altLang="zh-CN" sz="1800" dirty="0">
                <a:solidFill>
                  <a:schemeClr val="dk1"/>
                </a:solidFill>
              </a:rPr>
              <a:t>Ambient </a:t>
            </a:r>
            <a:r>
              <a:rPr lang="en-GB" altLang="zh-CN" sz="1800" dirty="0" err="1">
                <a:solidFill>
                  <a:schemeClr val="dk1"/>
                </a:solidFill>
              </a:rPr>
              <a:t>IoT</a:t>
            </a:r>
            <a:r>
              <a:rPr lang="en-GB" altLang="zh-CN" sz="1800" dirty="0">
                <a:solidFill>
                  <a:schemeClr val="dk1"/>
                </a:solidFill>
              </a:rPr>
              <a:t> services and data transmission</a:t>
            </a:r>
            <a:endParaRPr lang="en-GB" altLang="en-GB" sz="1800" dirty="0">
              <a:solidFill>
                <a:schemeClr val="dk1"/>
              </a:solidFill>
            </a:endParaRPr>
          </a:p>
          <a:p>
            <a:pPr lvl="1">
              <a:lnSpc>
                <a:spcPct val="150000"/>
              </a:lnSpc>
              <a:spcBef>
                <a:spcPct val="20000"/>
              </a:spcBef>
              <a:buClr>
                <a:schemeClr val="tx1"/>
              </a:buClr>
              <a:buSzPct val="100000"/>
            </a:pPr>
            <a:r>
              <a:rPr lang="en-GB" altLang="en-GB" sz="1800" dirty="0">
                <a:solidFill>
                  <a:schemeClr val="dk1"/>
                </a:solidFill>
              </a:rPr>
              <a:t>Operator charging support</a:t>
            </a:r>
          </a:p>
          <a:p>
            <a:pPr lvl="1">
              <a:lnSpc>
                <a:spcPct val="150000"/>
              </a:lnSpc>
              <a:spcBef>
                <a:spcPct val="20000"/>
              </a:spcBef>
              <a:buClr>
                <a:schemeClr val="tx1"/>
              </a:buClr>
              <a:buSzPct val="100000"/>
            </a:pPr>
            <a:r>
              <a:rPr lang="en-GB" altLang="en-GB" sz="1800" dirty="0">
                <a:solidFill>
                  <a:schemeClr val="dk1"/>
                </a:solidFill>
              </a:rPr>
              <a:t>Security aspects</a:t>
            </a:r>
          </a:p>
        </p:txBody>
      </p:sp>
      <p:grpSp>
        <p:nvGrpSpPr>
          <p:cNvPr id="5" name="组合 63">
            <a:extLst>
              <a:ext uri="{FF2B5EF4-FFF2-40B4-BE49-F238E27FC236}">
                <a16:creationId xmlns:a16="http://schemas.microsoft.com/office/drawing/2014/main" xmlns="" id="{0239E42F-D31B-4DB2-ACC4-FDE6EC2CC530}"/>
              </a:ext>
            </a:extLst>
          </p:cNvPr>
          <p:cNvGrpSpPr/>
          <p:nvPr/>
        </p:nvGrpSpPr>
        <p:grpSpPr>
          <a:xfrm>
            <a:off x="576388" y="2263411"/>
            <a:ext cx="5240751" cy="2239901"/>
            <a:chOff x="868341" y="783173"/>
            <a:chExt cx="4404726" cy="2045878"/>
          </a:xfrm>
        </p:grpSpPr>
        <p:grpSp>
          <p:nvGrpSpPr>
            <p:cNvPr id="6" name="组合 52">
              <a:extLst>
                <a:ext uri="{FF2B5EF4-FFF2-40B4-BE49-F238E27FC236}">
                  <a16:creationId xmlns:a16="http://schemas.microsoft.com/office/drawing/2014/main" xmlns="" id="{90D55C56-7D36-49DA-97BE-9A7F4EF6B5C1}"/>
                </a:ext>
              </a:extLst>
            </p:cNvPr>
            <p:cNvGrpSpPr>
              <a:grpSpLocks/>
            </p:cNvGrpSpPr>
            <p:nvPr/>
          </p:nvGrpSpPr>
          <p:grpSpPr bwMode="auto">
            <a:xfrm>
              <a:off x="868341" y="783173"/>
              <a:ext cx="4404726" cy="2045878"/>
              <a:chOff x="443575" y="1966553"/>
              <a:chExt cx="4405039" cy="2800384"/>
            </a:xfrm>
          </p:grpSpPr>
          <p:pic>
            <p:nvPicPr>
              <p:cNvPr id="9" name="图片 53">
                <a:extLst>
                  <a:ext uri="{FF2B5EF4-FFF2-40B4-BE49-F238E27FC236}">
                    <a16:creationId xmlns:a16="http://schemas.microsoft.com/office/drawing/2014/main" xmlns="" id="{549E6ACF-AE3A-4809-870F-A41199775D4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0222" y="3531720"/>
                <a:ext cx="446962" cy="70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a:extLst>
                  <a:ext uri="{FF2B5EF4-FFF2-40B4-BE49-F238E27FC236}">
                    <a16:creationId xmlns:a16="http://schemas.microsoft.com/office/drawing/2014/main" xmlns="" id="{FD4106B6-FE40-463B-9C67-2A4A03CFFF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62" y="3908800"/>
                <a:ext cx="470851" cy="306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xmlns="" id="{AC353A89-B0B9-4608-9999-B71DBAA30BC0}"/>
                  </a:ext>
                </a:extLst>
              </p:cNvPr>
              <p:cNvSpPr txBox="1"/>
              <p:nvPr/>
            </p:nvSpPr>
            <p:spPr>
              <a:xfrm>
                <a:off x="443575" y="4216245"/>
                <a:ext cx="657272" cy="550692"/>
              </a:xfrm>
              <a:prstGeom prst="rect">
                <a:avLst/>
              </a:prstGeom>
              <a:noFill/>
              <a:ln>
                <a:noFill/>
              </a:ln>
            </p:spPr>
            <p:txBody>
              <a:bodyPr anchor="ctr">
                <a:spAutoFit/>
              </a:bodyPr>
              <a:lstStyle/>
              <a:p>
                <a:pPr algn="ctr">
                  <a:defRPr/>
                </a:pPr>
                <a:r>
                  <a:rPr lang="en-US" altLang="zh-CN" sz="1400" kern="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A-IoT</a:t>
                </a:r>
                <a:r>
                  <a:rPr lang="zh-CN" altLang="en-US" sz="1400" kern="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sz="1400" kern="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Tag</a:t>
                </a:r>
                <a:endParaRPr lang="zh-CN" altLang="en-US" sz="1400" kern="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2" name="直接连接符 56">
                <a:extLst>
                  <a:ext uri="{FF2B5EF4-FFF2-40B4-BE49-F238E27FC236}">
                    <a16:creationId xmlns:a16="http://schemas.microsoft.com/office/drawing/2014/main" xmlns="" id="{117DE99E-F13C-4DA1-B1B1-144CFCC84300}"/>
                  </a:ext>
                </a:extLst>
              </p:cNvPr>
              <p:cNvCxnSpPr>
                <a:cxnSpLocks noChangeShapeType="1"/>
                <a:stCxn id="7" idx="3"/>
                <a:endCxn id="14" idx="1"/>
              </p:cNvCxnSpPr>
              <p:nvPr/>
            </p:nvCxnSpPr>
            <p:spPr bwMode="auto">
              <a:xfrm>
                <a:off x="2927517" y="3503554"/>
                <a:ext cx="0" cy="0"/>
              </a:xfrm>
              <a:prstGeom prst="line">
                <a:avLst/>
              </a:prstGeom>
              <a:noFill/>
              <a:ln w="12700" algn="ctr">
                <a:solidFill>
                  <a:srgbClr val="7F7F7F"/>
                </a:solidFill>
                <a:round/>
                <a:headEnd/>
                <a:tailEnd/>
              </a:ln>
              <a:extLst>
                <a:ext uri="{909E8E84-426E-40DD-AFC4-6F175D3DCCD1}">
                  <a14:hiddenFill xmlns:a14="http://schemas.microsoft.com/office/drawing/2010/main">
                    <a:noFill/>
                  </a14:hiddenFill>
                </a:ext>
              </a:extLst>
            </p:spPr>
          </p:cxnSp>
          <p:sp>
            <p:nvSpPr>
              <p:cNvPr id="13" name="TextBox 11">
                <a:extLst>
                  <a:ext uri="{FF2B5EF4-FFF2-40B4-BE49-F238E27FC236}">
                    <a16:creationId xmlns:a16="http://schemas.microsoft.com/office/drawing/2014/main" xmlns="" id="{41232DDD-67B6-47FB-9C4F-7A3AF214D7EE}"/>
                  </a:ext>
                </a:extLst>
              </p:cNvPr>
              <p:cNvSpPr txBox="1"/>
              <p:nvPr/>
            </p:nvSpPr>
            <p:spPr>
              <a:xfrm>
                <a:off x="1849528" y="3253934"/>
                <a:ext cx="463583" cy="323937"/>
              </a:xfrm>
              <a:prstGeom prst="rect">
                <a:avLst/>
              </a:prstGeom>
              <a:noFill/>
              <a:ln>
                <a:noFill/>
              </a:ln>
            </p:spPr>
            <p:txBody>
              <a:bodyPr>
                <a:spAutoFit/>
              </a:bodyPr>
              <a:lstStyle/>
              <a:p>
                <a:pPr algn="ctr">
                  <a:defRPr/>
                </a:pPr>
                <a:r>
                  <a:rPr lang="en-US" altLang="zh-CN" sz="1400"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N2</a:t>
                </a:r>
                <a:endParaRPr lang="zh-CN" altLang="en-US" sz="1400"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81">
                <a:extLst>
                  <a:ext uri="{FF2B5EF4-FFF2-40B4-BE49-F238E27FC236}">
                    <a16:creationId xmlns:a16="http://schemas.microsoft.com/office/drawing/2014/main" xmlns="" id="{BD75ED90-ABF0-4E5E-A08D-02E6C7F79F16}"/>
                  </a:ext>
                </a:extLst>
              </p:cNvPr>
              <p:cNvSpPr/>
              <p:nvPr/>
            </p:nvSpPr>
            <p:spPr>
              <a:xfrm>
                <a:off x="2927517" y="3331890"/>
                <a:ext cx="614407" cy="343327"/>
              </a:xfrm>
              <a:prstGeom prst="rect">
                <a:avLst/>
              </a:prstGeom>
              <a:noFill/>
              <a:ln w="25400" cap="flat" cmpd="sng" algn="ctr">
                <a:solidFill>
                  <a:srgbClr val="C00000"/>
                </a:solidFill>
                <a:prstDash val="dash"/>
              </a:ln>
              <a:effectLst/>
            </p:spPr>
            <p:txBody>
              <a:bodyPr anchor="ctr"/>
              <a:lstStyle/>
              <a:p>
                <a:pPr algn="ctr">
                  <a:defRPr/>
                </a:pPr>
                <a:r>
                  <a:rPr lang="en-US" altLang="zh-CN" sz="1400" kern="0" dirty="0">
                    <a:solidFill>
                      <a:srgbClr val="D4D4D6">
                        <a:lumMod val="25000"/>
                      </a:srgbClr>
                    </a:solidFill>
                    <a:latin typeface="Arial"/>
                    <a:ea typeface="华文细黑"/>
                  </a:rPr>
                  <a:t>TMF</a:t>
                </a:r>
                <a:endParaRPr lang="zh-CN" altLang="en-US" sz="1400" kern="0" dirty="0">
                  <a:solidFill>
                    <a:srgbClr val="D4D4D6">
                      <a:lumMod val="25000"/>
                    </a:srgbClr>
                  </a:solidFill>
                  <a:latin typeface="Arial"/>
                  <a:ea typeface="华文细黑"/>
                </a:endParaRPr>
              </a:p>
            </p:txBody>
          </p:sp>
          <p:pic>
            <p:nvPicPr>
              <p:cNvPr id="15" name="图片 61">
                <a:extLst>
                  <a:ext uri="{FF2B5EF4-FFF2-40B4-BE49-F238E27FC236}">
                    <a16:creationId xmlns:a16="http://schemas.microsoft.com/office/drawing/2014/main" xmlns="" id="{838344AD-0714-44B4-A32E-813A95171F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085321">
                <a:off x="1113927" y="3835596"/>
                <a:ext cx="464034" cy="45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84">
                <a:extLst>
                  <a:ext uri="{FF2B5EF4-FFF2-40B4-BE49-F238E27FC236}">
                    <a16:creationId xmlns:a16="http://schemas.microsoft.com/office/drawing/2014/main" xmlns="" id="{3A4E2533-D285-4867-90A1-8220A6D57C4B}"/>
                  </a:ext>
                </a:extLst>
              </p:cNvPr>
              <p:cNvSpPr txBox="1"/>
              <p:nvPr/>
            </p:nvSpPr>
            <p:spPr>
              <a:xfrm>
                <a:off x="1406877" y="4252817"/>
                <a:ext cx="677911" cy="323937"/>
              </a:xfrm>
              <a:prstGeom prst="rect">
                <a:avLst/>
              </a:prstGeom>
              <a:noFill/>
              <a:ln>
                <a:noFill/>
              </a:ln>
            </p:spPr>
            <p:txBody>
              <a:bodyPr anchor="ctr">
                <a:spAutoFit/>
              </a:bodyPr>
              <a:lstStyle>
                <a:defPPr>
                  <a:defRPr lang="en-US"/>
                </a:defPPr>
                <a:lvl1pPr algn="ctr" fontAlgn="base">
                  <a:spcBef>
                    <a:spcPct val="0"/>
                  </a:spcBef>
                  <a:spcAft>
                    <a:spcPct val="0"/>
                  </a:spcAft>
                  <a:buClr>
                    <a:srgbClr val="CC9900"/>
                  </a:buClr>
                  <a:buFont typeface="Wingdings" pitchFamily="2" charset="2"/>
                  <a:buNone/>
                  <a:defRPr sz="1050">
                    <a:solidFill>
                      <a:srgbClr val="000000"/>
                    </a:solidFill>
                    <a:latin typeface="微软雅黑" panose="020B0503020204020204" pitchFamily="34" charset="-122"/>
                    <a:ea typeface="微软雅黑" panose="020B0503020204020204" pitchFamily="34" charset="-122"/>
                  </a:defRPr>
                </a:lvl1pPr>
              </a:lstStyle>
              <a:p>
                <a:pPr>
                  <a:defRPr/>
                </a:pPr>
                <a:r>
                  <a:rPr lang="en-US" altLang="zh-CN" sz="1400" kern="0" dirty="0"/>
                  <a:t>NR</a:t>
                </a:r>
                <a:endParaRPr lang="zh-CN" altLang="en-US" sz="1400" kern="0" dirty="0"/>
              </a:p>
            </p:txBody>
          </p:sp>
          <p:cxnSp>
            <p:nvCxnSpPr>
              <p:cNvPr id="17" name="直接连接符 69">
                <a:extLst>
                  <a:ext uri="{FF2B5EF4-FFF2-40B4-BE49-F238E27FC236}">
                    <a16:creationId xmlns:a16="http://schemas.microsoft.com/office/drawing/2014/main" xmlns="" id="{7A92C9C4-0CC8-4B58-951E-A4D229A199AB}"/>
                  </a:ext>
                </a:extLst>
              </p:cNvPr>
              <p:cNvCxnSpPr>
                <a:cxnSpLocks noChangeShapeType="1"/>
                <a:endCxn id="18" idx="2"/>
              </p:cNvCxnSpPr>
              <p:nvPr/>
            </p:nvCxnSpPr>
            <p:spPr bwMode="auto">
              <a:xfrm flipV="1">
                <a:off x="2927516" y="2446776"/>
                <a:ext cx="487485" cy="885114"/>
              </a:xfrm>
              <a:prstGeom prst="line">
                <a:avLst/>
              </a:prstGeom>
              <a:noFill/>
              <a:ln w="12700" algn="ctr">
                <a:solidFill>
                  <a:srgbClr val="7F7F7F"/>
                </a:solidFill>
                <a:round/>
                <a:headEnd/>
                <a:tailEnd/>
              </a:ln>
              <a:extLst>
                <a:ext uri="{909E8E84-426E-40DD-AFC4-6F175D3DCCD1}">
                  <a14:hiddenFill xmlns:a14="http://schemas.microsoft.com/office/drawing/2010/main">
                    <a:noFill/>
                  </a14:hiddenFill>
                </a:ext>
              </a:extLst>
            </p:spPr>
          </p:cxnSp>
          <p:sp>
            <p:nvSpPr>
              <p:cNvPr id="18" name="矩形 86">
                <a:extLst>
                  <a:ext uri="{FF2B5EF4-FFF2-40B4-BE49-F238E27FC236}">
                    <a16:creationId xmlns:a16="http://schemas.microsoft.com/office/drawing/2014/main" xmlns="" id="{F8D129BC-BE9D-4BC3-9497-E18B5F36D7ED}"/>
                  </a:ext>
                </a:extLst>
              </p:cNvPr>
              <p:cNvSpPr/>
              <p:nvPr/>
            </p:nvSpPr>
            <p:spPr>
              <a:xfrm>
                <a:off x="3039530" y="2103449"/>
                <a:ext cx="750940" cy="343327"/>
              </a:xfrm>
              <a:prstGeom prst="rect">
                <a:avLst/>
              </a:prstGeom>
              <a:noFill/>
              <a:ln w="25400" cap="flat" cmpd="sng" algn="ctr">
                <a:solidFill>
                  <a:srgbClr val="C00000"/>
                </a:solidFill>
                <a:prstDash val="solid"/>
              </a:ln>
              <a:effectLst/>
            </p:spPr>
            <p:txBody>
              <a:bodyPr anchor="ctr"/>
              <a:lstStyle/>
              <a:p>
                <a:pPr algn="ctr" defTabSz="914309">
                  <a:defRPr/>
                </a:pPr>
                <a:r>
                  <a:rPr lang="en-US" altLang="zh-CN" sz="1400" kern="0" dirty="0">
                    <a:solidFill>
                      <a:srgbClr val="D4D4D6">
                        <a:lumMod val="25000"/>
                      </a:srgbClr>
                    </a:solidFill>
                    <a:latin typeface="Arial"/>
                    <a:ea typeface="华文细黑"/>
                  </a:rPr>
                  <a:t>NEF</a:t>
                </a:r>
                <a:endParaRPr lang="zh-CN" altLang="en-US" sz="1400" kern="0" dirty="0">
                  <a:solidFill>
                    <a:srgbClr val="D4D4D6">
                      <a:lumMod val="25000"/>
                    </a:srgbClr>
                  </a:solidFill>
                  <a:latin typeface="Arial"/>
                  <a:ea typeface="华文细黑"/>
                </a:endParaRPr>
              </a:p>
            </p:txBody>
          </p:sp>
          <p:cxnSp>
            <p:nvCxnSpPr>
              <p:cNvPr id="19" name="直接连接符 72">
                <a:extLst>
                  <a:ext uri="{FF2B5EF4-FFF2-40B4-BE49-F238E27FC236}">
                    <a16:creationId xmlns:a16="http://schemas.microsoft.com/office/drawing/2014/main" xmlns="" id="{EF31E285-EB7A-43A4-B9DB-B30243538D2E}"/>
                  </a:ext>
                </a:extLst>
              </p:cNvPr>
              <p:cNvCxnSpPr>
                <a:cxnSpLocks noChangeShapeType="1"/>
                <a:stCxn id="18" idx="3"/>
                <a:endCxn id="20" idx="1"/>
              </p:cNvCxnSpPr>
              <p:nvPr/>
            </p:nvCxnSpPr>
            <p:spPr bwMode="auto">
              <a:xfrm>
                <a:off x="3790471" y="2275113"/>
                <a:ext cx="307202" cy="3259"/>
              </a:xfrm>
              <a:prstGeom prst="line">
                <a:avLst/>
              </a:prstGeom>
              <a:noFill/>
              <a:ln w="12700" algn="ctr">
                <a:solidFill>
                  <a:srgbClr val="7F7F7F"/>
                </a:solidFill>
                <a:round/>
                <a:headEnd/>
                <a:tailEnd/>
              </a:ln>
              <a:extLst>
                <a:ext uri="{909E8E84-426E-40DD-AFC4-6F175D3DCCD1}">
                  <a14:hiddenFill xmlns:a14="http://schemas.microsoft.com/office/drawing/2010/main">
                    <a:noFill/>
                  </a14:hiddenFill>
                </a:ext>
              </a:extLst>
            </p:spPr>
          </p:cxnSp>
          <p:sp>
            <p:nvSpPr>
              <p:cNvPr id="20" name="矩形 91">
                <a:extLst>
                  <a:ext uri="{FF2B5EF4-FFF2-40B4-BE49-F238E27FC236}">
                    <a16:creationId xmlns:a16="http://schemas.microsoft.com/office/drawing/2014/main" xmlns="" id="{8683E269-A73D-4620-9C7A-11C3D1428ACA}"/>
                  </a:ext>
                </a:extLst>
              </p:cNvPr>
              <p:cNvSpPr/>
              <p:nvPr/>
            </p:nvSpPr>
            <p:spPr>
              <a:xfrm>
                <a:off x="4097673" y="1966553"/>
                <a:ext cx="750941" cy="623638"/>
              </a:xfrm>
              <a:prstGeom prst="rect">
                <a:avLst/>
              </a:prstGeom>
              <a:noFill/>
              <a:ln w="25400" cap="flat" cmpd="sng" algn="ctr">
                <a:solidFill>
                  <a:sysClr val="window" lastClr="FFFFFF">
                    <a:lumMod val="50000"/>
                  </a:sysClr>
                </a:solidFill>
                <a:prstDash val="solid"/>
              </a:ln>
              <a:effectLst/>
            </p:spPr>
            <p:txBody>
              <a:bodyPr anchor="ctr"/>
              <a:lstStyle/>
              <a:p>
                <a:pPr algn="ctr" defTabSz="914309">
                  <a:defRPr/>
                </a:pPr>
                <a:r>
                  <a:rPr lang="en-US" altLang="zh-CN" kern="0" dirty="0">
                    <a:solidFill>
                      <a:srgbClr val="D4D4D6">
                        <a:lumMod val="25000"/>
                      </a:srgbClr>
                    </a:solidFill>
                    <a:latin typeface="Arial"/>
                    <a:ea typeface="华文细黑"/>
                  </a:rPr>
                  <a:t>A-IoT AF</a:t>
                </a:r>
                <a:endParaRPr lang="zh-CN" altLang="en-US" kern="0" dirty="0">
                  <a:solidFill>
                    <a:srgbClr val="D4D4D6">
                      <a:lumMod val="25000"/>
                    </a:srgbClr>
                  </a:solidFill>
                  <a:latin typeface="Arial"/>
                  <a:ea typeface="华文细黑"/>
                </a:endParaRPr>
              </a:p>
            </p:txBody>
          </p:sp>
        </p:grpSp>
        <p:sp>
          <p:nvSpPr>
            <p:cNvPr id="7" name="矩形 74">
              <a:extLst>
                <a:ext uri="{FF2B5EF4-FFF2-40B4-BE49-F238E27FC236}">
                  <a16:creationId xmlns:a16="http://schemas.microsoft.com/office/drawing/2014/main" xmlns="" id="{FEC67961-F9BA-490B-A22C-F2B72B1E1481}"/>
                </a:ext>
              </a:extLst>
            </p:cNvPr>
            <p:cNvSpPr/>
            <p:nvPr/>
          </p:nvSpPr>
          <p:spPr bwMode="auto">
            <a:xfrm>
              <a:off x="2737745" y="1780648"/>
              <a:ext cx="614362" cy="250825"/>
            </a:xfrm>
            <a:prstGeom prst="rect">
              <a:avLst/>
            </a:prstGeom>
            <a:noFill/>
            <a:ln w="25400" cap="flat" cmpd="sng" algn="ctr">
              <a:solidFill>
                <a:srgbClr val="C00000"/>
              </a:solidFill>
              <a:prstDash val="solid"/>
            </a:ln>
            <a:effectLst/>
          </p:spPr>
          <p:txBody>
            <a:bodyPr anchor="ctr"/>
            <a:lstStyle/>
            <a:p>
              <a:pPr algn="ctr">
                <a:defRPr/>
              </a:pPr>
              <a:r>
                <a:rPr lang="en-US" altLang="zh-CN" sz="1400" kern="0" dirty="0">
                  <a:solidFill>
                    <a:srgbClr val="D4D4D6">
                      <a:lumMod val="25000"/>
                    </a:srgbClr>
                  </a:solidFill>
                  <a:latin typeface="Arial"/>
                  <a:ea typeface="华文细黑"/>
                </a:rPr>
                <a:t>AMF</a:t>
              </a:r>
              <a:endParaRPr lang="zh-CN" altLang="en-US" sz="1400" kern="0" dirty="0">
                <a:solidFill>
                  <a:srgbClr val="D4D4D6">
                    <a:lumMod val="25000"/>
                  </a:srgbClr>
                </a:solidFill>
                <a:latin typeface="Arial"/>
                <a:ea typeface="华文细黑"/>
              </a:endParaRPr>
            </a:p>
          </p:txBody>
        </p:sp>
        <p:cxnSp>
          <p:nvCxnSpPr>
            <p:cNvPr id="8" name="直接连接符 56">
              <a:extLst>
                <a:ext uri="{FF2B5EF4-FFF2-40B4-BE49-F238E27FC236}">
                  <a16:creationId xmlns:a16="http://schemas.microsoft.com/office/drawing/2014/main" xmlns="" id="{6134846A-98C9-4D15-ACDF-FD4433DD8471}"/>
                </a:ext>
              </a:extLst>
            </p:cNvPr>
            <p:cNvCxnSpPr>
              <a:cxnSpLocks noChangeShapeType="1"/>
              <a:stCxn id="9" idx="3"/>
              <a:endCxn id="7" idx="1"/>
            </p:cNvCxnSpPr>
            <p:nvPr/>
          </p:nvCxnSpPr>
          <p:spPr bwMode="auto">
            <a:xfrm flipV="1">
              <a:off x="2391842" y="1906060"/>
              <a:ext cx="345903" cy="279051"/>
            </a:xfrm>
            <a:prstGeom prst="line">
              <a:avLst/>
            </a:prstGeom>
            <a:noFill/>
            <a:ln w="12700" algn="ctr">
              <a:solidFill>
                <a:srgbClr val="7F7F7F"/>
              </a:solidFill>
              <a:round/>
              <a:headEnd/>
              <a:tailEnd/>
            </a:ln>
            <a:extLst>
              <a:ext uri="{909E8E84-426E-40DD-AFC4-6F175D3DCCD1}">
                <a14:hiddenFill xmlns:a14="http://schemas.microsoft.com/office/drawing/2010/main">
                  <a:noFill/>
                </a14:hiddenFill>
              </a:ext>
            </a:extLst>
          </p:spPr>
        </p:cxnSp>
      </p:grpSp>
      <p:sp>
        <p:nvSpPr>
          <p:cNvPr id="21" name="矩形 96">
            <a:extLst>
              <a:ext uri="{FF2B5EF4-FFF2-40B4-BE49-F238E27FC236}">
                <a16:creationId xmlns:a16="http://schemas.microsoft.com/office/drawing/2014/main" xmlns="" id="{F7AD3F36-1C3A-4C73-A541-A6E0E6EEDF39}"/>
              </a:ext>
            </a:extLst>
          </p:cNvPr>
          <p:cNvSpPr/>
          <p:nvPr/>
        </p:nvSpPr>
        <p:spPr>
          <a:xfrm>
            <a:off x="1760917" y="1765671"/>
            <a:ext cx="3009549" cy="338554"/>
          </a:xfrm>
          <a:prstGeom prst="rect">
            <a:avLst/>
          </a:prstGeom>
          <a:solidFill>
            <a:schemeClr val="bg1"/>
          </a:solidFill>
        </p:spPr>
        <p:txBody>
          <a:bodyPr wrap="square" lIns="72000" rIns="72000" rtlCol="0">
            <a:spAutoFit/>
          </a:bodyPr>
          <a:lstStyle/>
          <a:p>
            <a:pPr algn="ctr" defTabSz="914400">
              <a:defRPr/>
            </a:pPr>
            <a:r>
              <a:rPr lang="en-US" altLang="zh-CN" sz="1600" b="1" kern="0" dirty="0">
                <a:solidFill>
                  <a:srgbClr val="C00000"/>
                </a:solidFill>
                <a:latin typeface="Microsoft YaHei" panose="020B0503020204020204" pitchFamily="34" charset="-122"/>
                <a:ea typeface="Microsoft YaHei" panose="020B0503020204020204" pitchFamily="34" charset="-122"/>
              </a:rPr>
              <a:t>Architecture overview </a:t>
            </a:r>
            <a:endParaRPr lang="zh-CN" altLang="en-US" sz="1600" b="1" kern="0" dirty="0">
              <a:solidFill>
                <a:srgbClr val="C00000"/>
              </a:solidFill>
              <a:latin typeface="Microsoft YaHei" panose="020B0503020204020204" pitchFamily="34" charset="-122"/>
              <a:ea typeface="Microsoft YaHei" panose="020B0503020204020204" pitchFamily="34" charset="-122"/>
            </a:endParaRPr>
          </a:p>
        </p:txBody>
      </p:sp>
      <p:sp>
        <p:nvSpPr>
          <p:cNvPr id="22" name="矩形 104">
            <a:extLst>
              <a:ext uri="{FF2B5EF4-FFF2-40B4-BE49-F238E27FC236}">
                <a16:creationId xmlns:a16="http://schemas.microsoft.com/office/drawing/2014/main" xmlns="" id="{0F2EA31C-9844-4E63-BD75-F8F4614E55C8}"/>
              </a:ext>
            </a:extLst>
          </p:cNvPr>
          <p:cNvSpPr/>
          <p:nvPr/>
        </p:nvSpPr>
        <p:spPr>
          <a:xfrm>
            <a:off x="0" y="4709416"/>
            <a:ext cx="5963055" cy="1551194"/>
          </a:xfrm>
          <a:prstGeom prst="rect">
            <a:avLst/>
          </a:prstGeom>
        </p:spPr>
        <p:txBody>
          <a:bodyPr wrap="square">
            <a:spAutoFit/>
          </a:bodyPr>
          <a:lstStyle/>
          <a:p>
            <a:pPr lvl="1" defTabSz="914400">
              <a:spcBef>
                <a:spcPct val="20000"/>
              </a:spcBef>
              <a:buClr>
                <a:schemeClr val="tx1"/>
              </a:buClr>
              <a:buSzPct val="100000"/>
              <a:defRPr/>
            </a:pPr>
            <a:r>
              <a:rPr lang="en-US" altLang="zh-CN" b="1" dirty="0">
                <a:solidFill>
                  <a:schemeClr val="dk1"/>
                </a:solidFill>
                <a:latin typeface="+mn-lt"/>
                <a:cs typeface="+mn-cs"/>
              </a:rPr>
              <a:t>Potential architecture impact</a:t>
            </a:r>
            <a:r>
              <a:rPr lang="zh-CN" altLang="en-US" b="1" dirty="0">
                <a:solidFill>
                  <a:schemeClr val="dk1"/>
                </a:solidFill>
                <a:latin typeface="+mn-lt"/>
                <a:cs typeface="+mn-cs"/>
              </a:rPr>
              <a:t>：</a:t>
            </a:r>
            <a:endParaRPr lang="en-US" altLang="zh-CN" b="1" dirty="0">
              <a:solidFill>
                <a:schemeClr val="dk1"/>
              </a:solidFill>
              <a:latin typeface="+mn-lt"/>
              <a:cs typeface="+mn-cs"/>
            </a:endParaRPr>
          </a:p>
          <a:p>
            <a:pPr marL="685800" lvl="1" indent="-228600" defTabSz="914400">
              <a:spcBef>
                <a:spcPct val="20000"/>
              </a:spcBef>
              <a:buClr>
                <a:schemeClr val="tx1"/>
              </a:buClr>
              <a:buSzPct val="100000"/>
              <a:buFont typeface="Arial" panose="020B0604020202020204" pitchFamily="34" charset="0"/>
              <a:buChar char="•"/>
              <a:defRPr/>
            </a:pPr>
            <a:r>
              <a:rPr lang="en-US" altLang="zh-CN" sz="1600" dirty="0">
                <a:solidFill>
                  <a:schemeClr val="dk1"/>
                </a:solidFill>
                <a:latin typeface="+mn-lt"/>
                <a:cs typeface="+mn-cs"/>
              </a:rPr>
              <a:t>AMF/TMF: Support Ambient IoT</a:t>
            </a:r>
            <a:r>
              <a:rPr lang="zh-CN" altLang="en-US" sz="1600" dirty="0">
                <a:solidFill>
                  <a:schemeClr val="dk1"/>
                </a:solidFill>
                <a:latin typeface="+mn-lt"/>
                <a:cs typeface="+mn-cs"/>
              </a:rPr>
              <a:t> </a:t>
            </a:r>
            <a:r>
              <a:rPr lang="en-US" altLang="zh-CN" sz="1600" dirty="0">
                <a:solidFill>
                  <a:schemeClr val="dk1"/>
                </a:solidFill>
                <a:latin typeface="+mn-lt"/>
                <a:cs typeface="+mn-cs"/>
              </a:rPr>
              <a:t>service</a:t>
            </a:r>
            <a:r>
              <a:rPr lang="zh-CN" altLang="en-US" sz="1600" dirty="0">
                <a:solidFill>
                  <a:schemeClr val="dk1"/>
                </a:solidFill>
                <a:latin typeface="+mn-lt"/>
                <a:cs typeface="+mn-cs"/>
              </a:rPr>
              <a:t> </a:t>
            </a:r>
            <a:r>
              <a:rPr lang="en-US" altLang="zh-CN" sz="1600" dirty="0">
                <a:solidFill>
                  <a:schemeClr val="dk1"/>
                </a:solidFill>
                <a:latin typeface="+mn-lt"/>
                <a:cs typeface="+mn-cs"/>
              </a:rPr>
              <a:t>management</a:t>
            </a:r>
          </a:p>
          <a:p>
            <a:pPr marL="685800" lvl="1" indent="-228600" defTabSz="914400">
              <a:spcBef>
                <a:spcPct val="20000"/>
              </a:spcBef>
              <a:buClr>
                <a:schemeClr val="tx1"/>
              </a:buClr>
              <a:buSzPct val="100000"/>
              <a:buFont typeface="Arial" panose="020B0604020202020204" pitchFamily="34" charset="0"/>
              <a:buChar char="•"/>
              <a:defRPr/>
            </a:pPr>
            <a:r>
              <a:rPr lang="en-US" altLang="zh-CN" sz="1600" dirty="0">
                <a:solidFill>
                  <a:schemeClr val="dk1"/>
                </a:solidFill>
                <a:latin typeface="+mn-lt"/>
                <a:cs typeface="+mn-cs"/>
              </a:rPr>
              <a:t>NEF:</a:t>
            </a:r>
            <a:r>
              <a:rPr lang="zh-CN" altLang="en-US" sz="1600" dirty="0">
                <a:solidFill>
                  <a:schemeClr val="dk1"/>
                </a:solidFill>
                <a:latin typeface="+mn-lt"/>
                <a:cs typeface="+mn-cs"/>
              </a:rPr>
              <a:t> </a:t>
            </a:r>
            <a:r>
              <a:rPr lang="en-US" altLang="zh-CN" sz="1600" dirty="0">
                <a:solidFill>
                  <a:schemeClr val="dk1"/>
                </a:solidFill>
                <a:latin typeface="+mn-lt"/>
                <a:cs typeface="+mn-cs"/>
              </a:rPr>
              <a:t>Ambient IoT</a:t>
            </a:r>
            <a:r>
              <a:rPr lang="zh-CN" altLang="en-US" sz="1600" dirty="0">
                <a:solidFill>
                  <a:schemeClr val="dk1"/>
                </a:solidFill>
                <a:latin typeface="+mn-lt"/>
                <a:cs typeface="+mn-cs"/>
              </a:rPr>
              <a:t> </a:t>
            </a:r>
            <a:r>
              <a:rPr lang="en-US" altLang="zh-CN" sz="1600" dirty="0">
                <a:solidFill>
                  <a:schemeClr val="dk1"/>
                </a:solidFill>
                <a:latin typeface="+mn-lt"/>
                <a:cs typeface="+mn-cs"/>
              </a:rPr>
              <a:t>service exposure/ data transmission</a:t>
            </a:r>
          </a:p>
          <a:p>
            <a:pPr marL="685800" lvl="1" indent="-228600" defTabSz="914400">
              <a:spcBef>
                <a:spcPct val="20000"/>
              </a:spcBef>
              <a:buClr>
                <a:schemeClr val="tx1"/>
              </a:buClr>
              <a:buSzPct val="100000"/>
              <a:buFont typeface="Arial" panose="020B0604020202020204" pitchFamily="34" charset="0"/>
              <a:buChar char="•"/>
              <a:defRPr/>
            </a:pPr>
            <a:r>
              <a:rPr lang="en-US" altLang="zh-CN" sz="1600" dirty="0">
                <a:solidFill>
                  <a:schemeClr val="dk1"/>
                </a:solidFill>
                <a:latin typeface="+mn-lt"/>
                <a:cs typeface="+mn-cs"/>
              </a:rPr>
              <a:t>N2</a:t>
            </a:r>
            <a:r>
              <a:rPr lang="zh-CN" altLang="en-US" sz="1600" dirty="0">
                <a:solidFill>
                  <a:schemeClr val="dk1"/>
                </a:solidFill>
                <a:latin typeface="+mn-lt"/>
                <a:cs typeface="+mn-cs"/>
              </a:rPr>
              <a:t> </a:t>
            </a:r>
            <a:r>
              <a:rPr lang="en-US" altLang="zh-CN" sz="1600" dirty="0">
                <a:solidFill>
                  <a:schemeClr val="dk1"/>
                </a:solidFill>
                <a:latin typeface="+mn-lt"/>
                <a:cs typeface="+mn-cs"/>
              </a:rPr>
              <a:t>interface: Support RAN as ambient reader function</a:t>
            </a:r>
          </a:p>
          <a:p>
            <a:pPr marL="685800" lvl="1" indent="-228600" defTabSz="914400">
              <a:spcBef>
                <a:spcPct val="20000"/>
              </a:spcBef>
              <a:buClr>
                <a:schemeClr val="tx1"/>
              </a:buClr>
              <a:buSzPct val="100000"/>
              <a:buFont typeface="Arial" panose="020B0604020202020204" pitchFamily="34" charset="0"/>
              <a:buChar char="•"/>
              <a:defRPr/>
            </a:pPr>
            <a:r>
              <a:rPr lang="en-US" altLang="zh-CN" sz="1600" dirty="0">
                <a:solidFill>
                  <a:schemeClr val="dk1"/>
                </a:solidFill>
                <a:latin typeface="+mn-lt"/>
                <a:cs typeface="+mn-cs"/>
              </a:rPr>
              <a:t>N1</a:t>
            </a:r>
            <a:r>
              <a:rPr lang="zh-CN" altLang="en-US" sz="1600" dirty="0">
                <a:solidFill>
                  <a:schemeClr val="dk1"/>
                </a:solidFill>
                <a:latin typeface="+mn-lt"/>
                <a:cs typeface="+mn-cs"/>
              </a:rPr>
              <a:t> </a:t>
            </a:r>
            <a:r>
              <a:rPr lang="en-US" altLang="zh-CN" sz="1600" dirty="0">
                <a:solidFill>
                  <a:schemeClr val="dk1"/>
                </a:solidFill>
                <a:latin typeface="+mn-lt"/>
                <a:cs typeface="+mn-cs"/>
              </a:rPr>
              <a:t>interface: Simplified NAS </a:t>
            </a:r>
            <a:r>
              <a:rPr lang="en-US" altLang="zh-CN" sz="1600" dirty="0" smtClean="0">
                <a:solidFill>
                  <a:schemeClr val="dk1"/>
                </a:solidFill>
                <a:latin typeface="+mn-lt"/>
                <a:cs typeface="+mn-cs"/>
              </a:rPr>
              <a:t>protocol</a:t>
            </a:r>
            <a:endParaRPr lang="en-US" altLang="zh-CN" sz="1600" dirty="0">
              <a:solidFill>
                <a:schemeClr val="dk1"/>
              </a:solidFill>
              <a:latin typeface="+mn-lt"/>
              <a:cs typeface="+mn-cs"/>
            </a:endParaRPr>
          </a:p>
        </p:txBody>
      </p:sp>
      <p:sp>
        <p:nvSpPr>
          <p:cNvPr id="23" name="任意多边形: 形状 103">
            <a:extLst>
              <a:ext uri="{FF2B5EF4-FFF2-40B4-BE49-F238E27FC236}">
                <a16:creationId xmlns:a16="http://schemas.microsoft.com/office/drawing/2014/main" xmlns="" id="{003E05E3-86D1-4855-B3AC-C2DF02541423}"/>
              </a:ext>
            </a:extLst>
          </p:cNvPr>
          <p:cNvSpPr/>
          <p:nvPr/>
        </p:nvSpPr>
        <p:spPr>
          <a:xfrm>
            <a:off x="1251584" y="3491703"/>
            <a:ext cx="1482213" cy="457913"/>
          </a:xfrm>
          <a:custGeom>
            <a:avLst/>
            <a:gdLst>
              <a:gd name="connsiteX0" fmla="*/ 0 w 1482213"/>
              <a:gd name="connsiteY0" fmla="*/ 471949 h 506298"/>
              <a:gd name="connsiteX1" fmla="*/ 766916 w 1482213"/>
              <a:gd name="connsiteY1" fmla="*/ 457200 h 506298"/>
              <a:gd name="connsiteX2" fmla="*/ 1482213 w 1482213"/>
              <a:gd name="connsiteY2" fmla="*/ 0 h 506298"/>
            </a:gdLst>
            <a:ahLst/>
            <a:cxnLst>
              <a:cxn ang="0">
                <a:pos x="connsiteX0" y="connsiteY0"/>
              </a:cxn>
              <a:cxn ang="0">
                <a:pos x="connsiteX1" y="connsiteY1"/>
              </a:cxn>
              <a:cxn ang="0">
                <a:pos x="connsiteX2" y="connsiteY2"/>
              </a:cxn>
            </a:cxnLst>
            <a:rect l="l" t="t" r="r" b="b"/>
            <a:pathLst>
              <a:path w="1482213" h="506298">
                <a:moveTo>
                  <a:pt x="0" y="471949"/>
                </a:moveTo>
                <a:cubicBezTo>
                  <a:pt x="259940" y="503903"/>
                  <a:pt x="519881" y="535858"/>
                  <a:pt x="766916" y="457200"/>
                </a:cubicBezTo>
                <a:cubicBezTo>
                  <a:pt x="1013951" y="378542"/>
                  <a:pt x="1248082" y="189271"/>
                  <a:pt x="1482213"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buClr>
                <a:srgbClr val="CC9900"/>
              </a:buClr>
              <a:buFont typeface="Wingdings" pitchFamily="2" charset="2"/>
              <a:buChar char="n"/>
              <a:defRPr/>
            </a:pPr>
            <a:endParaRPr lang="zh-CN" altLang="en-US" b="1">
              <a:solidFill>
                <a:srgbClr val="666666"/>
              </a:solidFill>
              <a:latin typeface="Arial" panose="020B0604020202020204"/>
              <a:ea typeface="黑体" panose="02010609060101010101" pitchFamily="49" charset="-122"/>
            </a:endParaRPr>
          </a:p>
        </p:txBody>
      </p:sp>
      <p:sp>
        <p:nvSpPr>
          <p:cNvPr id="24" name="TextBox 11">
            <a:extLst>
              <a:ext uri="{FF2B5EF4-FFF2-40B4-BE49-F238E27FC236}">
                <a16:creationId xmlns:a16="http://schemas.microsoft.com/office/drawing/2014/main" xmlns="" id="{89553DAF-D7DD-4AFE-9466-03109F26E9BB}"/>
              </a:ext>
            </a:extLst>
          </p:cNvPr>
          <p:cNvSpPr txBox="1"/>
          <p:nvPr/>
        </p:nvSpPr>
        <p:spPr bwMode="auto">
          <a:xfrm>
            <a:off x="2355426" y="3770158"/>
            <a:ext cx="463550" cy="307777"/>
          </a:xfrm>
          <a:prstGeom prst="rect">
            <a:avLst/>
          </a:prstGeom>
          <a:noFill/>
          <a:ln>
            <a:noFill/>
          </a:ln>
        </p:spPr>
        <p:txBody>
          <a:bodyPr>
            <a:spAutoFit/>
          </a:bodyPr>
          <a:lstStyle/>
          <a:p>
            <a:pPr algn="ctr">
              <a:defRPr/>
            </a:pPr>
            <a:r>
              <a:rPr lang="en-US" altLang="zh-CN" sz="1400"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N1</a:t>
            </a:r>
            <a:endParaRPr lang="zh-CN" altLang="en-US" sz="1400" kern="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Rectangle 25"/>
          <p:cNvSpPr/>
          <p:nvPr/>
        </p:nvSpPr>
        <p:spPr>
          <a:xfrm>
            <a:off x="9369678" y="6550223"/>
            <a:ext cx="1670907" cy="307777"/>
          </a:xfrm>
          <a:prstGeom prst="rect">
            <a:avLst/>
          </a:prstGeom>
        </p:spPr>
        <p:txBody>
          <a:bodyPr wrap="none">
            <a:spAutoFit/>
          </a:bodyPr>
          <a:lstStyle/>
          <a:p>
            <a:r>
              <a:rPr lang="en-US" sz="1400" dirty="0" smtClean="0">
                <a:latin typeface="Calibri" panose="020F0502020204030204" pitchFamily="34" charset="0"/>
                <a:ea typeface="MS PGothic" panose="020B0600070205080204" pitchFamily="34" charset="-128"/>
              </a:rPr>
              <a:t>Refer to S2-2307089</a:t>
            </a:r>
            <a:endParaRPr lang="en-US" sz="1400" dirty="0"/>
          </a:p>
        </p:txBody>
      </p:sp>
      <p:sp>
        <p:nvSpPr>
          <p:cNvPr id="27" name="Rectangle 26"/>
          <p:cNvSpPr/>
          <p:nvPr/>
        </p:nvSpPr>
        <p:spPr>
          <a:xfrm>
            <a:off x="2548455" y="4391806"/>
            <a:ext cx="3126177" cy="276999"/>
          </a:xfrm>
          <a:prstGeom prst="rect">
            <a:avLst/>
          </a:prstGeom>
        </p:spPr>
        <p:txBody>
          <a:bodyPr wrap="none">
            <a:spAutoFit/>
          </a:bodyPr>
          <a:lstStyle/>
          <a:p>
            <a:r>
              <a:rPr lang="en-US" sz="1200" dirty="0"/>
              <a:t>Architecture figure is </a:t>
            </a:r>
            <a:r>
              <a:rPr lang="en-US" sz="1200" dirty="0" smtClean="0"/>
              <a:t>an early </a:t>
            </a:r>
            <a:r>
              <a:rPr lang="en-US" sz="1200" dirty="0"/>
              <a:t>consideration</a:t>
            </a:r>
          </a:p>
        </p:txBody>
      </p:sp>
    </p:spTree>
    <p:extLst>
      <p:ext uri="{BB962C8B-B14F-4D97-AF65-F5344CB8AC3E}">
        <p14:creationId xmlns:p14="http://schemas.microsoft.com/office/powerpoint/2010/main" val="304727719"/>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143546" y="623598"/>
            <a:ext cx="10290048" cy="1130301"/>
          </a:xfrm>
        </p:spPr>
        <p:txBody>
          <a:bodyPr/>
          <a:lstStyle/>
          <a:p>
            <a:r>
              <a:rPr lang="en-GB" altLang="en-US" sz="4000" dirty="0"/>
              <a:t>Integrated Sensing and Communication(1/2)</a:t>
            </a:r>
          </a:p>
        </p:txBody>
      </p:sp>
      <p:grpSp>
        <p:nvGrpSpPr>
          <p:cNvPr id="214" name="组合 118"/>
          <p:cNvGrpSpPr/>
          <p:nvPr/>
        </p:nvGrpSpPr>
        <p:grpSpPr>
          <a:xfrm>
            <a:off x="3092557" y="3341873"/>
            <a:ext cx="584298" cy="666548"/>
            <a:chOff x="7218363" y="957263"/>
            <a:chExt cx="701637" cy="655637"/>
          </a:xfrm>
          <a:solidFill>
            <a:srgbClr val="666666">
              <a:lumMod val="60000"/>
              <a:lumOff val="40000"/>
            </a:srgbClr>
          </a:solidFill>
        </p:grpSpPr>
        <p:sp>
          <p:nvSpPr>
            <p:cNvPr id="215" name="Freeform 196"/>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16" name="Freeform 197"/>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17" name="Freeform 198"/>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18" name="Freeform 199"/>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19" name="Freeform 200"/>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0" name="Freeform 201"/>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1" name="Freeform 202"/>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2" name="Freeform 203"/>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3" name="Freeform 204"/>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4" name="Freeform 205"/>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5" name="Freeform 206"/>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6" name="Freeform 207"/>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7" name="Freeform 208"/>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228" name="Freeform 209"/>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grpSp>
      <p:pic>
        <p:nvPicPr>
          <p:cNvPr id="229" name="图片 1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2777" y="3398999"/>
            <a:ext cx="428144" cy="428144"/>
          </a:xfrm>
          <a:prstGeom prst="rect">
            <a:avLst/>
          </a:prstGeom>
        </p:spPr>
      </p:pic>
      <p:cxnSp>
        <p:nvCxnSpPr>
          <p:cNvPr id="230" name="直接箭头连接符 200"/>
          <p:cNvCxnSpPr/>
          <p:nvPr/>
        </p:nvCxnSpPr>
        <p:spPr>
          <a:xfrm flipH="1">
            <a:off x="1649616" y="3698280"/>
            <a:ext cx="1361434" cy="2322"/>
          </a:xfrm>
          <a:prstGeom prst="straightConnector1">
            <a:avLst/>
          </a:prstGeom>
          <a:noFill/>
          <a:ln w="38100" cap="flat" cmpd="sng" algn="ctr">
            <a:solidFill>
              <a:srgbClr val="0070C0"/>
            </a:solidFill>
            <a:prstDash val="solid"/>
            <a:miter lim="800000"/>
            <a:tailEnd type="triangle"/>
          </a:ln>
          <a:effectLst/>
        </p:spPr>
      </p:cxnSp>
      <p:cxnSp>
        <p:nvCxnSpPr>
          <p:cNvPr id="231" name="直接箭头连接符 201"/>
          <p:cNvCxnSpPr/>
          <p:nvPr/>
        </p:nvCxnSpPr>
        <p:spPr>
          <a:xfrm>
            <a:off x="1676920" y="3492887"/>
            <a:ext cx="1324617" cy="0"/>
          </a:xfrm>
          <a:prstGeom prst="straightConnector1">
            <a:avLst/>
          </a:prstGeom>
          <a:noFill/>
          <a:ln w="38100" cap="flat" cmpd="sng" algn="ctr">
            <a:solidFill>
              <a:srgbClr val="0070C0"/>
            </a:solidFill>
            <a:prstDash val="solid"/>
            <a:miter lim="800000"/>
            <a:tailEnd type="triangle"/>
          </a:ln>
          <a:effectLst/>
        </p:spPr>
      </p:cxnSp>
      <p:sp>
        <p:nvSpPr>
          <p:cNvPr id="232" name="文本框 202"/>
          <p:cNvSpPr txBox="1"/>
          <p:nvPr/>
        </p:nvSpPr>
        <p:spPr>
          <a:xfrm>
            <a:off x="1660197" y="3146944"/>
            <a:ext cx="1518942" cy="338554"/>
          </a:xfrm>
          <a:prstGeom prst="rect">
            <a:avLst/>
          </a:prstGeom>
          <a:noFill/>
        </p:spPr>
        <p:txBody>
          <a:bodyPr wrap="none" rtlCol="0">
            <a:spAutoFit/>
          </a:bodyPr>
          <a:lstStyle/>
          <a:p>
            <a:pPr defTabSz="914478" eaLnBrk="1" fontAlgn="auto" hangingPunct="1">
              <a:spcBef>
                <a:spcPts val="0"/>
              </a:spcBef>
              <a:spcAft>
                <a:spcPts val="0"/>
              </a:spcAft>
            </a:pPr>
            <a:r>
              <a:rPr lang="en-US" altLang="zh-CN" sz="1600" dirty="0">
                <a:solidFill>
                  <a:srgbClr val="1D1D1A"/>
                </a:solidFill>
                <a:latin typeface="+mn-lt"/>
                <a:ea typeface="Microsoft YaHei" panose="020B0503020204020204" pitchFamily="34" charset="-122"/>
                <a:cs typeface="+mn-cs"/>
              </a:rPr>
              <a:t>UE transmission</a:t>
            </a:r>
            <a:endParaRPr lang="zh-CN" altLang="en-US" sz="1600" dirty="0">
              <a:solidFill>
                <a:srgbClr val="1D1D1A"/>
              </a:solidFill>
              <a:latin typeface="+mn-lt"/>
              <a:ea typeface="Microsoft YaHei" panose="020B0503020204020204" pitchFamily="34" charset="-122"/>
              <a:cs typeface="+mn-cs"/>
            </a:endParaRPr>
          </a:p>
        </p:txBody>
      </p:sp>
      <p:sp>
        <p:nvSpPr>
          <p:cNvPr id="233" name="文本框 203"/>
          <p:cNvSpPr txBox="1"/>
          <p:nvPr/>
        </p:nvSpPr>
        <p:spPr>
          <a:xfrm>
            <a:off x="1686311" y="3783391"/>
            <a:ext cx="1493294" cy="338554"/>
          </a:xfrm>
          <a:prstGeom prst="rect">
            <a:avLst/>
          </a:prstGeom>
          <a:noFill/>
        </p:spPr>
        <p:txBody>
          <a:bodyPr wrap="none" rtlCol="0">
            <a:spAutoFit/>
          </a:bodyPr>
          <a:lstStyle/>
          <a:p>
            <a:pPr defTabSz="914478" eaLnBrk="1" fontAlgn="auto" hangingPunct="1">
              <a:spcBef>
                <a:spcPts val="0"/>
              </a:spcBef>
              <a:spcAft>
                <a:spcPts val="0"/>
              </a:spcAft>
            </a:pPr>
            <a:r>
              <a:rPr lang="en-US" altLang="zh-CN" sz="1600" dirty="0">
                <a:solidFill>
                  <a:srgbClr val="1D1D1A"/>
                </a:solidFill>
                <a:latin typeface="+mn-lt"/>
                <a:ea typeface="Microsoft YaHei" panose="020B0503020204020204" pitchFamily="34" charset="-122"/>
                <a:cs typeface="+mn-cs"/>
              </a:rPr>
              <a:t>BS transmission</a:t>
            </a:r>
            <a:endParaRPr lang="zh-CN" altLang="en-US" sz="1600" dirty="0">
              <a:solidFill>
                <a:srgbClr val="1D1D1A"/>
              </a:solidFill>
              <a:latin typeface="+mn-lt"/>
              <a:ea typeface="Microsoft YaHei" panose="020B0503020204020204" pitchFamily="34" charset="-122"/>
              <a:cs typeface="+mn-cs"/>
            </a:endParaRPr>
          </a:p>
        </p:txBody>
      </p:sp>
      <p:sp>
        <p:nvSpPr>
          <p:cNvPr id="234" name="文本框 255"/>
          <p:cNvSpPr txBox="1"/>
          <p:nvPr/>
        </p:nvSpPr>
        <p:spPr>
          <a:xfrm>
            <a:off x="7643473" y="2503126"/>
            <a:ext cx="835485" cy="338554"/>
          </a:xfrm>
          <a:prstGeom prst="rect">
            <a:avLst/>
          </a:prstGeom>
          <a:noFill/>
        </p:spPr>
        <p:txBody>
          <a:bodyPr wrap="none" rtlCol="0">
            <a:spAutoFit/>
          </a:bodyPr>
          <a:lstStyle/>
          <a:p>
            <a:pPr defTabSz="914478" eaLnBrk="1" fontAlgn="auto" hangingPunct="1">
              <a:spcBef>
                <a:spcPts val="0"/>
              </a:spcBef>
              <a:spcAft>
                <a:spcPts val="0"/>
              </a:spcAft>
            </a:pPr>
            <a:r>
              <a:rPr lang="en-US" altLang="zh-CN" sz="1600" b="1" dirty="0">
                <a:solidFill>
                  <a:srgbClr val="1D1D1A"/>
                </a:solidFill>
                <a:latin typeface="+mn-lt"/>
                <a:ea typeface="Microsoft YaHei" panose="020B0503020204020204" pitchFamily="34" charset="-122"/>
                <a:cs typeface="+mn-cs"/>
              </a:rPr>
              <a:t>Sensing</a:t>
            </a:r>
            <a:endParaRPr lang="zh-CN" altLang="en-US" sz="1600" b="1" dirty="0">
              <a:solidFill>
                <a:srgbClr val="1D1D1A"/>
              </a:solidFill>
              <a:latin typeface="+mn-lt"/>
              <a:ea typeface="Microsoft YaHei" panose="020B0503020204020204" pitchFamily="34" charset="-122"/>
              <a:cs typeface="+mn-cs"/>
            </a:endParaRPr>
          </a:p>
        </p:txBody>
      </p:sp>
      <p:sp>
        <p:nvSpPr>
          <p:cNvPr id="235" name="文本框 256"/>
          <p:cNvSpPr txBox="1"/>
          <p:nvPr/>
        </p:nvSpPr>
        <p:spPr>
          <a:xfrm>
            <a:off x="5547383" y="2503127"/>
            <a:ext cx="1534459" cy="338554"/>
          </a:xfrm>
          <a:prstGeom prst="rect">
            <a:avLst/>
          </a:prstGeom>
          <a:noFill/>
        </p:spPr>
        <p:txBody>
          <a:bodyPr wrap="none" rtlCol="0">
            <a:spAutoFit/>
          </a:bodyPr>
          <a:lstStyle/>
          <a:p>
            <a:pPr defTabSz="914478" eaLnBrk="1" fontAlgn="auto" hangingPunct="1">
              <a:spcBef>
                <a:spcPts val="0"/>
              </a:spcBef>
              <a:spcAft>
                <a:spcPts val="0"/>
              </a:spcAft>
            </a:pPr>
            <a:r>
              <a:rPr lang="en-US" altLang="zh-CN" sz="1600" b="1" dirty="0">
                <a:solidFill>
                  <a:srgbClr val="1D1D1A"/>
                </a:solidFill>
                <a:latin typeface="+mn-lt"/>
                <a:ea typeface="Microsoft YaHei" panose="020B0503020204020204" pitchFamily="34" charset="-122"/>
                <a:cs typeface="+mn-cs"/>
              </a:rPr>
              <a:t>Communication</a:t>
            </a:r>
            <a:endParaRPr lang="zh-CN" altLang="en-US" sz="1600" b="1" dirty="0">
              <a:solidFill>
                <a:srgbClr val="1D1D1A"/>
              </a:solidFill>
              <a:latin typeface="+mn-lt"/>
              <a:ea typeface="Microsoft YaHei" panose="020B0503020204020204" pitchFamily="34" charset="-122"/>
              <a:cs typeface="+mn-cs"/>
            </a:endParaRPr>
          </a:p>
        </p:txBody>
      </p:sp>
      <p:sp>
        <p:nvSpPr>
          <p:cNvPr id="236" name="矩形 266"/>
          <p:cNvSpPr/>
          <p:nvPr/>
        </p:nvSpPr>
        <p:spPr>
          <a:xfrm>
            <a:off x="9458683" y="3034945"/>
            <a:ext cx="2235664" cy="1569660"/>
          </a:xfrm>
          <a:prstGeom prst="rect">
            <a:avLst/>
          </a:prstGeom>
          <a:noFill/>
        </p:spPr>
        <p:txBody>
          <a:bodyPr wrap="square">
            <a:spAutoFit/>
          </a:bodyPr>
          <a:lstStyle/>
          <a:p>
            <a:pPr marL="180975" indent="-180975" defTabSz="914478" eaLnBrk="1" fontAlgn="auto" hangingPunct="1">
              <a:lnSpc>
                <a:spcPct val="150000"/>
              </a:lnSpc>
              <a:spcBef>
                <a:spcPts val="0"/>
              </a:spcBef>
              <a:spcAft>
                <a:spcPts val="0"/>
              </a:spcAft>
              <a:buFont typeface="Arial" panose="020B0604020202020204" pitchFamily="34" charset="0"/>
              <a:buChar char="•"/>
            </a:pPr>
            <a:r>
              <a:rPr lang="en-US" altLang="zh-CN" sz="1600" b="1" dirty="0">
                <a:solidFill>
                  <a:prstClr val="black"/>
                </a:solidFill>
                <a:latin typeface="+mn-lt"/>
                <a:ea typeface="Microsoft YaHei" panose="020B0503020204020204" pitchFamily="34" charset="-122"/>
              </a:rPr>
              <a:t>Co- Base Station Hardware</a:t>
            </a:r>
          </a:p>
          <a:p>
            <a:pPr marL="180975" indent="-180975" defTabSz="914478" eaLnBrk="1" fontAlgn="auto" hangingPunct="1">
              <a:lnSpc>
                <a:spcPct val="150000"/>
              </a:lnSpc>
              <a:spcBef>
                <a:spcPts val="0"/>
              </a:spcBef>
              <a:spcAft>
                <a:spcPts val="0"/>
              </a:spcAft>
              <a:buFont typeface="Arial" panose="020B0604020202020204" pitchFamily="34" charset="0"/>
              <a:buChar char="•"/>
            </a:pPr>
            <a:r>
              <a:rPr lang="en-US" altLang="zh-CN" sz="1600" b="1" dirty="0">
                <a:solidFill>
                  <a:prstClr val="black"/>
                </a:solidFill>
                <a:latin typeface="+mn-lt"/>
                <a:ea typeface="Microsoft YaHei" panose="020B0503020204020204" pitchFamily="34" charset="-122"/>
              </a:rPr>
              <a:t>Co-Spectrum, a few resource for sensing</a:t>
            </a:r>
            <a:endParaRPr lang="zh-CN" altLang="en-US" sz="1600" b="1" dirty="0">
              <a:solidFill>
                <a:srgbClr val="C00000"/>
              </a:solidFill>
              <a:latin typeface="+mn-lt"/>
              <a:ea typeface="等线" panose="02010600030101010101" pitchFamily="2" charset="-122"/>
              <a:cs typeface="+mn-cs"/>
            </a:endParaRPr>
          </a:p>
        </p:txBody>
      </p:sp>
      <p:grpSp>
        <p:nvGrpSpPr>
          <p:cNvPr id="237" name="组合 1"/>
          <p:cNvGrpSpPr/>
          <p:nvPr/>
        </p:nvGrpSpPr>
        <p:grpSpPr>
          <a:xfrm>
            <a:off x="734153" y="4612873"/>
            <a:ext cx="3603839" cy="877816"/>
            <a:chOff x="1003360" y="3615890"/>
            <a:chExt cx="3137881" cy="714890"/>
          </a:xfrm>
        </p:grpSpPr>
        <p:cxnSp>
          <p:nvCxnSpPr>
            <p:cNvPr id="238" name="直接箭头连接符 267"/>
            <p:cNvCxnSpPr/>
            <p:nvPr/>
          </p:nvCxnSpPr>
          <p:spPr>
            <a:xfrm>
              <a:off x="1117829" y="4322574"/>
              <a:ext cx="3023412" cy="0"/>
            </a:xfrm>
            <a:prstGeom prst="straightConnector1">
              <a:avLst/>
            </a:prstGeom>
            <a:noFill/>
            <a:ln w="6350" cap="flat" cmpd="sng" algn="ctr">
              <a:solidFill>
                <a:srgbClr val="DDDDDD">
                  <a:lumMod val="75000"/>
                </a:srgbClr>
              </a:solidFill>
              <a:prstDash val="solid"/>
              <a:miter lim="800000"/>
              <a:tailEnd type="triangle"/>
            </a:ln>
            <a:effectLst/>
          </p:spPr>
        </p:cxnSp>
        <p:cxnSp>
          <p:nvCxnSpPr>
            <p:cNvPr id="239" name="直接箭头连接符 268"/>
            <p:cNvCxnSpPr/>
            <p:nvPr/>
          </p:nvCxnSpPr>
          <p:spPr>
            <a:xfrm flipV="1">
              <a:off x="1117593" y="3670165"/>
              <a:ext cx="0" cy="652410"/>
            </a:xfrm>
            <a:prstGeom prst="straightConnector1">
              <a:avLst/>
            </a:prstGeom>
            <a:noFill/>
            <a:ln w="6350" cap="flat" cmpd="sng" algn="ctr">
              <a:solidFill>
                <a:srgbClr val="DDDDDD">
                  <a:lumMod val="75000"/>
                </a:srgbClr>
              </a:solidFill>
              <a:prstDash val="solid"/>
              <a:miter lim="800000"/>
              <a:tailEnd type="triangle"/>
            </a:ln>
            <a:effectLst/>
          </p:spPr>
        </p:cxnSp>
        <p:sp>
          <p:nvSpPr>
            <p:cNvPr id="240" name="文本框 269"/>
            <p:cNvSpPr txBox="1"/>
            <p:nvPr/>
          </p:nvSpPr>
          <p:spPr>
            <a:xfrm>
              <a:off x="3952122" y="4029997"/>
              <a:ext cx="48530" cy="300783"/>
            </a:xfrm>
            <a:prstGeom prst="rect">
              <a:avLst/>
            </a:prstGeom>
            <a:noFill/>
          </p:spPr>
          <p:txBody>
            <a:bodyPr wrap="square" lIns="0" tIns="0" rIns="0" bIns="0" rtlCol="0">
              <a:spAutoFit/>
            </a:bodyPr>
            <a:lstStyle/>
            <a:p>
              <a:pPr marL="0" marR="0" lvl="0" indent="0" defTabSz="914478" eaLnBrk="1" fontAlgn="auto" latinLnBrk="0" hangingPunct="1">
                <a:lnSpc>
                  <a:spcPct val="150000"/>
                </a:lnSpc>
                <a:spcBef>
                  <a:spcPts val="0"/>
                </a:spcBef>
                <a:spcAft>
                  <a:spcPts val="0"/>
                </a:spcAft>
                <a:buClrTx/>
                <a:buSzTx/>
                <a:buFontTx/>
                <a:buNone/>
                <a:tabLst/>
                <a:defRPr/>
              </a:pPr>
              <a:r>
                <a:rPr kumimoji="1" lang="en-US" altLang="zh-CN" sz="1600" b="0" i="0" u="none" strike="noStrike" kern="0" cap="none" spc="0" normalizeH="0" baseline="0" noProof="0" dirty="0">
                  <a:ln>
                    <a:noFill/>
                  </a:ln>
                  <a:solidFill>
                    <a:srgbClr val="000000"/>
                  </a:solidFill>
                  <a:effectLst/>
                  <a:uLnTx/>
                  <a:uFillTx/>
                  <a:latin typeface="+mn-lt"/>
                  <a:ea typeface="Microsoft YaHei" panose="020B0503020204020204" pitchFamily="34" charset="-122"/>
                </a:rPr>
                <a:t>t</a:t>
              </a:r>
              <a:endParaRPr kumimoji="1" lang="zh-CN" altLang="en-US" sz="1600" b="0" i="0" u="none" strike="noStrike" kern="0" cap="none" spc="0" normalizeH="0" baseline="0" noProof="0" dirty="0">
                <a:ln>
                  <a:noFill/>
                </a:ln>
                <a:solidFill>
                  <a:srgbClr val="000000"/>
                </a:solidFill>
                <a:effectLst/>
                <a:uLnTx/>
                <a:uFillTx/>
                <a:latin typeface="+mn-lt"/>
                <a:ea typeface="Microsoft YaHei" panose="020B0503020204020204" pitchFamily="34" charset="-122"/>
              </a:endParaRPr>
            </a:p>
          </p:txBody>
        </p:sp>
        <p:sp>
          <p:nvSpPr>
            <p:cNvPr id="241" name="文本框 270"/>
            <p:cNvSpPr txBox="1"/>
            <p:nvPr/>
          </p:nvSpPr>
          <p:spPr>
            <a:xfrm>
              <a:off x="1003360" y="3615890"/>
              <a:ext cx="48530" cy="300783"/>
            </a:xfrm>
            <a:prstGeom prst="rect">
              <a:avLst/>
            </a:prstGeom>
            <a:noFill/>
          </p:spPr>
          <p:txBody>
            <a:bodyPr wrap="square" lIns="0" tIns="0" rIns="0" bIns="0" rtlCol="0">
              <a:spAutoFit/>
            </a:bodyPr>
            <a:lstStyle/>
            <a:p>
              <a:pPr marL="0" marR="0" lvl="0" indent="0" defTabSz="914478" eaLnBrk="1" fontAlgn="auto" latinLnBrk="0" hangingPunct="1">
                <a:lnSpc>
                  <a:spcPct val="150000"/>
                </a:lnSpc>
                <a:spcBef>
                  <a:spcPts val="0"/>
                </a:spcBef>
                <a:spcAft>
                  <a:spcPts val="0"/>
                </a:spcAft>
                <a:buClrTx/>
                <a:buSzTx/>
                <a:buFontTx/>
                <a:buNone/>
                <a:tabLst/>
                <a:defRPr/>
              </a:pPr>
              <a:r>
                <a:rPr kumimoji="1" lang="en-US" altLang="zh-CN" sz="1600" b="0" i="0" u="none" strike="noStrike" kern="0" cap="none" spc="0" normalizeH="0" baseline="0" noProof="0" dirty="0">
                  <a:ln>
                    <a:noFill/>
                  </a:ln>
                  <a:solidFill>
                    <a:srgbClr val="000000"/>
                  </a:solidFill>
                  <a:effectLst/>
                  <a:uLnTx/>
                  <a:uFillTx/>
                  <a:latin typeface="+mn-lt"/>
                  <a:ea typeface="Microsoft YaHei" panose="020B0503020204020204" pitchFamily="34" charset="-122"/>
                </a:rPr>
                <a:t>f</a:t>
              </a:r>
              <a:endParaRPr kumimoji="1" lang="zh-CN" altLang="en-US" sz="1600" b="0" i="0" u="none" strike="noStrike" kern="0" cap="none" spc="0" normalizeH="0" baseline="0" noProof="0" dirty="0">
                <a:ln>
                  <a:noFill/>
                </a:ln>
                <a:solidFill>
                  <a:srgbClr val="000000"/>
                </a:solidFill>
                <a:effectLst/>
                <a:uLnTx/>
                <a:uFillTx/>
                <a:latin typeface="+mn-lt"/>
                <a:ea typeface="Microsoft YaHei" panose="020B0503020204020204" pitchFamily="34" charset="-122"/>
              </a:endParaRPr>
            </a:p>
          </p:txBody>
        </p:sp>
        <p:sp>
          <p:nvSpPr>
            <p:cNvPr id="242" name="矩形 271">
              <a:extLst>
                <a:ext uri="{FF2B5EF4-FFF2-40B4-BE49-F238E27FC236}">
                  <a16:creationId xmlns:a16="http://schemas.microsoft.com/office/drawing/2014/main" xmlns="" id="{29CCBDFA-0668-4AA0-A980-FA2405EC7E0D}"/>
                </a:ext>
              </a:extLst>
            </p:cNvPr>
            <p:cNvSpPr/>
            <p:nvPr/>
          </p:nvSpPr>
          <p:spPr bwMode="auto">
            <a:xfrm>
              <a:off x="1212325" y="407242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3" name="矩形 272">
              <a:extLst>
                <a:ext uri="{FF2B5EF4-FFF2-40B4-BE49-F238E27FC236}">
                  <a16:creationId xmlns:a16="http://schemas.microsoft.com/office/drawing/2014/main" xmlns="" id="{4FCF4B0A-1269-4F85-8B1F-C8551BC41584}"/>
                </a:ext>
              </a:extLst>
            </p:cNvPr>
            <p:cNvSpPr/>
            <p:nvPr/>
          </p:nvSpPr>
          <p:spPr bwMode="auto">
            <a:xfrm>
              <a:off x="1477361" y="407242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4" name="矩形 273">
              <a:extLst>
                <a:ext uri="{FF2B5EF4-FFF2-40B4-BE49-F238E27FC236}">
                  <a16:creationId xmlns:a16="http://schemas.microsoft.com/office/drawing/2014/main" xmlns="" id="{A244BA37-597B-4596-B21C-DF47C2BD4AA7}"/>
                </a:ext>
              </a:extLst>
            </p:cNvPr>
            <p:cNvSpPr/>
            <p:nvPr/>
          </p:nvSpPr>
          <p:spPr bwMode="auto">
            <a:xfrm>
              <a:off x="1947218" y="407242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5" name="矩形 274">
              <a:extLst>
                <a:ext uri="{FF2B5EF4-FFF2-40B4-BE49-F238E27FC236}">
                  <a16:creationId xmlns:a16="http://schemas.microsoft.com/office/drawing/2014/main" xmlns="" id="{4C232F0C-4BB4-4536-BAC2-9D3147172D33}"/>
                </a:ext>
              </a:extLst>
            </p:cNvPr>
            <p:cNvSpPr/>
            <p:nvPr/>
          </p:nvSpPr>
          <p:spPr bwMode="auto">
            <a:xfrm>
              <a:off x="2489631" y="4072428"/>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6" name="矩形 275">
              <a:extLst>
                <a:ext uri="{FF2B5EF4-FFF2-40B4-BE49-F238E27FC236}">
                  <a16:creationId xmlns:a16="http://schemas.microsoft.com/office/drawing/2014/main" xmlns="" id="{014C491B-62C8-4705-8BB3-CEF91322A055}"/>
                </a:ext>
              </a:extLst>
            </p:cNvPr>
            <p:cNvSpPr/>
            <p:nvPr/>
          </p:nvSpPr>
          <p:spPr bwMode="auto">
            <a:xfrm>
              <a:off x="2758886" y="4069158"/>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7" name="矩形 276">
              <a:extLst>
                <a:ext uri="{FF2B5EF4-FFF2-40B4-BE49-F238E27FC236}">
                  <a16:creationId xmlns:a16="http://schemas.microsoft.com/office/drawing/2014/main" xmlns="" id="{970391F5-C809-4832-AC36-A5B3B5AF87C2}"/>
                </a:ext>
              </a:extLst>
            </p:cNvPr>
            <p:cNvSpPr/>
            <p:nvPr/>
          </p:nvSpPr>
          <p:spPr bwMode="auto">
            <a:xfrm>
              <a:off x="3204162" y="4065907"/>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48" name="文本框 279"/>
            <p:cNvSpPr txBox="1"/>
            <p:nvPr/>
          </p:nvSpPr>
          <p:spPr>
            <a:xfrm>
              <a:off x="2964022" y="3981268"/>
              <a:ext cx="268263" cy="250652"/>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49" name="文本框 280"/>
            <p:cNvSpPr txBox="1"/>
            <p:nvPr/>
          </p:nvSpPr>
          <p:spPr>
            <a:xfrm>
              <a:off x="1681870" y="3981268"/>
              <a:ext cx="268263" cy="250652"/>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50" name="矩形 281">
              <a:extLst>
                <a:ext uri="{FF2B5EF4-FFF2-40B4-BE49-F238E27FC236}">
                  <a16:creationId xmlns:a16="http://schemas.microsoft.com/office/drawing/2014/main" xmlns="" id="{29CCBDFA-0668-4AA0-A980-FA2405EC7E0D}"/>
                </a:ext>
              </a:extLst>
            </p:cNvPr>
            <p:cNvSpPr/>
            <p:nvPr/>
          </p:nvSpPr>
          <p:spPr bwMode="auto">
            <a:xfrm>
              <a:off x="1212325" y="383933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1" name="矩形 282">
              <a:extLst>
                <a:ext uri="{FF2B5EF4-FFF2-40B4-BE49-F238E27FC236}">
                  <a16:creationId xmlns:a16="http://schemas.microsoft.com/office/drawing/2014/main" xmlns="" id="{4FCF4B0A-1269-4F85-8B1F-C8551BC41584}"/>
                </a:ext>
              </a:extLst>
            </p:cNvPr>
            <p:cNvSpPr/>
            <p:nvPr/>
          </p:nvSpPr>
          <p:spPr bwMode="auto">
            <a:xfrm>
              <a:off x="1477361" y="383933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2" name="矩形 283">
              <a:extLst>
                <a:ext uri="{FF2B5EF4-FFF2-40B4-BE49-F238E27FC236}">
                  <a16:creationId xmlns:a16="http://schemas.microsoft.com/office/drawing/2014/main" xmlns="" id="{A244BA37-597B-4596-B21C-DF47C2BD4AA7}"/>
                </a:ext>
              </a:extLst>
            </p:cNvPr>
            <p:cNvSpPr/>
            <p:nvPr/>
          </p:nvSpPr>
          <p:spPr bwMode="auto">
            <a:xfrm>
              <a:off x="1947218" y="383933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3" name="矩形 284">
              <a:extLst>
                <a:ext uri="{FF2B5EF4-FFF2-40B4-BE49-F238E27FC236}">
                  <a16:creationId xmlns:a16="http://schemas.microsoft.com/office/drawing/2014/main" xmlns="" id="{4C232F0C-4BB4-4536-BAC2-9D3147172D33}"/>
                </a:ext>
              </a:extLst>
            </p:cNvPr>
            <p:cNvSpPr/>
            <p:nvPr/>
          </p:nvSpPr>
          <p:spPr bwMode="auto">
            <a:xfrm>
              <a:off x="2489631" y="3839338"/>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4" name="矩形 285">
              <a:extLst>
                <a:ext uri="{FF2B5EF4-FFF2-40B4-BE49-F238E27FC236}">
                  <a16:creationId xmlns:a16="http://schemas.microsoft.com/office/drawing/2014/main" xmlns="" id="{014C491B-62C8-4705-8BB3-CEF91322A055}"/>
                </a:ext>
              </a:extLst>
            </p:cNvPr>
            <p:cNvSpPr/>
            <p:nvPr/>
          </p:nvSpPr>
          <p:spPr bwMode="auto">
            <a:xfrm>
              <a:off x="2758886" y="3836068"/>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5" name="矩形 286">
              <a:extLst>
                <a:ext uri="{FF2B5EF4-FFF2-40B4-BE49-F238E27FC236}">
                  <a16:creationId xmlns:a16="http://schemas.microsoft.com/office/drawing/2014/main" xmlns="" id="{970391F5-C809-4832-AC36-A5B3B5AF87C2}"/>
                </a:ext>
              </a:extLst>
            </p:cNvPr>
            <p:cNvSpPr/>
            <p:nvPr/>
          </p:nvSpPr>
          <p:spPr bwMode="auto">
            <a:xfrm>
              <a:off x="3204162" y="3832817"/>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6" name="文本框 289"/>
            <p:cNvSpPr txBox="1"/>
            <p:nvPr/>
          </p:nvSpPr>
          <p:spPr>
            <a:xfrm>
              <a:off x="2964022" y="3748178"/>
              <a:ext cx="268263" cy="250652"/>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57" name="文本框 290"/>
            <p:cNvSpPr txBox="1"/>
            <p:nvPr/>
          </p:nvSpPr>
          <p:spPr>
            <a:xfrm>
              <a:off x="1681870" y="3748178"/>
              <a:ext cx="268263" cy="250652"/>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58" name="矩形 291">
              <a:extLst>
                <a:ext uri="{FF2B5EF4-FFF2-40B4-BE49-F238E27FC236}">
                  <a16:creationId xmlns:a16="http://schemas.microsoft.com/office/drawing/2014/main" xmlns="" id="{A244BA37-597B-4596-B21C-DF47C2BD4AA7}"/>
                </a:ext>
              </a:extLst>
            </p:cNvPr>
            <p:cNvSpPr/>
            <p:nvPr/>
          </p:nvSpPr>
          <p:spPr bwMode="auto">
            <a:xfrm>
              <a:off x="2216227" y="407242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59" name="矩形 292">
              <a:extLst>
                <a:ext uri="{FF2B5EF4-FFF2-40B4-BE49-F238E27FC236}">
                  <a16:creationId xmlns:a16="http://schemas.microsoft.com/office/drawing/2014/main" xmlns="" id="{A244BA37-597B-4596-B21C-DF47C2BD4AA7}"/>
                </a:ext>
              </a:extLst>
            </p:cNvPr>
            <p:cNvSpPr/>
            <p:nvPr/>
          </p:nvSpPr>
          <p:spPr bwMode="auto">
            <a:xfrm>
              <a:off x="2216227" y="3839339"/>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60" name="矩形 295">
              <a:extLst>
                <a:ext uri="{FF2B5EF4-FFF2-40B4-BE49-F238E27FC236}">
                  <a16:creationId xmlns:a16="http://schemas.microsoft.com/office/drawing/2014/main" xmlns="" id="{970391F5-C809-4832-AC36-A5B3B5AF87C2}"/>
                </a:ext>
              </a:extLst>
            </p:cNvPr>
            <p:cNvSpPr/>
            <p:nvPr/>
          </p:nvSpPr>
          <p:spPr bwMode="auto">
            <a:xfrm>
              <a:off x="3480181" y="4065907"/>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61" name="矩形 296">
              <a:extLst>
                <a:ext uri="{FF2B5EF4-FFF2-40B4-BE49-F238E27FC236}">
                  <a16:creationId xmlns:a16="http://schemas.microsoft.com/office/drawing/2014/main" xmlns="" id="{970391F5-C809-4832-AC36-A5B3B5AF87C2}"/>
                </a:ext>
              </a:extLst>
            </p:cNvPr>
            <p:cNvSpPr/>
            <p:nvPr/>
          </p:nvSpPr>
          <p:spPr bwMode="auto">
            <a:xfrm>
              <a:off x="3480181" y="3832817"/>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grpSp>
      <p:sp>
        <p:nvSpPr>
          <p:cNvPr id="262" name="文本框 297"/>
          <p:cNvSpPr txBox="1"/>
          <p:nvPr/>
        </p:nvSpPr>
        <p:spPr>
          <a:xfrm>
            <a:off x="1569857" y="2503127"/>
            <a:ext cx="1534459" cy="338554"/>
          </a:xfrm>
          <a:prstGeom prst="rect">
            <a:avLst/>
          </a:prstGeom>
          <a:noFill/>
        </p:spPr>
        <p:txBody>
          <a:bodyPr wrap="none" rtlCol="0">
            <a:spAutoFit/>
          </a:bodyPr>
          <a:lstStyle/>
          <a:p>
            <a:pPr defTabSz="914478" eaLnBrk="1" fontAlgn="auto" hangingPunct="1">
              <a:spcBef>
                <a:spcPts val="0"/>
              </a:spcBef>
              <a:spcAft>
                <a:spcPts val="0"/>
              </a:spcAft>
            </a:pPr>
            <a:r>
              <a:rPr lang="en-US" altLang="zh-CN" sz="1600" b="1" dirty="0">
                <a:solidFill>
                  <a:srgbClr val="1D1D1A"/>
                </a:solidFill>
                <a:latin typeface="+mn-lt"/>
                <a:ea typeface="Microsoft YaHei" panose="020B0503020204020204" pitchFamily="34" charset="-122"/>
                <a:cs typeface="+mn-cs"/>
              </a:rPr>
              <a:t>Communication</a:t>
            </a:r>
            <a:endParaRPr lang="zh-CN" altLang="en-US" sz="1600" b="1" dirty="0">
              <a:solidFill>
                <a:srgbClr val="1D1D1A"/>
              </a:solidFill>
              <a:latin typeface="+mn-lt"/>
              <a:ea typeface="Microsoft YaHei" panose="020B0503020204020204" pitchFamily="34" charset="-122"/>
              <a:cs typeface="+mn-cs"/>
            </a:endParaRPr>
          </a:p>
        </p:txBody>
      </p:sp>
      <p:grpSp>
        <p:nvGrpSpPr>
          <p:cNvPr id="263" name="组合 2"/>
          <p:cNvGrpSpPr/>
          <p:nvPr/>
        </p:nvGrpSpPr>
        <p:grpSpPr>
          <a:xfrm>
            <a:off x="6232432" y="4581228"/>
            <a:ext cx="3850708" cy="902752"/>
            <a:chOff x="5773290" y="3616906"/>
            <a:chExt cx="3137881" cy="706685"/>
          </a:xfrm>
        </p:grpSpPr>
        <p:cxnSp>
          <p:nvCxnSpPr>
            <p:cNvPr id="264" name="直接箭头连接符 298"/>
            <p:cNvCxnSpPr/>
            <p:nvPr/>
          </p:nvCxnSpPr>
          <p:spPr>
            <a:xfrm>
              <a:off x="5887759" y="4323590"/>
              <a:ext cx="3023412" cy="0"/>
            </a:xfrm>
            <a:prstGeom prst="straightConnector1">
              <a:avLst/>
            </a:prstGeom>
            <a:noFill/>
            <a:ln w="6350" cap="flat" cmpd="sng" algn="ctr">
              <a:solidFill>
                <a:srgbClr val="DDDDDD">
                  <a:lumMod val="75000"/>
                </a:srgbClr>
              </a:solidFill>
              <a:prstDash val="solid"/>
              <a:miter lim="800000"/>
              <a:tailEnd type="triangle"/>
            </a:ln>
            <a:effectLst/>
          </p:spPr>
        </p:cxnSp>
        <p:cxnSp>
          <p:nvCxnSpPr>
            <p:cNvPr id="265" name="直接箭头连接符 299"/>
            <p:cNvCxnSpPr/>
            <p:nvPr/>
          </p:nvCxnSpPr>
          <p:spPr>
            <a:xfrm flipV="1">
              <a:off x="5887523" y="3671181"/>
              <a:ext cx="0" cy="652410"/>
            </a:xfrm>
            <a:prstGeom prst="straightConnector1">
              <a:avLst/>
            </a:prstGeom>
            <a:noFill/>
            <a:ln w="6350" cap="flat" cmpd="sng" algn="ctr">
              <a:solidFill>
                <a:srgbClr val="DDDDDD">
                  <a:lumMod val="75000"/>
                </a:srgbClr>
              </a:solidFill>
              <a:prstDash val="solid"/>
              <a:miter lim="800000"/>
              <a:tailEnd type="triangle"/>
            </a:ln>
            <a:effectLst/>
          </p:spPr>
        </p:cxnSp>
        <p:sp>
          <p:nvSpPr>
            <p:cNvPr id="266" name="文本框 300"/>
            <p:cNvSpPr txBox="1"/>
            <p:nvPr/>
          </p:nvSpPr>
          <p:spPr>
            <a:xfrm>
              <a:off x="8706521" y="3988351"/>
              <a:ext cx="48530" cy="289117"/>
            </a:xfrm>
            <a:prstGeom prst="rect">
              <a:avLst/>
            </a:prstGeom>
            <a:noFill/>
          </p:spPr>
          <p:txBody>
            <a:bodyPr wrap="square" lIns="0" tIns="0" rIns="0" bIns="0" rtlCol="0">
              <a:spAutoFit/>
            </a:bodyPr>
            <a:lstStyle/>
            <a:p>
              <a:pPr marL="0" marR="0" lvl="0" indent="0" defTabSz="914478" eaLnBrk="1" fontAlgn="auto" latinLnBrk="0" hangingPunct="1">
                <a:lnSpc>
                  <a:spcPct val="150000"/>
                </a:lnSpc>
                <a:spcBef>
                  <a:spcPts val="0"/>
                </a:spcBef>
                <a:spcAft>
                  <a:spcPts val="0"/>
                </a:spcAft>
                <a:buClrTx/>
                <a:buSzTx/>
                <a:buFontTx/>
                <a:buNone/>
                <a:tabLst/>
                <a:defRPr/>
              </a:pPr>
              <a:r>
                <a:rPr kumimoji="1" lang="en-US" altLang="zh-CN" sz="1600" b="0" i="0" u="none" strike="noStrike" kern="0" cap="none" spc="0" normalizeH="0" baseline="0" noProof="0" dirty="0">
                  <a:ln>
                    <a:noFill/>
                  </a:ln>
                  <a:solidFill>
                    <a:srgbClr val="000000"/>
                  </a:solidFill>
                  <a:effectLst/>
                  <a:uLnTx/>
                  <a:uFillTx/>
                  <a:latin typeface="+mn-lt"/>
                  <a:ea typeface="Microsoft YaHei" panose="020B0503020204020204" pitchFamily="34" charset="-122"/>
                </a:rPr>
                <a:t>t</a:t>
              </a:r>
              <a:endParaRPr kumimoji="1" lang="zh-CN" altLang="en-US" sz="1600" b="0" i="0" u="none" strike="noStrike" kern="0" cap="none" spc="0" normalizeH="0" baseline="0" noProof="0" dirty="0">
                <a:ln>
                  <a:noFill/>
                </a:ln>
                <a:solidFill>
                  <a:srgbClr val="000000"/>
                </a:solidFill>
                <a:effectLst/>
                <a:uLnTx/>
                <a:uFillTx/>
                <a:latin typeface="+mn-lt"/>
                <a:ea typeface="Microsoft YaHei" panose="020B0503020204020204" pitchFamily="34" charset="-122"/>
              </a:endParaRPr>
            </a:p>
          </p:txBody>
        </p:sp>
        <p:sp>
          <p:nvSpPr>
            <p:cNvPr id="267" name="文本框 301"/>
            <p:cNvSpPr txBox="1"/>
            <p:nvPr/>
          </p:nvSpPr>
          <p:spPr>
            <a:xfrm>
              <a:off x="5773290" y="3616906"/>
              <a:ext cx="48530" cy="289117"/>
            </a:xfrm>
            <a:prstGeom prst="rect">
              <a:avLst/>
            </a:prstGeom>
            <a:noFill/>
          </p:spPr>
          <p:txBody>
            <a:bodyPr wrap="square" lIns="0" tIns="0" rIns="0" bIns="0" rtlCol="0">
              <a:spAutoFit/>
            </a:bodyPr>
            <a:lstStyle/>
            <a:p>
              <a:pPr marL="0" marR="0" lvl="0" indent="0" defTabSz="914478" eaLnBrk="1" fontAlgn="auto" latinLnBrk="0" hangingPunct="1">
                <a:lnSpc>
                  <a:spcPct val="150000"/>
                </a:lnSpc>
                <a:spcBef>
                  <a:spcPts val="0"/>
                </a:spcBef>
                <a:spcAft>
                  <a:spcPts val="0"/>
                </a:spcAft>
                <a:buClrTx/>
                <a:buSzTx/>
                <a:buFontTx/>
                <a:buNone/>
                <a:tabLst/>
                <a:defRPr/>
              </a:pPr>
              <a:r>
                <a:rPr kumimoji="1" lang="en-US" altLang="zh-CN" sz="1600" b="0" i="0" u="none" strike="noStrike" kern="0" cap="none" spc="0" normalizeH="0" baseline="0" noProof="0" dirty="0">
                  <a:ln>
                    <a:noFill/>
                  </a:ln>
                  <a:solidFill>
                    <a:srgbClr val="000000"/>
                  </a:solidFill>
                  <a:effectLst/>
                  <a:uLnTx/>
                  <a:uFillTx/>
                  <a:latin typeface="+mn-lt"/>
                  <a:ea typeface="Microsoft YaHei" panose="020B0503020204020204" pitchFamily="34" charset="-122"/>
                </a:rPr>
                <a:t>f</a:t>
              </a:r>
              <a:endParaRPr kumimoji="1" lang="zh-CN" altLang="en-US" sz="1600" b="0" i="0" u="none" strike="noStrike" kern="0" cap="none" spc="0" normalizeH="0" baseline="0" noProof="0" dirty="0">
                <a:ln>
                  <a:noFill/>
                </a:ln>
                <a:solidFill>
                  <a:srgbClr val="000000"/>
                </a:solidFill>
                <a:effectLst/>
                <a:uLnTx/>
                <a:uFillTx/>
                <a:latin typeface="+mn-lt"/>
                <a:ea typeface="Microsoft YaHei" panose="020B0503020204020204" pitchFamily="34" charset="-122"/>
              </a:endParaRPr>
            </a:p>
          </p:txBody>
        </p:sp>
        <p:sp>
          <p:nvSpPr>
            <p:cNvPr id="268" name="矩形 302">
              <a:extLst>
                <a:ext uri="{FF2B5EF4-FFF2-40B4-BE49-F238E27FC236}">
                  <a16:creationId xmlns:a16="http://schemas.microsoft.com/office/drawing/2014/main" xmlns="" id="{29CCBDFA-0668-4AA0-A980-FA2405EC7E0D}"/>
                </a:ext>
              </a:extLst>
            </p:cNvPr>
            <p:cNvSpPr/>
            <p:nvPr/>
          </p:nvSpPr>
          <p:spPr bwMode="auto">
            <a:xfrm>
              <a:off x="5982255" y="407344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69" name="矩形 303">
              <a:extLst>
                <a:ext uri="{FF2B5EF4-FFF2-40B4-BE49-F238E27FC236}">
                  <a16:creationId xmlns:a16="http://schemas.microsoft.com/office/drawing/2014/main" xmlns="" id="{4FCF4B0A-1269-4F85-8B1F-C8551BC41584}"/>
                </a:ext>
              </a:extLst>
            </p:cNvPr>
            <p:cNvSpPr/>
            <p:nvPr/>
          </p:nvSpPr>
          <p:spPr bwMode="auto">
            <a:xfrm>
              <a:off x="6247291" y="407344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0" name="矩形 304">
              <a:extLst>
                <a:ext uri="{FF2B5EF4-FFF2-40B4-BE49-F238E27FC236}">
                  <a16:creationId xmlns:a16="http://schemas.microsoft.com/office/drawing/2014/main" xmlns="" id="{A244BA37-597B-4596-B21C-DF47C2BD4AA7}"/>
                </a:ext>
              </a:extLst>
            </p:cNvPr>
            <p:cNvSpPr/>
            <p:nvPr/>
          </p:nvSpPr>
          <p:spPr bwMode="auto">
            <a:xfrm>
              <a:off x="6717148" y="407344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1" name="矩形 305">
              <a:extLst>
                <a:ext uri="{FF2B5EF4-FFF2-40B4-BE49-F238E27FC236}">
                  <a16:creationId xmlns:a16="http://schemas.microsoft.com/office/drawing/2014/main" xmlns="" id="{4C232F0C-4BB4-4536-BAC2-9D3147172D33}"/>
                </a:ext>
              </a:extLst>
            </p:cNvPr>
            <p:cNvSpPr/>
            <p:nvPr/>
          </p:nvSpPr>
          <p:spPr bwMode="auto">
            <a:xfrm>
              <a:off x="7259561" y="4073444"/>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2" name="矩形 306">
              <a:extLst>
                <a:ext uri="{FF2B5EF4-FFF2-40B4-BE49-F238E27FC236}">
                  <a16:creationId xmlns:a16="http://schemas.microsoft.com/office/drawing/2014/main" xmlns="" id="{014C491B-62C8-4705-8BB3-CEF91322A055}"/>
                </a:ext>
              </a:extLst>
            </p:cNvPr>
            <p:cNvSpPr/>
            <p:nvPr/>
          </p:nvSpPr>
          <p:spPr bwMode="auto">
            <a:xfrm>
              <a:off x="7528816" y="4070174"/>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3" name="矩形 307">
              <a:extLst>
                <a:ext uri="{FF2B5EF4-FFF2-40B4-BE49-F238E27FC236}">
                  <a16:creationId xmlns:a16="http://schemas.microsoft.com/office/drawing/2014/main" xmlns="" id="{970391F5-C809-4832-AC36-A5B3B5AF87C2}"/>
                </a:ext>
              </a:extLst>
            </p:cNvPr>
            <p:cNvSpPr/>
            <p:nvPr/>
          </p:nvSpPr>
          <p:spPr bwMode="auto">
            <a:xfrm>
              <a:off x="7974092" y="4066923"/>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4" name="矩形 308">
              <a:extLst>
                <a:ext uri="{FF2B5EF4-FFF2-40B4-BE49-F238E27FC236}">
                  <a16:creationId xmlns:a16="http://schemas.microsoft.com/office/drawing/2014/main" xmlns="" id="{AABD2E17-48E3-4DE2-B306-D00A2118A11D}"/>
                </a:ext>
              </a:extLst>
            </p:cNvPr>
            <p:cNvSpPr/>
            <p:nvPr/>
          </p:nvSpPr>
          <p:spPr bwMode="auto">
            <a:xfrm>
              <a:off x="8240961" y="4066049"/>
              <a:ext cx="299070" cy="189197"/>
            </a:xfrm>
            <a:prstGeom prst="rect">
              <a:avLst/>
            </a:prstGeom>
            <a:solidFill>
              <a:srgbClr val="FF707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SENSE</a:t>
              </a:r>
            </a:p>
          </p:txBody>
        </p:sp>
        <p:sp>
          <p:nvSpPr>
            <p:cNvPr id="275" name="矩形 309">
              <a:extLst>
                <a:ext uri="{FF2B5EF4-FFF2-40B4-BE49-F238E27FC236}">
                  <a16:creationId xmlns:a16="http://schemas.microsoft.com/office/drawing/2014/main" xmlns="" id="{8D0D0A75-B30B-4DB7-974D-9B7885FF2932}"/>
                </a:ext>
              </a:extLst>
            </p:cNvPr>
            <p:cNvSpPr/>
            <p:nvPr/>
          </p:nvSpPr>
          <p:spPr bwMode="auto">
            <a:xfrm>
              <a:off x="6981143" y="4073445"/>
              <a:ext cx="258908" cy="189197"/>
            </a:xfrm>
            <a:prstGeom prst="rect">
              <a:avLst/>
            </a:prstGeom>
            <a:solidFill>
              <a:srgbClr val="FF707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SENSE</a:t>
              </a:r>
            </a:p>
          </p:txBody>
        </p:sp>
        <p:sp>
          <p:nvSpPr>
            <p:cNvPr id="276" name="文本框 310"/>
            <p:cNvSpPr txBox="1"/>
            <p:nvPr/>
          </p:nvSpPr>
          <p:spPr>
            <a:xfrm>
              <a:off x="7733952" y="3982284"/>
              <a:ext cx="251064" cy="240931"/>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77" name="文本框 311"/>
            <p:cNvSpPr txBox="1"/>
            <p:nvPr/>
          </p:nvSpPr>
          <p:spPr>
            <a:xfrm>
              <a:off x="6451800" y="3982284"/>
              <a:ext cx="251064" cy="240931"/>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78" name="矩形 312">
              <a:extLst>
                <a:ext uri="{FF2B5EF4-FFF2-40B4-BE49-F238E27FC236}">
                  <a16:creationId xmlns:a16="http://schemas.microsoft.com/office/drawing/2014/main" xmlns="" id="{29CCBDFA-0668-4AA0-A980-FA2405EC7E0D}"/>
                </a:ext>
              </a:extLst>
            </p:cNvPr>
            <p:cNvSpPr/>
            <p:nvPr/>
          </p:nvSpPr>
          <p:spPr bwMode="auto">
            <a:xfrm>
              <a:off x="5982255" y="384035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79" name="矩形 313">
              <a:extLst>
                <a:ext uri="{FF2B5EF4-FFF2-40B4-BE49-F238E27FC236}">
                  <a16:creationId xmlns:a16="http://schemas.microsoft.com/office/drawing/2014/main" xmlns="" id="{4FCF4B0A-1269-4F85-8B1F-C8551BC41584}"/>
                </a:ext>
              </a:extLst>
            </p:cNvPr>
            <p:cNvSpPr/>
            <p:nvPr/>
          </p:nvSpPr>
          <p:spPr bwMode="auto">
            <a:xfrm>
              <a:off x="6247291" y="384035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80" name="矩形 314">
              <a:extLst>
                <a:ext uri="{FF2B5EF4-FFF2-40B4-BE49-F238E27FC236}">
                  <a16:creationId xmlns:a16="http://schemas.microsoft.com/office/drawing/2014/main" xmlns="" id="{A244BA37-597B-4596-B21C-DF47C2BD4AA7}"/>
                </a:ext>
              </a:extLst>
            </p:cNvPr>
            <p:cNvSpPr/>
            <p:nvPr/>
          </p:nvSpPr>
          <p:spPr bwMode="auto">
            <a:xfrm>
              <a:off x="6717148" y="3840355"/>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81" name="矩形 315">
              <a:extLst>
                <a:ext uri="{FF2B5EF4-FFF2-40B4-BE49-F238E27FC236}">
                  <a16:creationId xmlns:a16="http://schemas.microsoft.com/office/drawing/2014/main" xmlns="" id="{4C232F0C-4BB4-4536-BAC2-9D3147172D33}"/>
                </a:ext>
              </a:extLst>
            </p:cNvPr>
            <p:cNvSpPr/>
            <p:nvPr/>
          </p:nvSpPr>
          <p:spPr bwMode="auto">
            <a:xfrm>
              <a:off x="7259561" y="3840354"/>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82" name="矩形 316">
              <a:extLst>
                <a:ext uri="{FF2B5EF4-FFF2-40B4-BE49-F238E27FC236}">
                  <a16:creationId xmlns:a16="http://schemas.microsoft.com/office/drawing/2014/main" xmlns="" id="{014C491B-62C8-4705-8BB3-CEF91322A055}"/>
                </a:ext>
              </a:extLst>
            </p:cNvPr>
            <p:cNvSpPr/>
            <p:nvPr/>
          </p:nvSpPr>
          <p:spPr bwMode="auto">
            <a:xfrm>
              <a:off x="7528816" y="3837084"/>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83" name="矩形 317">
              <a:extLst>
                <a:ext uri="{FF2B5EF4-FFF2-40B4-BE49-F238E27FC236}">
                  <a16:creationId xmlns:a16="http://schemas.microsoft.com/office/drawing/2014/main" xmlns="" id="{970391F5-C809-4832-AC36-A5B3B5AF87C2}"/>
                </a:ext>
              </a:extLst>
            </p:cNvPr>
            <p:cNvSpPr/>
            <p:nvPr/>
          </p:nvSpPr>
          <p:spPr bwMode="auto">
            <a:xfrm>
              <a:off x="7974092" y="3833833"/>
              <a:ext cx="253650" cy="189197"/>
            </a:xfrm>
            <a:prstGeom prst="rect">
              <a:avLst/>
            </a:prstGeom>
            <a:solidFill>
              <a:srgbClr val="0070C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COMM</a:t>
              </a:r>
            </a:p>
          </p:txBody>
        </p:sp>
        <p:sp>
          <p:nvSpPr>
            <p:cNvPr id="284" name="矩形 318">
              <a:extLst>
                <a:ext uri="{FF2B5EF4-FFF2-40B4-BE49-F238E27FC236}">
                  <a16:creationId xmlns:a16="http://schemas.microsoft.com/office/drawing/2014/main" xmlns="" id="{AABD2E17-48E3-4DE2-B306-D00A2118A11D}"/>
                </a:ext>
              </a:extLst>
            </p:cNvPr>
            <p:cNvSpPr/>
            <p:nvPr/>
          </p:nvSpPr>
          <p:spPr bwMode="auto">
            <a:xfrm>
              <a:off x="8240961" y="3832959"/>
              <a:ext cx="299070" cy="189197"/>
            </a:xfrm>
            <a:prstGeom prst="rect">
              <a:avLst/>
            </a:prstGeom>
            <a:solidFill>
              <a:srgbClr val="FF707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SENSE</a:t>
              </a:r>
            </a:p>
          </p:txBody>
        </p:sp>
        <p:sp>
          <p:nvSpPr>
            <p:cNvPr id="285" name="矩形 319">
              <a:extLst>
                <a:ext uri="{FF2B5EF4-FFF2-40B4-BE49-F238E27FC236}">
                  <a16:creationId xmlns:a16="http://schemas.microsoft.com/office/drawing/2014/main" xmlns="" id="{8D0D0A75-B30B-4DB7-974D-9B7885FF2932}"/>
                </a:ext>
              </a:extLst>
            </p:cNvPr>
            <p:cNvSpPr/>
            <p:nvPr/>
          </p:nvSpPr>
          <p:spPr bwMode="auto">
            <a:xfrm>
              <a:off x="6981143" y="3840355"/>
              <a:ext cx="258908" cy="189197"/>
            </a:xfrm>
            <a:prstGeom prst="rect">
              <a:avLst/>
            </a:prstGeom>
            <a:solidFill>
              <a:srgbClr val="FF7070"/>
            </a:solidFill>
            <a:ln>
              <a:noFill/>
            </a:ln>
            <a:effectLst/>
          </p:spPr>
          <p:txBody>
            <a:bodyPr vert="horz" wrap="square" lIns="0" tIns="0" rIns="0" bIns="0" numCol="1" rtlCol="0" anchor="ctr" anchorCtr="0" compatLnSpc="1">
              <a:prstTxWarp prst="textNoShape">
                <a:avLst/>
              </a:prstTxWarp>
            </a:bodyPr>
            <a:lstStyle/>
            <a:p>
              <a:pPr marL="0" marR="0" lvl="0" indent="0" algn="ctr" defTabSz="1219078" eaLnBrk="1" fontAlgn="auto" latinLnBrk="0" hangingPunct="1">
                <a:lnSpc>
                  <a:spcPct val="100000"/>
                </a:lnSpc>
                <a:spcBef>
                  <a:spcPts val="0"/>
                </a:spcBef>
                <a:spcAft>
                  <a:spcPts val="0"/>
                </a:spcAft>
                <a:buClr>
                  <a:srgbClr val="CC9900"/>
                </a:buClr>
                <a:buSzTx/>
                <a:buFontTx/>
                <a:buNone/>
                <a:tabLst/>
                <a:defRPr/>
              </a:pPr>
              <a:r>
                <a:rPr kumimoji="0" lang="en-US" altLang="zh-CN" sz="700" b="0" i="0" u="none" strike="noStrike" kern="0" cap="none" spc="0" normalizeH="0" baseline="0" noProof="0" dirty="0">
                  <a:ln>
                    <a:noFill/>
                  </a:ln>
                  <a:solidFill>
                    <a:prstClr val="white"/>
                  </a:solidFill>
                  <a:effectLst/>
                  <a:uLnTx/>
                  <a:uFillTx/>
                  <a:latin typeface="+mn-lt"/>
                  <a:ea typeface="微软雅黑" panose="020B0503020204020204" pitchFamily="34" charset="-122"/>
                </a:rPr>
                <a:t>SENSE</a:t>
              </a:r>
            </a:p>
          </p:txBody>
        </p:sp>
        <p:sp>
          <p:nvSpPr>
            <p:cNvPr id="286" name="文本框 320"/>
            <p:cNvSpPr txBox="1"/>
            <p:nvPr/>
          </p:nvSpPr>
          <p:spPr>
            <a:xfrm>
              <a:off x="7733952" y="3749194"/>
              <a:ext cx="251064" cy="240931"/>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sp>
          <p:nvSpPr>
            <p:cNvPr id="287" name="文本框 321"/>
            <p:cNvSpPr txBox="1"/>
            <p:nvPr/>
          </p:nvSpPr>
          <p:spPr>
            <a:xfrm>
              <a:off x="6451800" y="3749194"/>
              <a:ext cx="251064" cy="240931"/>
            </a:xfrm>
            <a:prstGeom prst="rect">
              <a:avLst/>
            </a:prstGeom>
            <a:noFill/>
          </p:spPr>
          <p:txBody>
            <a:bodyPr vert="horz"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1D1D1A"/>
                  </a:solidFill>
                  <a:effectLst/>
                  <a:uLnTx/>
                  <a:uFillTx/>
                  <a:latin typeface="+mn-lt"/>
                  <a:ea typeface="Microsoft YaHei" panose="020B0503020204020204" pitchFamily="34" charset="-122"/>
                </a:rPr>
                <a:t>…</a:t>
              </a:r>
              <a:endParaRPr kumimoji="0" lang="zh-CN" altLang="en-US" sz="1400" b="0" i="0" u="none" strike="noStrike" kern="0" cap="none" spc="0" normalizeH="0" baseline="0" noProof="0" dirty="0">
                <a:ln>
                  <a:noFill/>
                </a:ln>
                <a:solidFill>
                  <a:srgbClr val="1D1D1A"/>
                </a:solidFill>
                <a:effectLst/>
                <a:uLnTx/>
                <a:uFillTx/>
                <a:latin typeface="+mn-lt"/>
                <a:ea typeface="Microsoft YaHei" panose="020B0503020204020204" pitchFamily="34" charset="-122"/>
              </a:endParaRPr>
            </a:p>
          </p:txBody>
        </p:sp>
      </p:grpSp>
      <p:sp>
        <p:nvSpPr>
          <p:cNvPr id="288" name="圆角矩形 324"/>
          <p:cNvSpPr/>
          <p:nvPr/>
        </p:nvSpPr>
        <p:spPr>
          <a:xfrm>
            <a:off x="450913" y="2195915"/>
            <a:ext cx="3965323" cy="3805949"/>
          </a:xfrm>
          <a:prstGeom prst="roundRect">
            <a:avLst>
              <a:gd name="adj" fmla="val 3676"/>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prstClr val="white"/>
              </a:solidFill>
              <a:effectLst/>
              <a:uLnTx/>
              <a:uFillTx/>
              <a:latin typeface="+mn-lt"/>
            </a:endParaRPr>
          </a:p>
        </p:txBody>
      </p:sp>
      <p:sp>
        <p:nvSpPr>
          <p:cNvPr id="289" name="圆角矩形 325"/>
          <p:cNvSpPr/>
          <p:nvPr/>
        </p:nvSpPr>
        <p:spPr>
          <a:xfrm>
            <a:off x="5113666" y="2195915"/>
            <a:ext cx="6541733" cy="3805949"/>
          </a:xfrm>
          <a:prstGeom prst="roundRect">
            <a:avLst>
              <a:gd name="adj" fmla="val 3676"/>
            </a:avLst>
          </a:prstGeom>
          <a:noFill/>
          <a:ln w="12700" cap="flat" cmpd="sng" algn="ctr">
            <a:solidFill>
              <a:sysClr val="window" lastClr="FFFFFF">
                <a:lumMod val="6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prstClr val="white"/>
              </a:solidFill>
              <a:effectLst/>
              <a:uLnTx/>
              <a:uFillTx/>
              <a:latin typeface="+mn-lt"/>
            </a:endParaRPr>
          </a:p>
        </p:txBody>
      </p:sp>
      <p:sp>
        <p:nvSpPr>
          <p:cNvPr id="290" name="文本框 322"/>
          <p:cNvSpPr txBox="1"/>
          <p:nvPr/>
        </p:nvSpPr>
        <p:spPr>
          <a:xfrm>
            <a:off x="2027610" y="2038256"/>
            <a:ext cx="574196" cy="338554"/>
          </a:xfrm>
          <a:prstGeom prst="rect">
            <a:avLst/>
          </a:prstGeom>
          <a:solidFill>
            <a:srgbClr val="FFFFFF"/>
          </a:solidFill>
        </p:spPr>
        <p:txBody>
          <a:bodyPr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mn-lt"/>
                <a:ea typeface="Microsoft YaHei" panose="020B0503020204020204" pitchFamily="34" charset="-122"/>
                <a:cs typeface="+mn-cs"/>
              </a:rPr>
              <a:t>As Is</a:t>
            </a:r>
            <a:endParaRPr kumimoji="0" lang="zh-CN" altLang="en-US" sz="1600" b="1" i="0" u="none" strike="noStrike" kern="0" cap="none" spc="0" normalizeH="0" baseline="0" noProof="0" dirty="0">
              <a:ln>
                <a:noFill/>
              </a:ln>
              <a:solidFill>
                <a:srgbClr val="C00000"/>
              </a:solidFill>
              <a:effectLst/>
              <a:uLnTx/>
              <a:uFillTx/>
              <a:latin typeface="+mn-lt"/>
              <a:ea typeface="Microsoft YaHei" panose="020B0503020204020204" pitchFamily="34" charset="-122"/>
              <a:cs typeface="+mn-cs"/>
            </a:endParaRPr>
          </a:p>
        </p:txBody>
      </p:sp>
      <p:sp>
        <p:nvSpPr>
          <p:cNvPr id="291" name="文本框 323"/>
          <p:cNvSpPr txBox="1"/>
          <p:nvPr/>
        </p:nvSpPr>
        <p:spPr>
          <a:xfrm>
            <a:off x="7906114" y="1975040"/>
            <a:ext cx="1093569" cy="338554"/>
          </a:xfrm>
          <a:prstGeom prst="rect">
            <a:avLst/>
          </a:prstGeom>
          <a:solidFill>
            <a:srgbClr val="FFFFFF"/>
          </a:solidFill>
        </p:spPr>
        <p:txBody>
          <a:bodyPr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C00000"/>
                </a:solidFill>
                <a:effectLst/>
                <a:uLnTx/>
                <a:uFillTx/>
                <a:latin typeface="+mn-lt"/>
                <a:ea typeface="Microsoft YaHei" panose="020B0503020204020204" pitchFamily="34" charset="-122"/>
                <a:cs typeface="+mn-cs"/>
              </a:rPr>
              <a:t>ISAC To Be</a:t>
            </a:r>
            <a:endParaRPr kumimoji="0" lang="zh-CN" altLang="en-US" sz="1600" b="1" i="0" u="none" strike="noStrike" kern="0" cap="none" spc="0" normalizeH="0" baseline="0" noProof="0" dirty="0">
              <a:ln>
                <a:noFill/>
              </a:ln>
              <a:solidFill>
                <a:srgbClr val="C00000"/>
              </a:solidFill>
              <a:effectLst/>
              <a:uLnTx/>
              <a:uFillTx/>
              <a:latin typeface="+mn-lt"/>
              <a:ea typeface="Microsoft YaHei" panose="020B0503020204020204" pitchFamily="34" charset="-122"/>
              <a:cs typeface="+mn-cs"/>
            </a:endParaRPr>
          </a:p>
        </p:txBody>
      </p:sp>
      <p:pic>
        <p:nvPicPr>
          <p:cNvPr id="292" name="Picture 19" descr="\\Bchief-sever180\共享\华为\2016\6月\D-201606417-金融营销材料设计-刘泉\文件\link\组 26.png"/>
          <p:cNvPicPr>
            <a:picLocks noChangeAspect="1" noChangeArrowheads="1"/>
          </p:cNvPicPr>
          <p:nvPr/>
        </p:nvPicPr>
        <p:blipFill>
          <a:blip r:embed="rId3" cstate="print">
            <a:duotone>
              <a:prstClr val="black"/>
              <a:srgbClr val="44546A">
                <a:tint val="45000"/>
                <a:satMod val="400000"/>
              </a:srgbClr>
            </a:duotone>
            <a:extLst>
              <a:ext uri="{BEBA8EAE-BF5A-486C-A8C5-ECC9F3942E4B}">
                <a14:imgProps xmlns:a14="http://schemas.microsoft.com/office/drawing/2010/main">
                  <a14:imgLayer r:embed="rId4">
                    <a14:imgEffect>
                      <a14:colorTemperature colorTemp="53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rot="5400000" flipV="1">
            <a:off x="3462738" y="3715603"/>
            <a:ext cx="2687524" cy="448839"/>
          </a:xfrm>
          <a:prstGeom prst="rect">
            <a:avLst/>
          </a:prstGeom>
          <a:noFill/>
          <a:ln w="9525">
            <a:noFill/>
            <a:miter lim="800000"/>
            <a:headEnd/>
            <a:tailEnd/>
          </a:ln>
        </p:spPr>
      </p:pic>
      <p:grpSp>
        <p:nvGrpSpPr>
          <p:cNvPr id="293" name="组合 5"/>
          <p:cNvGrpSpPr/>
          <p:nvPr/>
        </p:nvGrpSpPr>
        <p:grpSpPr>
          <a:xfrm>
            <a:off x="5525348" y="3004239"/>
            <a:ext cx="3472235" cy="1661913"/>
            <a:chOff x="5277990" y="2187986"/>
            <a:chExt cx="3472235" cy="1661913"/>
          </a:xfrm>
        </p:grpSpPr>
        <p:sp>
          <p:nvSpPr>
            <p:cNvPr id="294" name="Freeform 111"/>
            <p:cNvSpPr>
              <a:spLocks noEditPoints="1"/>
            </p:cNvSpPr>
            <p:nvPr/>
          </p:nvSpPr>
          <p:spPr bwMode="auto">
            <a:xfrm>
              <a:off x="8239765" y="3233368"/>
              <a:ext cx="465714" cy="240601"/>
            </a:xfrm>
            <a:custGeom>
              <a:avLst/>
              <a:gdLst/>
              <a:ahLst/>
              <a:cxnLst>
                <a:cxn ang="0">
                  <a:pos x="15565" y="4694"/>
                </a:cxn>
                <a:cxn ang="0">
                  <a:pos x="14497" y="6534"/>
                </a:cxn>
                <a:cxn ang="0">
                  <a:pos x="14278" y="7070"/>
                </a:cxn>
                <a:cxn ang="0">
                  <a:pos x="13902" y="7499"/>
                </a:cxn>
                <a:cxn ang="0">
                  <a:pos x="13403" y="7782"/>
                </a:cxn>
                <a:cxn ang="0">
                  <a:pos x="12819" y="7885"/>
                </a:cxn>
                <a:cxn ang="0">
                  <a:pos x="12234" y="7782"/>
                </a:cxn>
                <a:cxn ang="0">
                  <a:pos x="11735" y="7499"/>
                </a:cxn>
                <a:cxn ang="0">
                  <a:pos x="11357" y="7070"/>
                </a:cxn>
                <a:cxn ang="0">
                  <a:pos x="11139" y="6534"/>
                </a:cxn>
                <a:cxn ang="0">
                  <a:pos x="5630" y="6366"/>
                </a:cxn>
                <a:cxn ang="0">
                  <a:pos x="5464" y="6926"/>
                </a:cxn>
                <a:cxn ang="0">
                  <a:pos x="5129" y="7390"/>
                </a:cxn>
                <a:cxn ang="0">
                  <a:pos x="4661" y="7718"/>
                </a:cxn>
                <a:cxn ang="0">
                  <a:pos x="4097" y="7877"/>
                </a:cxn>
                <a:cxn ang="0">
                  <a:pos x="3499" y="7831"/>
                </a:cxn>
                <a:cxn ang="0">
                  <a:pos x="2971" y="7596"/>
                </a:cxn>
                <a:cxn ang="0">
                  <a:pos x="2556" y="7205"/>
                </a:cxn>
                <a:cxn ang="0">
                  <a:pos x="2288" y="6695"/>
                </a:cxn>
                <a:cxn ang="0">
                  <a:pos x="0" y="6192"/>
                </a:cxn>
                <a:cxn ang="0">
                  <a:pos x="12951" y="5299"/>
                </a:cxn>
                <a:cxn ang="0">
                  <a:pos x="13234" y="5395"/>
                </a:cxn>
                <a:cxn ang="0">
                  <a:pos x="13465" y="5576"/>
                </a:cxn>
                <a:cxn ang="0">
                  <a:pos x="13623" y="5823"/>
                </a:cxn>
                <a:cxn ang="0">
                  <a:pos x="13691" y="6119"/>
                </a:cxn>
                <a:cxn ang="0">
                  <a:pos x="13653" y="6424"/>
                </a:cxn>
                <a:cxn ang="0">
                  <a:pos x="13518" y="6687"/>
                </a:cxn>
                <a:cxn ang="0">
                  <a:pos x="13306" y="6889"/>
                </a:cxn>
                <a:cxn ang="0">
                  <a:pos x="13036" y="7012"/>
                </a:cxn>
                <a:cxn ang="0">
                  <a:pos x="12729" y="7034"/>
                </a:cxn>
                <a:cxn ang="0">
                  <a:pos x="12440" y="6952"/>
                </a:cxn>
                <a:cxn ang="0">
                  <a:pos x="12201" y="6782"/>
                </a:cxn>
                <a:cxn ang="0">
                  <a:pos x="12031" y="6542"/>
                </a:cxn>
                <a:cxn ang="0">
                  <a:pos x="11949" y="6253"/>
                </a:cxn>
                <a:cxn ang="0">
                  <a:pos x="11972" y="5946"/>
                </a:cxn>
                <a:cxn ang="0">
                  <a:pos x="12094" y="5675"/>
                </a:cxn>
                <a:cxn ang="0">
                  <a:pos x="12296" y="5463"/>
                </a:cxn>
                <a:cxn ang="0">
                  <a:pos x="12559" y="5328"/>
                </a:cxn>
                <a:cxn ang="0">
                  <a:pos x="3923" y="5289"/>
                </a:cxn>
                <a:cxn ang="0">
                  <a:pos x="4224" y="5342"/>
                </a:cxn>
                <a:cxn ang="0">
                  <a:pos x="4479" y="5489"/>
                </a:cxn>
                <a:cxn ang="0">
                  <a:pos x="4670" y="5711"/>
                </a:cxn>
                <a:cxn ang="0">
                  <a:pos x="4779" y="5988"/>
                </a:cxn>
                <a:cxn ang="0">
                  <a:pos x="4787" y="6297"/>
                </a:cxn>
                <a:cxn ang="0">
                  <a:pos x="4691" y="6580"/>
                </a:cxn>
                <a:cxn ang="0">
                  <a:pos x="4510" y="6811"/>
                </a:cxn>
                <a:cxn ang="0">
                  <a:pos x="4263" y="6969"/>
                </a:cxn>
                <a:cxn ang="0">
                  <a:pos x="3968" y="7037"/>
                </a:cxn>
                <a:cxn ang="0">
                  <a:pos x="3664" y="6999"/>
                </a:cxn>
                <a:cxn ang="0">
                  <a:pos x="3401" y="6864"/>
                </a:cxn>
                <a:cxn ang="0">
                  <a:pos x="3199" y="6652"/>
                </a:cxn>
                <a:cxn ang="0">
                  <a:pos x="3077" y="6382"/>
                </a:cxn>
                <a:cxn ang="0">
                  <a:pos x="3054" y="6074"/>
                </a:cxn>
                <a:cxn ang="0">
                  <a:pos x="3136" y="5785"/>
                </a:cxn>
                <a:cxn ang="0">
                  <a:pos x="3306" y="5545"/>
                </a:cxn>
                <a:cxn ang="0">
                  <a:pos x="3545" y="5375"/>
                </a:cxn>
                <a:cxn ang="0">
                  <a:pos x="3834" y="5293"/>
                </a:cxn>
                <a:cxn ang="0">
                  <a:pos x="4469" y="944"/>
                </a:cxn>
              </a:cxnLst>
              <a:rect l="0" t="0" r="r" b="b"/>
              <a:pathLst>
                <a:path w="16454" h="7885">
                  <a:moveTo>
                    <a:pt x="889" y="3618"/>
                  </a:moveTo>
                  <a:lnTo>
                    <a:pt x="2425" y="2994"/>
                  </a:lnTo>
                  <a:lnTo>
                    <a:pt x="4207" y="61"/>
                  </a:lnTo>
                  <a:lnTo>
                    <a:pt x="10146" y="0"/>
                  </a:lnTo>
                  <a:lnTo>
                    <a:pt x="11966" y="2775"/>
                  </a:lnTo>
                  <a:lnTo>
                    <a:pt x="15565" y="3618"/>
                  </a:lnTo>
                  <a:lnTo>
                    <a:pt x="15565" y="4694"/>
                  </a:lnTo>
                  <a:lnTo>
                    <a:pt x="16454" y="4694"/>
                  </a:lnTo>
                  <a:lnTo>
                    <a:pt x="16454" y="6192"/>
                  </a:lnTo>
                  <a:lnTo>
                    <a:pt x="14537" y="6192"/>
                  </a:lnTo>
                  <a:lnTo>
                    <a:pt x="14533" y="6279"/>
                  </a:lnTo>
                  <a:lnTo>
                    <a:pt x="14525" y="6366"/>
                  </a:lnTo>
                  <a:lnTo>
                    <a:pt x="14513" y="6450"/>
                  </a:lnTo>
                  <a:lnTo>
                    <a:pt x="14497" y="6534"/>
                  </a:lnTo>
                  <a:lnTo>
                    <a:pt x="14476" y="6615"/>
                  </a:lnTo>
                  <a:lnTo>
                    <a:pt x="14453" y="6695"/>
                  </a:lnTo>
                  <a:lnTo>
                    <a:pt x="14425" y="6775"/>
                  </a:lnTo>
                  <a:lnTo>
                    <a:pt x="14393" y="6851"/>
                  </a:lnTo>
                  <a:lnTo>
                    <a:pt x="14358" y="6926"/>
                  </a:lnTo>
                  <a:lnTo>
                    <a:pt x="14320" y="6999"/>
                  </a:lnTo>
                  <a:lnTo>
                    <a:pt x="14278" y="7070"/>
                  </a:lnTo>
                  <a:lnTo>
                    <a:pt x="14234" y="7139"/>
                  </a:lnTo>
                  <a:lnTo>
                    <a:pt x="14185" y="7205"/>
                  </a:lnTo>
                  <a:lnTo>
                    <a:pt x="14134" y="7269"/>
                  </a:lnTo>
                  <a:lnTo>
                    <a:pt x="14081" y="7331"/>
                  </a:lnTo>
                  <a:lnTo>
                    <a:pt x="14023" y="7390"/>
                  </a:lnTo>
                  <a:lnTo>
                    <a:pt x="13963" y="7445"/>
                  </a:lnTo>
                  <a:lnTo>
                    <a:pt x="13902" y="7499"/>
                  </a:lnTo>
                  <a:lnTo>
                    <a:pt x="13837" y="7549"/>
                  </a:lnTo>
                  <a:lnTo>
                    <a:pt x="13770" y="7596"/>
                  </a:lnTo>
                  <a:lnTo>
                    <a:pt x="13700" y="7640"/>
                  </a:lnTo>
                  <a:lnTo>
                    <a:pt x="13629" y="7681"/>
                  </a:lnTo>
                  <a:lnTo>
                    <a:pt x="13556" y="7718"/>
                  </a:lnTo>
                  <a:lnTo>
                    <a:pt x="13480" y="7752"/>
                  </a:lnTo>
                  <a:lnTo>
                    <a:pt x="13403" y="7782"/>
                  </a:lnTo>
                  <a:lnTo>
                    <a:pt x="13324" y="7809"/>
                  </a:lnTo>
                  <a:lnTo>
                    <a:pt x="13242" y="7831"/>
                  </a:lnTo>
                  <a:lnTo>
                    <a:pt x="13161" y="7851"/>
                  </a:lnTo>
                  <a:lnTo>
                    <a:pt x="13077" y="7865"/>
                  </a:lnTo>
                  <a:lnTo>
                    <a:pt x="12991" y="7877"/>
                  </a:lnTo>
                  <a:lnTo>
                    <a:pt x="12906" y="7883"/>
                  </a:lnTo>
                  <a:lnTo>
                    <a:pt x="12819" y="7885"/>
                  </a:lnTo>
                  <a:lnTo>
                    <a:pt x="12731" y="7883"/>
                  </a:lnTo>
                  <a:lnTo>
                    <a:pt x="12645" y="7877"/>
                  </a:lnTo>
                  <a:lnTo>
                    <a:pt x="12560" y="7865"/>
                  </a:lnTo>
                  <a:lnTo>
                    <a:pt x="12476" y="7851"/>
                  </a:lnTo>
                  <a:lnTo>
                    <a:pt x="12393" y="7831"/>
                  </a:lnTo>
                  <a:lnTo>
                    <a:pt x="12313" y="7809"/>
                  </a:lnTo>
                  <a:lnTo>
                    <a:pt x="12234" y="7782"/>
                  </a:lnTo>
                  <a:lnTo>
                    <a:pt x="12156" y="7752"/>
                  </a:lnTo>
                  <a:lnTo>
                    <a:pt x="12080" y="7718"/>
                  </a:lnTo>
                  <a:lnTo>
                    <a:pt x="12007" y="7681"/>
                  </a:lnTo>
                  <a:lnTo>
                    <a:pt x="11935" y="7640"/>
                  </a:lnTo>
                  <a:lnTo>
                    <a:pt x="11866" y="7596"/>
                  </a:lnTo>
                  <a:lnTo>
                    <a:pt x="11800" y="7549"/>
                  </a:lnTo>
                  <a:lnTo>
                    <a:pt x="11735" y="7499"/>
                  </a:lnTo>
                  <a:lnTo>
                    <a:pt x="11672" y="7445"/>
                  </a:lnTo>
                  <a:lnTo>
                    <a:pt x="11613" y="7390"/>
                  </a:lnTo>
                  <a:lnTo>
                    <a:pt x="11556" y="7331"/>
                  </a:lnTo>
                  <a:lnTo>
                    <a:pt x="11502" y="7269"/>
                  </a:lnTo>
                  <a:lnTo>
                    <a:pt x="11451" y="7205"/>
                  </a:lnTo>
                  <a:lnTo>
                    <a:pt x="11403" y="7139"/>
                  </a:lnTo>
                  <a:lnTo>
                    <a:pt x="11357" y="7070"/>
                  </a:lnTo>
                  <a:lnTo>
                    <a:pt x="11316" y="6999"/>
                  </a:lnTo>
                  <a:lnTo>
                    <a:pt x="11277" y="6926"/>
                  </a:lnTo>
                  <a:lnTo>
                    <a:pt x="11242" y="6851"/>
                  </a:lnTo>
                  <a:lnTo>
                    <a:pt x="11211" y="6775"/>
                  </a:lnTo>
                  <a:lnTo>
                    <a:pt x="11184" y="6695"/>
                  </a:lnTo>
                  <a:lnTo>
                    <a:pt x="11159" y="6615"/>
                  </a:lnTo>
                  <a:lnTo>
                    <a:pt x="11139" y="6534"/>
                  </a:lnTo>
                  <a:lnTo>
                    <a:pt x="11123" y="6450"/>
                  </a:lnTo>
                  <a:lnTo>
                    <a:pt x="11111" y="6366"/>
                  </a:lnTo>
                  <a:lnTo>
                    <a:pt x="11103" y="6279"/>
                  </a:lnTo>
                  <a:lnTo>
                    <a:pt x="11099" y="6192"/>
                  </a:lnTo>
                  <a:lnTo>
                    <a:pt x="5642" y="6192"/>
                  </a:lnTo>
                  <a:lnTo>
                    <a:pt x="5639" y="6279"/>
                  </a:lnTo>
                  <a:lnTo>
                    <a:pt x="5630" y="6366"/>
                  </a:lnTo>
                  <a:lnTo>
                    <a:pt x="5618" y="6450"/>
                  </a:lnTo>
                  <a:lnTo>
                    <a:pt x="5602" y="6534"/>
                  </a:lnTo>
                  <a:lnTo>
                    <a:pt x="5582" y="6615"/>
                  </a:lnTo>
                  <a:lnTo>
                    <a:pt x="5557" y="6695"/>
                  </a:lnTo>
                  <a:lnTo>
                    <a:pt x="5530" y="6775"/>
                  </a:lnTo>
                  <a:lnTo>
                    <a:pt x="5499" y="6851"/>
                  </a:lnTo>
                  <a:lnTo>
                    <a:pt x="5464" y="6926"/>
                  </a:lnTo>
                  <a:lnTo>
                    <a:pt x="5425" y="6999"/>
                  </a:lnTo>
                  <a:lnTo>
                    <a:pt x="5384" y="7070"/>
                  </a:lnTo>
                  <a:lnTo>
                    <a:pt x="5338" y="7139"/>
                  </a:lnTo>
                  <a:lnTo>
                    <a:pt x="5290" y="7205"/>
                  </a:lnTo>
                  <a:lnTo>
                    <a:pt x="5240" y="7269"/>
                  </a:lnTo>
                  <a:lnTo>
                    <a:pt x="5185" y="7331"/>
                  </a:lnTo>
                  <a:lnTo>
                    <a:pt x="5129" y="7390"/>
                  </a:lnTo>
                  <a:lnTo>
                    <a:pt x="5069" y="7445"/>
                  </a:lnTo>
                  <a:lnTo>
                    <a:pt x="5006" y="7499"/>
                  </a:lnTo>
                  <a:lnTo>
                    <a:pt x="4942" y="7549"/>
                  </a:lnTo>
                  <a:lnTo>
                    <a:pt x="4874" y="7596"/>
                  </a:lnTo>
                  <a:lnTo>
                    <a:pt x="4806" y="7640"/>
                  </a:lnTo>
                  <a:lnTo>
                    <a:pt x="4734" y="7681"/>
                  </a:lnTo>
                  <a:lnTo>
                    <a:pt x="4661" y="7718"/>
                  </a:lnTo>
                  <a:lnTo>
                    <a:pt x="4586" y="7752"/>
                  </a:lnTo>
                  <a:lnTo>
                    <a:pt x="4507" y="7782"/>
                  </a:lnTo>
                  <a:lnTo>
                    <a:pt x="4428" y="7809"/>
                  </a:lnTo>
                  <a:lnTo>
                    <a:pt x="4348" y="7831"/>
                  </a:lnTo>
                  <a:lnTo>
                    <a:pt x="4266" y="7851"/>
                  </a:lnTo>
                  <a:lnTo>
                    <a:pt x="4182" y="7865"/>
                  </a:lnTo>
                  <a:lnTo>
                    <a:pt x="4097" y="7877"/>
                  </a:lnTo>
                  <a:lnTo>
                    <a:pt x="4011" y="7883"/>
                  </a:lnTo>
                  <a:lnTo>
                    <a:pt x="3923" y="7885"/>
                  </a:lnTo>
                  <a:lnTo>
                    <a:pt x="3836" y="7883"/>
                  </a:lnTo>
                  <a:lnTo>
                    <a:pt x="3749" y="7877"/>
                  </a:lnTo>
                  <a:lnTo>
                    <a:pt x="3664" y="7865"/>
                  </a:lnTo>
                  <a:lnTo>
                    <a:pt x="3581" y="7851"/>
                  </a:lnTo>
                  <a:lnTo>
                    <a:pt x="3499" y="7831"/>
                  </a:lnTo>
                  <a:lnTo>
                    <a:pt x="3417" y="7809"/>
                  </a:lnTo>
                  <a:lnTo>
                    <a:pt x="3339" y="7782"/>
                  </a:lnTo>
                  <a:lnTo>
                    <a:pt x="3261" y="7752"/>
                  </a:lnTo>
                  <a:lnTo>
                    <a:pt x="3186" y="7718"/>
                  </a:lnTo>
                  <a:lnTo>
                    <a:pt x="3112" y="7681"/>
                  </a:lnTo>
                  <a:lnTo>
                    <a:pt x="3041" y="7640"/>
                  </a:lnTo>
                  <a:lnTo>
                    <a:pt x="2971" y="7596"/>
                  </a:lnTo>
                  <a:lnTo>
                    <a:pt x="2904" y="7549"/>
                  </a:lnTo>
                  <a:lnTo>
                    <a:pt x="2839" y="7499"/>
                  </a:lnTo>
                  <a:lnTo>
                    <a:pt x="2778" y="7445"/>
                  </a:lnTo>
                  <a:lnTo>
                    <a:pt x="2718" y="7390"/>
                  </a:lnTo>
                  <a:lnTo>
                    <a:pt x="2661" y="7331"/>
                  </a:lnTo>
                  <a:lnTo>
                    <a:pt x="2607" y="7269"/>
                  </a:lnTo>
                  <a:lnTo>
                    <a:pt x="2556" y="7205"/>
                  </a:lnTo>
                  <a:lnTo>
                    <a:pt x="2508" y="7139"/>
                  </a:lnTo>
                  <a:lnTo>
                    <a:pt x="2463" y="7070"/>
                  </a:lnTo>
                  <a:lnTo>
                    <a:pt x="2421" y="6999"/>
                  </a:lnTo>
                  <a:lnTo>
                    <a:pt x="2383" y="6926"/>
                  </a:lnTo>
                  <a:lnTo>
                    <a:pt x="2348" y="6851"/>
                  </a:lnTo>
                  <a:lnTo>
                    <a:pt x="2316" y="6775"/>
                  </a:lnTo>
                  <a:lnTo>
                    <a:pt x="2288" y="6695"/>
                  </a:lnTo>
                  <a:lnTo>
                    <a:pt x="2264" y="6615"/>
                  </a:lnTo>
                  <a:lnTo>
                    <a:pt x="2244" y="6534"/>
                  </a:lnTo>
                  <a:lnTo>
                    <a:pt x="2228" y="6450"/>
                  </a:lnTo>
                  <a:lnTo>
                    <a:pt x="2216" y="6366"/>
                  </a:lnTo>
                  <a:lnTo>
                    <a:pt x="2208" y="6279"/>
                  </a:lnTo>
                  <a:lnTo>
                    <a:pt x="2205" y="6192"/>
                  </a:lnTo>
                  <a:lnTo>
                    <a:pt x="0" y="6192"/>
                  </a:lnTo>
                  <a:lnTo>
                    <a:pt x="0" y="4694"/>
                  </a:lnTo>
                  <a:lnTo>
                    <a:pt x="889" y="4694"/>
                  </a:lnTo>
                  <a:lnTo>
                    <a:pt x="889" y="3618"/>
                  </a:lnTo>
                  <a:close/>
                  <a:moveTo>
                    <a:pt x="12819" y="5289"/>
                  </a:moveTo>
                  <a:lnTo>
                    <a:pt x="12863" y="5290"/>
                  </a:lnTo>
                  <a:lnTo>
                    <a:pt x="12907" y="5293"/>
                  </a:lnTo>
                  <a:lnTo>
                    <a:pt x="12951" y="5299"/>
                  </a:lnTo>
                  <a:lnTo>
                    <a:pt x="12994" y="5306"/>
                  </a:lnTo>
                  <a:lnTo>
                    <a:pt x="13036" y="5316"/>
                  </a:lnTo>
                  <a:lnTo>
                    <a:pt x="13078" y="5328"/>
                  </a:lnTo>
                  <a:lnTo>
                    <a:pt x="13118" y="5342"/>
                  </a:lnTo>
                  <a:lnTo>
                    <a:pt x="13158" y="5358"/>
                  </a:lnTo>
                  <a:lnTo>
                    <a:pt x="13196" y="5375"/>
                  </a:lnTo>
                  <a:lnTo>
                    <a:pt x="13234" y="5395"/>
                  </a:lnTo>
                  <a:lnTo>
                    <a:pt x="13270" y="5416"/>
                  </a:lnTo>
                  <a:lnTo>
                    <a:pt x="13306" y="5439"/>
                  </a:lnTo>
                  <a:lnTo>
                    <a:pt x="13340" y="5463"/>
                  </a:lnTo>
                  <a:lnTo>
                    <a:pt x="13373" y="5489"/>
                  </a:lnTo>
                  <a:lnTo>
                    <a:pt x="13405" y="5516"/>
                  </a:lnTo>
                  <a:lnTo>
                    <a:pt x="13436" y="5545"/>
                  </a:lnTo>
                  <a:lnTo>
                    <a:pt x="13465" y="5576"/>
                  </a:lnTo>
                  <a:lnTo>
                    <a:pt x="13492" y="5608"/>
                  </a:lnTo>
                  <a:lnTo>
                    <a:pt x="13518" y="5641"/>
                  </a:lnTo>
                  <a:lnTo>
                    <a:pt x="13543" y="5675"/>
                  </a:lnTo>
                  <a:lnTo>
                    <a:pt x="13565" y="5711"/>
                  </a:lnTo>
                  <a:lnTo>
                    <a:pt x="13586" y="5747"/>
                  </a:lnTo>
                  <a:lnTo>
                    <a:pt x="13605" y="5785"/>
                  </a:lnTo>
                  <a:lnTo>
                    <a:pt x="13623" y="5823"/>
                  </a:lnTo>
                  <a:lnTo>
                    <a:pt x="13638" y="5863"/>
                  </a:lnTo>
                  <a:lnTo>
                    <a:pt x="13653" y="5904"/>
                  </a:lnTo>
                  <a:lnTo>
                    <a:pt x="13664" y="5946"/>
                  </a:lnTo>
                  <a:lnTo>
                    <a:pt x="13674" y="5988"/>
                  </a:lnTo>
                  <a:lnTo>
                    <a:pt x="13682" y="6031"/>
                  </a:lnTo>
                  <a:lnTo>
                    <a:pt x="13688" y="6074"/>
                  </a:lnTo>
                  <a:lnTo>
                    <a:pt x="13691" y="6119"/>
                  </a:lnTo>
                  <a:lnTo>
                    <a:pt x="13692" y="6164"/>
                  </a:lnTo>
                  <a:lnTo>
                    <a:pt x="13691" y="6208"/>
                  </a:lnTo>
                  <a:lnTo>
                    <a:pt x="13688" y="6253"/>
                  </a:lnTo>
                  <a:lnTo>
                    <a:pt x="13682" y="6297"/>
                  </a:lnTo>
                  <a:lnTo>
                    <a:pt x="13674" y="6340"/>
                  </a:lnTo>
                  <a:lnTo>
                    <a:pt x="13664" y="6382"/>
                  </a:lnTo>
                  <a:lnTo>
                    <a:pt x="13653" y="6424"/>
                  </a:lnTo>
                  <a:lnTo>
                    <a:pt x="13638" y="6464"/>
                  </a:lnTo>
                  <a:lnTo>
                    <a:pt x="13623" y="6504"/>
                  </a:lnTo>
                  <a:lnTo>
                    <a:pt x="13605" y="6542"/>
                  </a:lnTo>
                  <a:lnTo>
                    <a:pt x="13586" y="6580"/>
                  </a:lnTo>
                  <a:lnTo>
                    <a:pt x="13565" y="6617"/>
                  </a:lnTo>
                  <a:lnTo>
                    <a:pt x="13543" y="6652"/>
                  </a:lnTo>
                  <a:lnTo>
                    <a:pt x="13518" y="6687"/>
                  </a:lnTo>
                  <a:lnTo>
                    <a:pt x="13492" y="6720"/>
                  </a:lnTo>
                  <a:lnTo>
                    <a:pt x="13465" y="6751"/>
                  </a:lnTo>
                  <a:lnTo>
                    <a:pt x="13436" y="6782"/>
                  </a:lnTo>
                  <a:lnTo>
                    <a:pt x="13405" y="6811"/>
                  </a:lnTo>
                  <a:lnTo>
                    <a:pt x="13373" y="6839"/>
                  </a:lnTo>
                  <a:lnTo>
                    <a:pt x="13340" y="6864"/>
                  </a:lnTo>
                  <a:lnTo>
                    <a:pt x="13306" y="6889"/>
                  </a:lnTo>
                  <a:lnTo>
                    <a:pt x="13270" y="6912"/>
                  </a:lnTo>
                  <a:lnTo>
                    <a:pt x="13234" y="6933"/>
                  </a:lnTo>
                  <a:lnTo>
                    <a:pt x="13196" y="6952"/>
                  </a:lnTo>
                  <a:lnTo>
                    <a:pt x="13158" y="6969"/>
                  </a:lnTo>
                  <a:lnTo>
                    <a:pt x="13118" y="6986"/>
                  </a:lnTo>
                  <a:lnTo>
                    <a:pt x="13078" y="6999"/>
                  </a:lnTo>
                  <a:lnTo>
                    <a:pt x="13036" y="7012"/>
                  </a:lnTo>
                  <a:lnTo>
                    <a:pt x="12994" y="7021"/>
                  </a:lnTo>
                  <a:lnTo>
                    <a:pt x="12951" y="7028"/>
                  </a:lnTo>
                  <a:lnTo>
                    <a:pt x="12907" y="7034"/>
                  </a:lnTo>
                  <a:lnTo>
                    <a:pt x="12863" y="7037"/>
                  </a:lnTo>
                  <a:lnTo>
                    <a:pt x="12819" y="7038"/>
                  </a:lnTo>
                  <a:lnTo>
                    <a:pt x="12773" y="7037"/>
                  </a:lnTo>
                  <a:lnTo>
                    <a:pt x="12729" y="7034"/>
                  </a:lnTo>
                  <a:lnTo>
                    <a:pt x="12685" y="7028"/>
                  </a:lnTo>
                  <a:lnTo>
                    <a:pt x="12643" y="7021"/>
                  </a:lnTo>
                  <a:lnTo>
                    <a:pt x="12601" y="7012"/>
                  </a:lnTo>
                  <a:lnTo>
                    <a:pt x="12559" y="6999"/>
                  </a:lnTo>
                  <a:lnTo>
                    <a:pt x="12518" y="6986"/>
                  </a:lnTo>
                  <a:lnTo>
                    <a:pt x="12478" y="6969"/>
                  </a:lnTo>
                  <a:lnTo>
                    <a:pt x="12440" y="6952"/>
                  </a:lnTo>
                  <a:lnTo>
                    <a:pt x="12402" y="6933"/>
                  </a:lnTo>
                  <a:lnTo>
                    <a:pt x="12366" y="6912"/>
                  </a:lnTo>
                  <a:lnTo>
                    <a:pt x="12330" y="6889"/>
                  </a:lnTo>
                  <a:lnTo>
                    <a:pt x="12296" y="6864"/>
                  </a:lnTo>
                  <a:lnTo>
                    <a:pt x="12263" y="6839"/>
                  </a:lnTo>
                  <a:lnTo>
                    <a:pt x="12231" y="6811"/>
                  </a:lnTo>
                  <a:lnTo>
                    <a:pt x="12201" y="6782"/>
                  </a:lnTo>
                  <a:lnTo>
                    <a:pt x="12172" y="6751"/>
                  </a:lnTo>
                  <a:lnTo>
                    <a:pt x="12144" y="6720"/>
                  </a:lnTo>
                  <a:lnTo>
                    <a:pt x="12118" y="6687"/>
                  </a:lnTo>
                  <a:lnTo>
                    <a:pt x="12094" y="6652"/>
                  </a:lnTo>
                  <a:lnTo>
                    <a:pt x="12071" y="6617"/>
                  </a:lnTo>
                  <a:lnTo>
                    <a:pt x="12050" y="6580"/>
                  </a:lnTo>
                  <a:lnTo>
                    <a:pt x="12031" y="6542"/>
                  </a:lnTo>
                  <a:lnTo>
                    <a:pt x="12013" y="6504"/>
                  </a:lnTo>
                  <a:lnTo>
                    <a:pt x="11997" y="6464"/>
                  </a:lnTo>
                  <a:lnTo>
                    <a:pt x="11984" y="6424"/>
                  </a:lnTo>
                  <a:lnTo>
                    <a:pt x="11972" y="6382"/>
                  </a:lnTo>
                  <a:lnTo>
                    <a:pt x="11962" y="6340"/>
                  </a:lnTo>
                  <a:lnTo>
                    <a:pt x="11955" y="6297"/>
                  </a:lnTo>
                  <a:lnTo>
                    <a:pt x="11949" y="6253"/>
                  </a:lnTo>
                  <a:lnTo>
                    <a:pt x="11946" y="6208"/>
                  </a:lnTo>
                  <a:lnTo>
                    <a:pt x="11945" y="6164"/>
                  </a:lnTo>
                  <a:lnTo>
                    <a:pt x="11946" y="6119"/>
                  </a:lnTo>
                  <a:lnTo>
                    <a:pt x="11949" y="6074"/>
                  </a:lnTo>
                  <a:lnTo>
                    <a:pt x="11955" y="6031"/>
                  </a:lnTo>
                  <a:lnTo>
                    <a:pt x="11962" y="5988"/>
                  </a:lnTo>
                  <a:lnTo>
                    <a:pt x="11972" y="5946"/>
                  </a:lnTo>
                  <a:lnTo>
                    <a:pt x="11984" y="5904"/>
                  </a:lnTo>
                  <a:lnTo>
                    <a:pt x="11997" y="5863"/>
                  </a:lnTo>
                  <a:lnTo>
                    <a:pt x="12013" y="5823"/>
                  </a:lnTo>
                  <a:lnTo>
                    <a:pt x="12031" y="5785"/>
                  </a:lnTo>
                  <a:lnTo>
                    <a:pt x="12050" y="5747"/>
                  </a:lnTo>
                  <a:lnTo>
                    <a:pt x="12071" y="5711"/>
                  </a:lnTo>
                  <a:lnTo>
                    <a:pt x="12094" y="5675"/>
                  </a:lnTo>
                  <a:lnTo>
                    <a:pt x="12118" y="5641"/>
                  </a:lnTo>
                  <a:lnTo>
                    <a:pt x="12144" y="5608"/>
                  </a:lnTo>
                  <a:lnTo>
                    <a:pt x="12172" y="5576"/>
                  </a:lnTo>
                  <a:lnTo>
                    <a:pt x="12201" y="5545"/>
                  </a:lnTo>
                  <a:lnTo>
                    <a:pt x="12231" y="5516"/>
                  </a:lnTo>
                  <a:lnTo>
                    <a:pt x="12263" y="5489"/>
                  </a:lnTo>
                  <a:lnTo>
                    <a:pt x="12296" y="5463"/>
                  </a:lnTo>
                  <a:lnTo>
                    <a:pt x="12330" y="5439"/>
                  </a:lnTo>
                  <a:lnTo>
                    <a:pt x="12366" y="5416"/>
                  </a:lnTo>
                  <a:lnTo>
                    <a:pt x="12402" y="5395"/>
                  </a:lnTo>
                  <a:lnTo>
                    <a:pt x="12440" y="5375"/>
                  </a:lnTo>
                  <a:lnTo>
                    <a:pt x="12478" y="5358"/>
                  </a:lnTo>
                  <a:lnTo>
                    <a:pt x="12518" y="5342"/>
                  </a:lnTo>
                  <a:lnTo>
                    <a:pt x="12559" y="5328"/>
                  </a:lnTo>
                  <a:lnTo>
                    <a:pt x="12601" y="5316"/>
                  </a:lnTo>
                  <a:lnTo>
                    <a:pt x="12643" y="5306"/>
                  </a:lnTo>
                  <a:lnTo>
                    <a:pt x="12685" y="5299"/>
                  </a:lnTo>
                  <a:lnTo>
                    <a:pt x="12729" y="5293"/>
                  </a:lnTo>
                  <a:lnTo>
                    <a:pt x="12773" y="5290"/>
                  </a:lnTo>
                  <a:lnTo>
                    <a:pt x="12819" y="5289"/>
                  </a:lnTo>
                  <a:close/>
                  <a:moveTo>
                    <a:pt x="3923" y="5289"/>
                  </a:moveTo>
                  <a:lnTo>
                    <a:pt x="3968" y="5290"/>
                  </a:lnTo>
                  <a:lnTo>
                    <a:pt x="4013" y="5293"/>
                  </a:lnTo>
                  <a:lnTo>
                    <a:pt x="4056" y="5299"/>
                  </a:lnTo>
                  <a:lnTo>
                    <a:pt x="4099" y="5306"/>
                  </a:lnTo>
                  <a:lnTo>
                    <a:pt x="4141" y="5316"/>
                  </a:lnTo>
                  <a:lnTo>
                    <a:pt x="4182" y="5328"/>
                  </a:lnTo>
                  <a:lnTo>
                    <a:pt x="4224" y="5342"/>
                  </a:lnTo>
                  <a:lnTo>
                    <a:pt x="4263" y="5358"/>
                  </a:lnTo>
                  <a:lnTo>
                    <a:pt x="4302" y="5375"/>
                  </a:lnTo>
                  <a:lnTo>
                    <a:pt x="4339" y="5395"/>
                  </a:lnTo>
                  <a:lnTo>
                    <a:pt x="4376" y="5416"/>
                  </a:lnTo>
                  <a:lnTo>
                    <a:pt x="4411" y="5439"/>
                  </a:lnTo>
                  <a:lnTo>
                    <a:pt x="4446" y="5463"/>
                  </a:lnTo>
                  <a:lnTo>
                    <a:pt x="4479" y="5489"/>
                  </a:lnTo>
                  <a:lnTo>
                    <a:pt x="4510" y="5516"/>
                  </a:lnTo>
                  <a:lnTo>
                    <a:pt x="4540" y="5545"/>
                  </a:lnTo>
                  <a:lnTo>
                    <a:pt x="4569" y="5576"/>
                  </a:lnTo>
                  <a:lnTo>
                    <a:pt x="4597" y="5608"/>
                  </a:lnTo>
                  <a:lnTo>
                    <a:pt x="4623" y="5641"/>
                  </a:lnTo>
                  <a:lnTo>
                    <a:pt x="4647" y="5675"/>
                  </a:lnTo>
                  <a:lnTo>
                    <a:pt x="4670" y="5711"/>
                  </a:lnTo>
                  <a:lnTo>
                    <a:pt x="4691" y="5747"/>
                  </a:lnTo>
                  <a:lnTo>
                    <a:pt x="4711" y="5785"/>
                  </a:lnTo>
                  <a:lnTo>
                    <a:pt x="4728" y="5823"/>
                  </a:lnTo>
                  <a:lnTo>
                    <a:pt x="4744" y="5863"/>
                  </a:lnTo>
                  <a:lnTo>
                    <a:pt x="4757" y="5904"/>
                  </a:lnTo>
                  <a:lnTo>
                    <a:pt x="4770" y="5946"/>
                  </a:lnTo>
                  <a:lnTo>
                    <a:pt x="4779" y="5988"/>
                  </a:lnTo>
                  <a:lnTo>
                    <a:pt x="4787" y="6031"/>
                  </a:lnTo>
                  <a:lnTo>
                    <a:pt x="4792" y="6074"/>
                  </a:lnTo>
                  <a:lnTo>
                    <a:pt x="4796" y="6119"/>
                  </a:lnTo>
                  <a:lnTo>
                    <a:pt x="4797" y="6164"/>
                  </a:lnTo>
                  <a:lnTo>
                    <a:pt x="4796" y="6208"/>
                  </a:lnTo>
                  <a:lnTo>
                    <a:pt x="4792" y="6253"/>
                  </a:lnTo>
                  <a:lnTo>
                    <a:pt x="4787" y="6297"/>
                  </a:lnTo>
                  <a:lnTo>
                    <a:pt x="4779" y="6340"/>
                  </a:lnTo>
                  <a:lnTo>
                    <a:pt x="4770" y="6382"/>
                  </a:lnTo>
                  <a:lnTo>
                    <a:pt x="4757" y="6424"/>
                  </a:lnTo>
                  <a:lnTo>
                    <a:pt x="4744" y="6464"/>
                  </a:lnTo>
                  <a:lnTo>
                    <a:pt x="4728" y="6504"/>
                  </a:lnTo>
                  <a:lnTo>
                    <a:pt x="4711" y="6542"/>
                  </a:lnTo>
                  <a:lnTo>
                    <a:pt x="4691" y="6580"/>
                  </a:lnTo>
                  <a:lnTo>
                    <a:pt x="4670" y="6617"/>
                  </a:lnTo>
                  <a:lnTo>
                    <a:pt x="4647" y="6652"/>
                  </a:lnTo>
                  <a:lnTo>
                    <a:pt x="4623" y="6687"/>
                  </a:lnTo>
                  <a:lnTo>
                    <a:pt x="4597" y="6720"/>
                  </a:lnTo>
                  <a:lnTo>
                    <a:pt x="4569" y="6751"/>
                  </a:lnTo>
                  <a:lnTo>
                    <a:pt x="4540" y="6782"/>
                  </a:lnTo>
                  <a:lnTo>
                    <a:pt x="4510" y="6811"/>
                  </a:lnTo>
                  <a:lnTo>
                    <a:pt x="4479" y="6839"/>
                  </a:lnTo>
                  <a:lnTo>
                    <a:pt x="4446" y="6864"/>
                  </a:lnTo>
                  <a:lnTo>
                    <a:pt x="4411" y="6889"/>
                  </a:lnTo>
                  <a:lnTo>
                    <a:pt x="4376" y="6912"/>
                  </a:lnTo>
                  <a:lnTo>
                    <a:pt x="4339" y="6933"/>
                  </a:lnTo>
                  <a:lnTo>
                    <a:pt x="4302" y="6952"/>
                  </a:lnTo>
                  <a:lnTo>
                    <a:pt x="4263" y="6969"/>
                  </a:lnTo>
                  <a:lnTo>
                    <a:pt x="4224" y="6986"/>
                  </a:lnTo>
                  <a:lnTo>
                    <a:pt x="4182" y="6999"/>
                  </a:lnTo>
                  <a:lnTo>
                    <a:pt x="4141" y="7012"/>
                  </a:lnTo>
                  <a:lnTo>
                    <a:pt x="4099" y="7021"/>
                  </a:lnTo>
                  <a:lnTo>
                    <a:pt x="4056" y="7028"/>
                  </a:lnTo>
                  <a:lnTo>
                    <a:pt x="4013" y="7034"/>
                  </a:lnTo>
                  <a:lnTo>
                    <a:pt x="3968" y="7037"/>
                  </a:lnTo>
                  <a:lnTo>
                    <a:pt x="3923" y="7038"/>
                  </a:lnTo>
                  <a:lnTo>
                    <a:pt x="3878" y="7037"/>
                  </a:lnTo>
                  <a:lnTo>
                    <a:pt x="3834" y="7034"/>
                  </a:lnTo>
                  <a:lnTo>
                    <a:pt x="3791" y="7028"/>
                  </a:lnTo>
                  <a:lnTo>
                    <a:pt x="3747" y="7021"/>
                  </a:lnTo>
                  <a:lnTo>
                    <a:pt x="3705" y="7012"/>
                  </a:lnTo>
                  <a:lnTo>
                    <a:pt x="3664" y="6999"/>
                  </a:lnTo>
                  <a:lnTo>
                    <a:pt x="3623" y="6986"/>
                  </a:lnTo>
                  <a:lnTo>
                    <a:pt x="3584" y="6969"/>
                  </a:lnTo>
                  <a:lnTo>
                    <a:pt x="3545" y="6952"/>
                  </a:lnTo>
                  <a:lnTo>
                    <a:pt x="3508" y="6933"/>
                  </a:lnTo>
                  <a:lnTo>
                    <a:pt x="3471" y="6912"/>
                  </a:lnTo>
                  <a:lnTo>
                    <a:pt x="3435" y="6889"/>
                  </a:lnTo>
                  <a:lnTo>
                    <a:pt x="3401" y="6864"/>
                  </a:lnTo>
                  <a:lnTo>
                    <a:pt x="3368" y="6839"/>
                  </a:lnTo>
                  <a:lnTo>
                    <a:pt x="3336" y="6811"/>
                  </a:lnTo>
                  <a:lnTo>
                    <a:pt x="3306" y="6782"/>
                  </a:lnTo>
                  <a:lnTo>
                    <a:pt x="3276" y="6751"/>
                  </a:lnTo>
                  <a:lnTo>
                    <a:pt x="3250" y="6720"/>
                  </a:lnTo>
                  <a:lnTo>
                    <a:pt x="3223" y="6687"/>
                  </a:lnTo>
                  <a:lnTo>
                    <a:pt x="3199" y="6652"/>
                  </a:lnTo>
                  <a:lnTo>
                    <a:pt x="3177" y="6617"/>
                  </a:lnTo>
                  <a:lnTo>
                    <a:pt x="3155" y="6580"/>
                  </a:lnTo>
                  <a:lnTo>
                    <a:pt x="3136" y="6542"/>
                  </a:lnTo>
                  <a:lnTo>
                    <a:pt x="3118" y="6504"/>
                  </a:lnTo>
                  <a:lnTo>
                    <a:pt x="3103" y="6464"/>
                  </a:lnTo>
                  <a:lnTo>
                    <a:pt x="3089" y="6424"/>
                  </a:lnTo>
                  <a:lnTo>
                    <a:pt x="3077" y="6382"/>
                  </a:lnTo>
                  <a:lnTo>
                    <a:pt x="3068" y="6340"/>
                  </a:lnTo>
                  <a:lnTo>
                    <a:pt x="3059" y="6297"/>
                  </a:lnTo>
                  <a:lnTo>
                    <a:pt x="3054" y="6253"/>
                  </a:lnTo>
                  <a:lnTo>
                    <a:pt x="3050" y="6208"/>
                  </a:lnTo>
                  <a:lnTo>
                    <a:pt x="3049" y="6164"/>
                  </a:lnTo>
                  <a:lnTo>
                    <a:pt x="3050" y="6119"/>
                  </a:lnTo>
                  <a:lnTo>
                    <a:pt x="3054" y="6074"/>
                  </a:lnTo>
                  <a:lnTo>
                    <a:pt x="3059" y="6031"/>
                  </a:lnTo>
                  <a:lnTo>
                    <a:pt x="3068" y="5988"/>
                  </a:lnTo>
                  <a:lnTo>
                    <a:pt x="3077" y="5946"/>
                  </a:lnTo>
                  <a:lnTo>
                    <a:pt x="3089" y="5904"/>
                  </a:lnTo>
                  <a:lnTo>
                    <a:pt x="3103" y="5863"/>
                  </a:lnTo>
                  <a:lnTo>
                    <a:pt x="3118" y="5823"/>
                  </a:lnTo>
                  <a:lnTo>
                    <a:pt x="3136" y="5785"/>
                  </a:lnTo>
                  <a:lnTo>
                    <a:pt x="3155" y="5747"/>
                  </a:lnTo>
                  <a:lnTo>
                    <a:pt x="3177" y="5711"/>
                  </a:lnTo>
                  <a:lnTo>
                    <a:pt x="3199" y="5675"/>
                  </a:lnTo>
                  <a:lnTo>
                    <a:pt x="3223" y="5641"/>
                  </a:lnTo>
                  <a:lnTo>
                    <a:pt x="3250" y="5608"/>
                  </a:lnTo>
                  <a:lnTo>
                    <a:pt x="3276" y="5576"/>
                  </a:lnTo>
                  <a:lnTo>
                    <a:pt x="3306" y="5545"/>
                  </a:lnTo>
                  <a:lnTo>
                    <a:pt x="3336" y="5516"/>
                  </a:lnTo>
                  <a:lnTo>
                    <a:pt x="3368" y="5489"/>
                  </a:lnTo>
                  <a:lnTo>
                    <a:pt x="3401" y="5463"/>
                  </a:lnTo>
                  <a:lnTo>
                    <a:pt x="3435" y="5439"/>
                  </a:lnTo>
                  <a:lnTo>
                    <a:pt x="3471" y="5416"/>
                  </a:lnTo>
                  <a:lnTo>
                    <a:pt x="3508" y="5395"/>
                  </a:lnTo>
                  <a:lnTo>
                    <a:pt x="3545" y="5375"/>
                  </a:lnTo>
                  <a:lnTo>
                    <a:pt x="3584" y="5358"/>
                  </a:lnTo>
                  <a:lnTo>
                    <a:pt x="3623" y="5342"/>
                  </a:lnTo>
                  <a:lnTo>
                    <a:pt x="3664" y="5328"/>
                  </a:lnTo>
                  <a:lnTo>
                    <a:pt x="3705" y="5316"/>
                  </a:lnTo>
                  <a:lnTo>
                    <a:pt x="3747" y="5306"/>
                  </a:lnTo>
                  <a:lnTo>
                    <a:pt x="3791" y="5299"/>
                  </a:lnTo>
                  <a:lnTo>
                    <a:pt x="3834" y="5293"/>
                  </a:lnTo>
                  <a:lnTo>
                    <a:pt x="3878" y="5290"/>
                  </a:lnTo>
                  <a:lnTo>
                    <a:pt x="3923" y="5289"/>
                  </a:lnTo>
                  <a:close/>
                  <a:moveTo>
                    <a:pt x="4469" y="944"/>
                  </a:moveTo>
                  <a:lnTo>
                    <a:pt x="7037" y="944"/>
                  </a:lnTo>
                  <a:lnTo>
                    <a:pt x="6517" y="3103"/>
                  </a:lnTo>
                  <a:lnTo>
                    <a:pt x="3542" y="3103"/>
                  </a:lnTo>
                  <a:lnTo>
                    <a:pt x="4469" y="944"/>
                  </a:lnTo>
                  <a:close/>
                  <a:moveTo>
                    <a:pt x="7815" y="944"/>
                  </a:moveTo>
                  <a:lnTo>
                    <a:pt x="9490" y="944"/>
                  </a:lnTo>
                  <a:lnTo>
                    <a:pt x="10718" y="3103"/>
                  </a:lnTo>
                  <a:lnTo>
                    <a:pt x="7204" y="3103"/>
                  </a:lnTo>
                  <a:lnTo>
                    <a:pt x="7815" y="944"/>
                  </a:lnTo>
                  <a:close/>
                </a:path>
              </a:pathLst>
            </a:custGeom>
            <a:solidFill>
              <a:srgbClr val="000000">
                <a:lumMod val="50000"/>
                <a:lumOff val="50000"/>
              </a:srgbClr>
            </a:solidFill>
            <a:ln w="9525">
              <a:noFill/>
              <a:round/>
              <a:headEnd/>
              <a:tailEnd/>
            </a:ln>
          </p:spPr>
          <p:txBody>
            <a:bodyPr vert="horz" wrap="square" lIns="91416" tIns="45708" rIns="91416" bIns="457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2D2015"/>
                </a:solidFill>
                <a:effectLst/>
                <a:uLnTx/>
                <a:uFillTx/>
                <a:latin typeface="+mn-lt"/>
                <a:ea typeface="微软雅黑" pitchFamily="34" charset="-122"/>
                <a:cs typeface="+mn-cs"/>
              </a:endParaRPr>
            </a:p>
          </p:txBody>
        </p:sp>
        <p:pic>
          <p:nvPicPr>
            <p:cNvPr id="295" name="图片 25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77990" y="2672645"/>
              <a:ext cx="428144" cy="409798"/>
            </a:xfrm>
            <a:prstGeom prst="rect">
              <a:avLst/>
            </a:prstGeom>
          </p:spPr>
        </p:pic>
        <p:cxnSp>
          <p:nvCxnSpPr>
            <p:cNvPr id="296" name="直接箭头连接符 257"/>
            <p:cNvCxnSpPr/>
            <p:nvPr/>
          </p:nvCxnSpPr>
          <p:spPr>
            <a:xfrm flipH="1" flipV="1">
              <a:off x="5758523" y="2969479"/>
              <a:ext cx="696379" cy="3345"/>
            </a:xfrm>
            <a:prstGeom prst="straightConnector1">
              <a:avLst/>
            </a:prstGeom>
            <a:noFill/>
            <a:ln w="38100" cap="flat" cmpd="sng" algn="ctr">
              <a:solidFill>
                <a:srgbClr val="0070C0"/>
              </a:solidFill>
              <a:prstDash val="solid"/>
              <a:miter lim="800000"/>
              <a:tailEnd type="triangle"/>
            </a:ln>
            <a:effectLst/>
          </p:spPr>
        </p:cxnSp>
        <p:cxnSp>
          <p:nvCxnSpPr>
            <p:cNvPr id="297" name="直接箭头连接符 258"/>
            <p:cNvCxnSpPr/>
            <p:nvPr/>
          </p:nvCxnSpPr>
          <p:spPr>
            <a:xfrm>
              <a:off x="5817357" y="2746355"/>
              <a:ext cx="687244" cy="1455"/>
            </a:xfrm>
            <a:prstGeom prst="straightConnector1">
              <a:avLst/>
            </a:prstGeom>
            <a:noFill/>
            <a:ln w="38100" cap="flat" cmpd="sng" algn="ctr">
              <a:solidFill>
                <a:srgbClr val="0070C0"/>
              </a:solidFill>
              <a:prstDash val="solid"/>
              <a:miter lim="800000"/>
              <a:tailEnd type="triangle"/>
            </a:ln>
            <a:effectLst/>
          </p:spPr>
        </p:cxnSp>
        <p:pic>
          <p:nvPicPr>
            <p:cNvPr id="298" name="Picture 4" descr="https://xyi-web.oss-cn-hangzhou.aliyuncs.com/website-otherInfo/download/picture/%E5%A4%9A%E6%97%8B%E7%BF%BC%E6%97%A0%E4%BA%BA%E6%9C%BATR7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48693" y="2345536"/>
              <a:ext cx="501532" cy="310388"/>
            </a:xfrm>
            <a:prstGeom prst="rect">
              <a:avLst/>
            </a:prstGeom>
            <a:noFill/>
            <a:extLst>
              <a:ext uri="{909E8E84-426E-40DD-AFC4-6F175D3DCCD1}">
                <a14:hiddenFill xmlns:a14="http://schemas.microsoft.com/office/drawing/2010/main">
                  <a:solidFill>
                    <a:srgbClr val="FFFFFF"/>
                  </a:solidFill>
                </a14:hiddenFill>
              </a:ext>
            </a:extLst>
          </p:spPr>
        </p:pic>
        <p:sp>
          <p:nvSpPr>
            <p:cNvPr id="299" name="文本框 263"/>
            <p:cNvSpPr txBox="1"/>
            <p:nvPr/>
          </p:nvSpPr>
          <p:spPr>
            <a:xfrm>
              <a:off x="7720856" y="3511345"/>
              <a:ext cx="736099" cy="338554"/>
            </a:xfrm>
            <a:prstGeom prst="rect">
              <a:avLst/>
            </a:prstGeom>
            <a:noFill/>
          </p:spPr>
          <p:txBody>
            <a:bodyPr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rgbClr val="1D1D1A"/>
                  </a:solidFill>
                  <a:effectLst/>
                  <a:uLnTx/>
                  <a:uFillTx/>
                  <a:latin typeface="+mn-lt"/>
                  <a:ea typeface="Microsoft YaHei" panose="020B0503020204020204" pitchFamily="34" charset="-122"/>
                  <a:cs typeface="+mn-cs"/>
                </a:rPr>
                <a:t>Object</a:t>
              </a:r>
              <a:endParaRPr kumimoji="0" lang="zh-CN" altLang="en-US" sz="1600" b="0" i="0" u="none" strike="noStrike" kern="0" cap="none" spc="0" normalizeH="0" baseline="0" noProof="0" dirty="0">
                <a:ln>
                  <a:noFill/>
                </a:ln>
                <a:solidFill>
                  <a:srgbClr val="1D1D1A"/>
                </a:solidFill>
                <a:effectLst/>
                <a:highlight>
                  <a:srgbClr val="FFFF00"/>
                </a:highlight>
                <a:uLnTx/>
                <a:uFillTx/>
                <a:latin typeface="+mn-lt"/>
                <a:ea typeface="Microsoft YaHei" panose="020B0503020204020204" pitchFamily="34" charset="-122"/>
                <a:cs typeface="+mn-cs"/>
              </a:endParaRPr>
            </a:p>
          </p:txBody>
        </p:sp>
        <p:grpSp>
          <p:nvGrpSpPr>
            <p:cNvPr id="300" name="组合 110"/>
            <p:cNvGrpSpPr/>
            <p:nvPr/>
          </p:nvGrpSpPr>
          <p:grpSpPr>
            <a:xfrm>
              <a:off x="6557711" y="2569925"/>
              <a:ext cx="590221" cy="637163"/>
              <a:chOff x="7218363" y="957263"/>
              <a:chExt cx="701637" cy="655637"/>
            </a:xfrm>
            <a:solidFill>
              <a:srgbClr val="666666">
                <a:lumMod val="60000"/>
                <a:lumOff val="40000"/>
              </a:srgbClr>
            </a:solidFill>
          </p:grpSpPr>
          <p:sp>
            <p:nvSpPr>
              <p:cNvPr id="305" name="Freeform 196"/>
              <p:cNvSpPr>
                <a:spLocks/>
              </p:cNvSpPr>
              <p:nvPr/>
            </p:nvSpPr>
            <p:spPr bwMode="auto">
              <a:xfrm>
                <a:off x="7546031" y="1172255"/>
                <a:ext cx="21191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06" name="Freeform 197"/>
              <p:cNvSpPr>
                <a:spLocks/>
              </p:cNvSpPr>
              <p:nvPr/>
            </p:nvSpPr>
            <p:spPr bwMode="auto">
              <a:xfrm>
                <a:off x="7367950" y="1172255"/>
                <a:ext cx="213696" cy="440645"/>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07" name="Freeform 198"/>
              <p:cNvSpPr>
                <a:spLocks/>
              </p:cNvSpPr>
              <p:nvPr/>
            </p:nvSpPr>
            <p:spPr bwMode="auto">
              <a:xfrm>
                <a:off x="7519318" y="1101183"/>
                <a:ext cx="87260" cy="87064"/>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08" name="Freeform 199"/>
              <p:cNvSpPr>
                <a:spLocks/>
              </p:cNvSpPr>
              <p:nvPr/>
            </p:nvSpPr>
            <p:spPr bwMode="auto">
              <a:xfrm>
                <a:off x="7218363" y="957263"/>
                <a:ext cx="110410" cy="373127"/>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09" name="Freeform 200"/>
              <p:cNvSpPr>
                <a:spLocks/>
              </p:cNvSpPr>
              <p:nvPr/>
            </p:nvSpPr>
            <p:spPr bwMode="auto">
              <a:xfrm>
                <a:off x="7309183" y="1005236"/>
                <a:ext cx="89040" cy="27718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0" name="Freeform 201"/>
              <p:cNvSpPr>
                <a:spLocks/>
              </p:cNvSpPr>
              <p:nvPr/>
            </p:nvSpPr>
            <p:spPr bwMode="auto">
              <a:xfrm>
                <a:off x="7398224" y="1049656"/>
                <a:ext cx="74794" cy="188340"/>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1" name="Freeform 202"/>
              <p:cNvSpPr>
                <a:spLocks/>
              </p:cNvSpPr>
              <p:nvPr/>
            </p:nvSpPr>
            <p:spPr bwMode="auto">
              <a:xfrm>
                <a:off x="7809590" y="957263"/>
                <a:ext cx="110410" cy="373127"/>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2" name="Freeform 203"/>
              <p:cNvSpPr>
                <a:spLocks/>
              </p:cNvSpPr>
              <p:nvPr/>
            </p:nvSpPr>
            <p:spPr bwMode="auto">
              <a:xfrm>
                <a:off x="7740138" y="1005236"/>
                <a:ext cx="89040" cy="27718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3" name="Freeform 204"/>
              <p:cNvSpPr>
                <a:spLocks/>
              </p:cNvSpPr>
              <p:nvPr/>
            </p:nvSpPr>
            <p:spPr bwMode="auto">
              <a:xfrm>
                <a:off x="7665344" y="1049656"/>
                <a:ext cx="74794" cy="188340"/>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4" name="Freeform 205"/>
              <p:cNvSpPr>
                <a:spLocks/>
              </p:cNvSpPr>
              <p:nvPr/>
            </p:nvSpPr>
            <p:spPr bwMode="auto">
              <a:xfrm>
                <a:off x="7471237" y="1349934"/>
                <a:ext cx="183423" cy="31982"/>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5" name="Freeform 206"/>
              <p:cNvSpPr>
                <a:spLocks/>
              </p:cNvSpPr>
              <p:nvPr/>
            </p:nvSpPr>
            <p:spPr bwMode="auto">
              <a:xfrm>
                <a:off x="7603016" y="1504516"/>
                <a:ext cx="119314" cy="31982"/>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6" name="Freeform 207"/>
              <p:cNvSpPr>
                <a:spLocks/>
              </p:cNvSpPr>
              <p:nvPr/>
            </p:nvSpPr>
            <p:spPr bwMode="auto">
              <a:xfrm>
                <a:off x="7403567" y="1504516"/>
                <a:ext cx="131779" cy="31982"/>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7" name="Freeform 208"/>
              <p:cNvSpPr>
                <a:spLocks/>
              </p:cNvSpPr>
              <p:nvPr/>
            </p:nvSpPr>
            <p:spPr bwMode="auto">
              <a:xfrm>
                <a:off x="7480140"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sp>
            <p:nvSpPr>
              <p:cNvPr id="318" name="Freeform 209"/>
              <p:cNvSpPr>
                <a:spLocks/>
              </p:cNvSpPr>
              <p:nvPr/>
            </p:nvSpPr>
            <p:spPr bwMode="auto">
              <a:xfrm>
                <a:off x="7579865" y="1488524"/>
                <a:ext cx="65890" cy="63965"/>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1D1D1A"/>
                  </a:solidFill>
                  <a:effectLst/>
                  <a:uLnTx/>
                  <a:uFillTx/>
                  <a:latin typeface="+mn-lt"/>
                  <a:ea typeface="等线" panose="02010600030101010101" pitchFamily="2" charset="-122"/>
                  <a:cs typeface="+mn-cs"/>
                </a:endParaRPr>
              </a:p>
            </p:txBody>
          </p:sp>
        </p:grpSp>
        <p:sp>
          <p:nvSpPr>
            <p:cNvPr id="301" name="任意多边形 141"/>
            <p:cNvSpPr/>
            <p:nvPr/>
          </p:nvSpPr>
          <p:spPr>
            <a:xfrm rot="508990">
              <a:off x="7231190" y="2405872"/>
              <a:ext cx="900017" cy="513467"/>
            </a:xfrm>
            <a:custGeom>
              <a:avLst/>
              <a:gdLst>
                <a:gd name="connsiteX0" fmla="*/ 0 w 694612"/>
                <a:gd name="connsiteY0" fmla="*/ 178659 h 321331"/>
                <a:gd name="connsiteX1" fmla="*/ 693907 w 694612"/>
                <a:gd name="connsiteY1" fmla="*/ 3561 h 321331"/>
                <a:gd name="connsiteX2" fmla="*/ 103762 w 694612"/>
                <a:gd name="connsiteY2" fmla="*/ 321331 h 321331"/>
              </a:gdLst>
              <a:ahLst/>
              <a:cxnLst>
                <a:cxn ang="0">
                  <a:pos x="connsiteX0" y="connsiteY0"/>
                </a:cxn>
                <a:cxn ang="0">
                  <a:pos x="connsiteX1" y="connsiteY1"/>
                </a:cxn>
                <a:cxn ang="0">
                  <a:pos x="connsiteX2" y="connsiteY2"/>
                </a:cxn>
              </a:cxnLst>
              <a:rect l="l" t="t" r="r" b="b"/>
              <a:pathLst>
                <a:path w="694612" h="321331">
                  <a:moveTo>
                    <a:pt x="0" y="178659"/>
                  </a:moveTo>
                  <a:cubicBezTo>
                    <a:pt x="338306" y="79220"/>
                    <a:pt x="676613" y="-20218"/>
                    <a:pt x="693907" y="3561"/>
                  </a:cubicBezTo>
                  <a:cubicBezTo>
                    <a:pt x="711201" y="27340"/>
                    <a:pt x="407481" y="174335"/>
                    <a:pt x="103762" y="321331"/>
                  </a:cubicBezTo>
                </a:path>
              </a:pathLst>
            </a:custGeom>
            <a:noFill/>
            <a:ln w="25400" cap="flat" cmpd="sng" algn="ctr">
              <a:solidFill>
                <a:srgbClr val="E9002F"/>
              </a:solidFill>
              <a:prstDash val="solid"/>
              <a:miter lim="800000"/>
              <a:tailEnd type="triangle"/>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sp>
          <p:nvSpPr>
            <p:cNvPr id="302" name="任意多边形 142"/>
            <p:cNvSpPr/>
            <p:nvPr/>
          </p:nvSpPr>
          <p:spPr>
            <a:xfrm rot="2625728">
              <a:off x="7174986" y="2971138"/>
              <a:ext cx="900017" cy="513467"/>
            </a:xfrm>
            <a:custGeom>
              <a:avLst/>
              <a:gdLst>
                <a:gd name="connsiteX0" fmla="*/ 0 w 694612"/>
                <a:gd name="connsiteY0" fmla="*/ 178659 h 321331"/>
                <a:gd name="connsiteX1" fmla="*/ 693907 w 694612"/>
                <a:gd name="connsiteY1" fmla="*/ 3561 h 321331"/>
                <a:gd name="connsiteX2" fmla="*/ 103762 w 694612"/>
                <a:gd name="connsiteY2" fmla="*/ 321331 h 321331"/>
              </a:gdLst>
              <a:ahLst/>
              <a:cxnLst>
                <a:cxn ang="0">
                  <a:pos x="connsiteX0" y="connsiteY0"/>
                </a:cxn>
                <a:cxn ang="0">
                  <a:pos x="connsiteX1" y="connsiteY1"/>
                </a:cxn>
                <a:cxn ang="0">
                  <a:pos x="connsiteX2" y="connsiteY2"/>
                </a:cxn>
              </a:cxnLst>
              <a:rect l="l" t="t" r="r" b="b"/>
              <a:pathLst>
                <a:path w="694612" h="321331">
                  <a:moveTo>
                    <a:pt x="0" y="178659"/>
                  </a:moveTo>
                  <a:cubicBezTo>
                    <a:pt x="338306" y="79220"/>
                    <a:pt x="676613" y="-20218"/>
                    <a:pt x="693907" y="3561"/>
                  </a:cubicBezTo>
                  <a:cubicBezTo>
                    <a:pt x="711201" y="27340"/>
                    <a:pt x="407481" y="174335"/>
                    <a:pt x="103762" y="321331"/>
                  </a:cubicBezTo>
                </a:path>
              </a:pathLst>
            </a:custGeom>
            <a:noFill/>
            <a:ln w="25400" cap="flat" cmpd="sng" algn="ctr">
              <a:solidFill>
                <a:srgbClr val="E9002F"/>
              </a:solidFill>
              <a:prstDash val="solid"/>
              <a:miter lim="800000"/>
              <a:tailEnd type="triangle"/>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sp>
          <p:nvSpPr>
            <p:cNvPr id="303" name="文本框 143"/>
            <p:cNvSpPr txBox="1"/>
            <p:nvPr/>
          </p:nvSpPr>
          <p:spPr>
            <a:xfrm>
              <a:off x="5299541" y="3114494"/>
              <a:ext cx="417102" cy="338554"/>
            </a:xfrm>
            <a:prstGeom prst="rect">
              <a:avLst/>
            </a:prstGeom>
            <a:noFill/>
          </p:spPr>
          <p:txBody>
            <a:bodyPr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1D1D1A"/>
                  </a:solidFill>
                  <a:effectLst/>
                  <a:uLnTx/>
                  <a:uFillTx/>
                  <a:latin typeface="+mn-lt"/>
                  <a:ea typeface="Microsoft YaHei" panose="020B0503020204020204" pitchFamily="34" charset="-122"/>
                  <a:cs typeface="+mn-cs"/>
                </a:rPr>
                <a:t>UE</a:t>
              </a:r>
              <a:endParaRPr kumimoji="0" lang="zh-CN" altLang="en-US" sz="1600" b="0" i="0" u="none" strike="noStrike" kern="0" cap="none" spc="0" normalizeH="0" baseline="0" noProof="0" dirty="0">
                <a:ln>
                  <a:noFill/>
                </a:ln>
                <a:solidFill>
                  <a:srgbClr val="1D1D1A"/>
                </a:solidFill>
                <a:effectLst/>
                <a:uLnTx/>
                <a:uFillTx/>
                <a:latin typeface="+mn-lt"/>
                <a:ea typeface="Microsoft YaHei" panose="020B0503020204020204" pitchFamily="34" charset="-122"/>
                <a:cs typeface="+mn-cs"/>
              </a:endParaRPr>
            </a:p>
          </p:txBody>
        </p:sp>
        <p:sp>
          <p:nvSpPr>
            <p:cNvPr id="304" name="文本框 144"/>
            <p:cNvSpPr txBox="1"/>
            <p:nvPr/>
          </p:nvSpPr>
          <p:spPr>
            <a:xfrm>
              <a:off x="7222514" y="2187986"/>
              <a:ext cx="1029449" cy="338554"/>
            </a:xfrm>
            <a:prstGeom prst="rect">
              <a:avLst/>
            </a:prstGeom>
            <a:noFill/>
          </p:spPr>
          <p:txBody>
            <a:bodyPr wrap="none"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1D1D1A"/>
                  </a:solidFill>
                  <a:effectLst/>
                  <a:uLnTx/>
                  <a:uFillTx/>
                  <a:latin typeface="+mn-lt"/>
                  <a:ea typeface="Microsoft YaHei" panose="020B0503020204020204" pitchFamily="34" charset="-122"/>
                  <a:cs typeface="+mn-cs"/>
                </a:rPr>
                <a:t>Reflection</a:t>
              </a:r>
              <a:endParaRPr kumimoji="0" lang="zh-CN" altLang="en-US" sz="1600" b="0" i="0" u="none" strike="noStrike" kern="0" cap="none" spc="0" normalizeH="0" baseline="0" noProof="0" dirty="0">
                <a:ln>
                  <a:noFill/>
                </a:ln>
                <a:solidFill>
                  <a:srgbClr val="1D1D1A"/>
                </a:solidFill>
                <a:effectLst/>
                <a:uLnTx/>
                <a:uFillTx/>
                <a:latin typeface="+mn-lt"/>
                <a:ea typeface="Microsoft YaHei" panose="020B0503020204020204" pitchFamily="34" charset="-122"/>
                <a:cs typeface="+mn-cs"/>
              </a:endParaRPr>
            </a:p>
          </p:txBody>
        </p:sp>
      </p:gr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圆角矩形 132"/>
          <p:cNvSpPr/>
          <p:nvPr/>
        </p:nvSpPr>
        <p:spPr>
          <a:xfrm>
            <a:off x="77821" y="1873663"/>
            <a:ext cx="6096334" cy="4815967"/>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kern="0">
              <a:solidFill>
                <a:srgbClr val="1D1D1A"/>
              </a:solidFill>
              <a:latin typeface="+mn-lt"/>
              <a:ea typeface="微软雅黑" panose="020B0503020204020204" pitchFamily="34" charset="-122"/>
            </a:endParaRPr>
          </a:p>
        </p:txBody>
      </p:sp>
      <p:sp>
        <p:nvSpPr>
          <p:cNvPr id="234" name="圆角矩形 135"/>
          <p:cNvSpPr/>
          <p:nvPr/>
        </p:nvSpPr>
        <p:spPr>
          <a:xfrm>
            <a:off x="6269876" y="1873663"/>
            <a:ext cx="5450344" cy="4815967"/>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kern="0">
              <a:solidFill>
                <a:srgbClr val="1D1D1A"/>
              </a:solidFill>
              <a:latin typeface="+mn-lt"/>
              <a:ea typeface="微软雅黑" panose="020B0503020204020204" pitchFamily="34" charset="-122"/>
            </a:endParaRPr>
          </a:p>
        </p:txBody>
      </p:sp>
      <p:sp>
        <p:nvSpPr>
          <p:cNvPr id="2" name="Title 1"/>
          <p:cNvSpPr>
            <a:spLocks noGrp="1"/>
          </p:cNvSpPr>
          <p:nvPr>
            <p:ph type="title"/>
          </p:nvPr>
        </p:nvSpPr>
        <p:spPr>
          <a:xfrm>
            <a:off x="161361" y="444662"/>
            <a:ext cx="10515600" cy="1130301"/>
          </a:xfrm>
        </p:spPr>
        <p:txBody>
          <a:bodyPr/>
          <a:lstStyle/>
          <a:p>
            <a:r>
              <a:rPr lang="en-US" sz="4000" dirty="0"/>
              <a:t>Integrated Sensing and Communication(2/2)</a:t>
            </a:r>
          </a:p>
        </p:txBody>
      </p:sp>
      <p:sp>
        <p:nvSpPr>
          <p:cNvPr id="176" name="椭圆 103"/>
          <p:cNvSpPr/>
          <p:nvPr/>
        </p:nvSpPr>
        <p:spPr>
          <a:xfrm>
            <a:off x="906570" y="5906866"/>
            <a:ext cx="701308" cy="449441"/>
          </a:xfrm>
          <a:prstGeom prst="ellipse">
            <a:avLst/>
          </a:prstGeom>
          <a:solidFill>
            <a:srgbClr val="DDDDDD">
              <a:lumMod val="90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sp>
        <p:nvSpPr>
          <p:cNvPr id="177" name="椭圆 4"/>
          <p:cNvSpPr/>
          <p:nvPr/>
        </p:nvSpPr>
        <p:spPr>
          <a:xfrm>
            <a:off x="6597305" y="4476165"/>
            <a:ext cx="672807" cy="444965"/>
          </a:xfrm>
          <a:prstGeom prst="ellipse">
            <a:avLst/>
          </a:prstGeom>
          <a:solidFill>
            <a:srgbClr val="DDDDDD">
              <a:lumMod val="90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sp>
        <p:nvSpPr>
          <p:cNvPr id="178" name="椭圆 5"/>
          <p:cNvSpPr/>
          <p:nvPr/>
        </p:nvSpPr>
        <p:spPr>
          <a:xfrm>
            <a:off x="6736625" y="3172399"/>
            <a:ext cx="584355" cy="461763"/>
          </a:xfrm>
          <a:prstGeom prst="ellipse">
            <a:avLst/>
          </a:prstGeom>
          <a:solidFill>
            <a:srgbClr val="DDDDDD">
              <a:lumMod val="90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pic>
        <p:nvPicPr>
          <p:cNvPr id="179" name="图片 8"/>
          <p:cNvPicPr>
            <a:picLocks noChangeAspect="1"/>
          </p:cNvPicPr>
          <p:nvPr/>
        </p:nvPicPr>
        <p:blipFill>
          <a:blip r:embed="rId2">
            <a:duotone>
              <a:srgbClr val="C0504D">
                <a:shade val="45000"/>
                <a:satMod val="135000"/>
              </a:srgbClr>
              <a:prstClr val="white"/>
            </a:duotone>
            <a:extLst>
              <a:ext uri="{BEBA8EAE-BF5A-486C-A8C5-ECC9F3942E4B}">
                <a14:imgProps xmlns:a14="http://schemas.microsoft.com/office/drawing/2010/main">
                  <a14:imgLayer r:embed="rId3">
                    <a14:imgEffect>
                      <a14:backgroundRemoval t="0" b="89256" l="1493" r="100000">
                        <a14:foregroundMark x1="27612" y1="19835" x2="27612" y2="19835"/>
                        <a14:foregroundMark x1="29104" y1="12810" x2="29104" y2="12810"/>
                        <a14:foregroundMark x1="73134" y1="19421" x2="73134" y2="19421"/>
                        <a14:foregroundMark x1="73881" y1="14050" x2="73881" y2="14050"/>
                        <a14:foregroundMark x1="34701" y1="47107" x2="34701" y2="47107"/>
                        <a14:foregroundMark x1="50746" y1="55372" x2="50746" y2="55372"/>
                        <a14:foregroundMark x1="68284" y1="50000" x2="68284" y2="50000"/>
                      </a14:backgroundRemoval>
                    </a14:imgEffect>
                  </a14:imgLayer>
                </a14:imgProps>
              </a:ext>
            </a:extLst>
          </a:blip>
          <a:stretch>
            <a:fillRect/>
          </a:stretch>
        </p:blipFill>
        <p:spPr>
          <a:xfrm>
            <a:off x="6855863" y="3340420"/>
            <a:ext cx="340918" cy="204934"/>
          </a:xfrm>
          <a:prstGeom prst="rect">
            <a:avLst/>
          </a:prstGeom>
        </p:spPr>
      </p:pic>
      <p:cxnSp>
        <p:nvCxnSpPr>
          <p:cNvPr id="180" name="直接箭头连接符 9"/>
          <p:cNvCxnSpPr/>
          <p:nvPr/>
        </p:nvCxnSpPr>
        <p:spPr bwMode="auto">
          <a:xfrm flipH="1" flipV="1">
            <a:off x="7204142" y="3566059"/>
            <a:ext cx="372840" cy="407845"/>
          </a:xfrm>
          <a:prstGeom prst="straightConnector1">
            <a:avLst/>
          </a:prstGeom>
          <a:noFill/>
          <a:ln w="9525" cap="flat" cmpd="sng" algn="ctr">
            <a:solidFill>
              <a:srgbClr val="2D2015"/>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1" name="直接箭头连接符 10"/>
          <p:cNvCxnSpPr/>
          <p:nvPr/>
        </p:nvCxnSpPr>
        <p:spPr bwMode="auto">
          <a:xfrm>
            <a:off x="7256436" y="3523543"/>
            <a:ext cx="340185" cy="363731"/>
          </a:xfrm>
          <a:prstGeom prst="straightConnector1">
            <a:avLst/>
          </a:prstGeom>
          <a:noFill/>
          <a:ln w="9525" cap="flat" cmpd="sng" algn="ctr">
            <a:solidFill>
              <a:srgbClr val="2D2015"/>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2" name="直接箭头连接符 11"/>
          <p:cNvCxnSpPr/>
          <p:nvPr/>
        </p:nvCxnSpPr>
        <p:spPr bwMode="auto">
          <a:xfrm flipH="1">
            <a:off x="7283948" y="4313236"/>
            <a:ext cx="341332" cy="448305"/>
          </a:xfrm>
          <a:prstGeom prst="straightConnector1">
            <a:avLst/>
          </a:prstGeom>
          <a:noFill/>
          <a:ln w="9525" cap="flat" cmpd="sng" algn="ctr">
            <a:solidFill>
              <a:srgbClr val="2D2015"/>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3" name="直接箭头连接符 12"/>
          <p:cNvCxnSpPr/>
          <p:nvPr/>
        </p:nvCxnSpPr>
        <p:spPr bwMode="auto">
          <a:xfrm flipV="1">
            <a:off x="7295386" y="4277313"/>
            <a:ext cx="291225" cy="381444"/>
          </a:xfrm>
          <a:prstGeom prst="straightConnector1">
            <a:avLst/>
          </a:prstGeom>
          <a:noFill/>
          <a:ln w="9525" cap="flat" cmpd="sng" algn="ctr">
            <a:solidFill>
              <a:srgbClr val="2D2015"/>
            </a:solidFill>
            <a:prstDash val="dash"/>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4" name="Picture 2" descr="C:\Users\l00228727\Desktop\图片12.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678223" y="4543355"/>
            <a:ext cx="492045" cy="290094"/>
          </a:xfrm>
          <a:prstGeom prst="rect">
            <a:avLst/>
          </a:prstGeom>
          <a:noFill/>
        </p:spPr>
      </p:pic>
      <p:sp>
        <p:nvSpPr>
          <p:cNvPr id="185" name="矩形 15"/>
          <p:cNvSpPr/>
          <p:nvPr/>
        </p:nvSpPr>
        <p:spPr>
          <a:xfrm>
            <a:off x="7753261" y="2215731"/>
            <a:ext cx="496461" cy="312263"/>
          </a:xfrm>
          <a:prstGeom prst="rect">
            <a:avLst/>
          </a:prstGeom>
          <a:solidFill>
            <a:srgbClr val="FFFFFF"/>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666666"/>
                </a:solidFill>
                <a:effectLst/>
                <a:uLnTx/>
                <a:uFillTx/>
                <a:latin typeface="+mn-lt"/>
                <a:ea typeface="等线" panose="02010600030101010101" pitchFamily="2" charset="-122"/>
                <a:cs typeface="+mn-cs"/>
              </a:rPr>
              <a:t>UDM</a:t>
            </a:r>
            <a:endParaRPr kumimoji="0" lang="zh-CN" altLang="en-US" sz="1050" b="0" i="0" u="none" strike="noStrike" kern="0" cap="none" spc="0" normalizeH="0" baseline="0" noProof="0" dirty="0">
              <a:ln>
                <a:noFill/>
              </a:ln>
              <a:solidFill>
                <a:srgbClr val="666666"/>
              </a:solidFill>
              <a:effectLst/>
              <a:uLnTx/>
              <a:uFillTx/>
              <a:latin typeface="+mn-lt"/>
              <a:ea typeface="等线" panose="02010600030101010101" pitchFamily="2" charset="-122"/>
              <a:cs typeface="+mn-cs"/>
            </a:endParaRPr>
          </a:p>
        </p:txBody>
      </p:sp>
      <p:sp>
        <p:nvSpPr>
          <p:cNvPr id="186" name="矩形 17"/>
          <p:cNvSpPr/>
          <p:nvPr/>
        </p:nvSpPr>
        <p:spPr>
          <a:xfrm>
            <a:off x="8899892" y="3227860"/>
            <a:ext cx="578504" cy="312263"/>
          </a:xfrm>
          <a:prstGeom prst="rect">
            <a:avLst/>
          </a:prstGeom>
          <a:solidFill>
            <a:srgbClr val="00B050"/>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SMF</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sp>
        <p:nvSpPr>
          <p:cNvPr id="187" name="矩形 19"/>
          <p:cNvSpPr/>
          <p:nvPr/>
        </p:nvSpPr>
        <p:spPr>
          <a:xfrm>
            <a:off x="8235098" y="3230739"/>
            <a:ext cx="543075" cy="312263"/>
          </a:xfrm>
          <a:prstGeom prst="rect">
            <a:avLst/>
          </a:prstGeom>
          <a:solidFill>
            <a:srgbClr val="00B050"/>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AMF</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sp>
        <p:nvSpPr>
          <p:cNvPr id="188" name="矩形 20"/>
          <p:cNvSpPr/>
          <p:nvPr/>
        </p:nvSpPr>
        <p:spPr>
          <a:xfrm>
            <a:off x="7596621" y="3956303"/>
            <a:ext cx="710336" cy="312263"/>
          </a:xfrm>
          <a:prstGeom prst="rect">
            <a:avLst/>
          </a:prstGeom>
          <a:solidFill>
            <a:srgbClr val="00B050"/>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(R)AN</a:t>
            </a:r>
          </a:p>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Sensing</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sp>
        <p:nvSpPr>
          <p:cNvPr id="189" name="矩形 21"/>
          <p:cNvSpPr/>
          <p:nvPr/>
        </p:nvSpPr>
        <p:spPr>
          <a:xfrm>
            <a:off x="6648768" y="3956302"/>
            <a:ext cx="419832" cy="312263"/>
          </a:xfrm>
          <a:prstGeom prst="rect">
            <a:avLst/>
          </a:prstGeom>
          <a:solidFill>
            <a:srgbClr val="FFFFFF"/>
          </a:solidFill>
          <a:ln w="12700" cap="flat" cmpd="sng" algn="ctr">
            <a:solidFill>
              <a:srgbClr val="1D1D1A"/>
            </a:solidFill>
            <a:prstDash val="dash"/>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666666"/>
                </a:solidFill>
                <a:effectLst/>
                <a:uLnTx/>
                <a:uFillTx/>
                <a:latin typeface="+mn-lt"/>
                <a:ea typeface="等线" panose="02010600030101010101" pitchFamily="2" charset="-122"/>
                <a:cs typeface="+mn-cs"/>
              </a:rPr>
              <a:t>UE</a:t>
            </a:r>
            <a:endParaRPr kumimoji="0" lang="zh-CN" altLang="en-US" sz="1100" b="0" i="0" u="none" strike="noStrike" kern="0" cap="none" spc="0" normalizeH="0" baseline="0" noProof="0" dirty="0">
              <a:ln>
                <a:noFill/>
              </a:ln>
              <a:solidFill>
                <a:srgbClr val="666666"/>
              </a:solidFill>
              <a:effectLst/>
              <a:uLnTx/>
              <a:uFillTx/>
              <a:latin typeface="+mn-lt"/>
              <a:ea typeface="等线" panose="02010600030101010101" pitchFamily="2" charset="-122"/>
              <a:cs typeface="+mn-cs"/>
            </a:endParaRPr>
          </a:p>
        </p:txBody>
      </p:sp>
      <p:sp>
        <p:nvSpPr>
          <p:cNvPr id="190" name="矩形 22"/>
          <p:cNvSpPr/>
          <p:nvPr/>
        </p:nvSpPr>
        <p:spPr>
          <a:xfrm>
            <a:off x="8899892" y="3956303"/>
            <a:ext cx="578504" cy="312263"/>
          </a:xfrm>
          <a:prstGeom prst="rect">
            <a:avLst/>
          </a:prstGeom>
          <a:solidFill>
            <a:srgbClr val="00B050"/>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UPF</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sp>
        <p:nvSpPr>
          <p:cNvPr id="191" name="圆角矩形 23"/>
          <p:cNvSpPr/>
          <p:nvPr/>
        </p:nvSpPr>
        <p:spPr>
          <a:xfrm>
            <a:off x="10194432" y="3931063"/>
            <a:ext cx="446744" cy="371073"/>
          </a:xfrm>
          <a:prstGeom prst="roundRect">
            <a:avLst/>
          </a:prstGeom>
          <a:solidFill>
            <a:srgbClr val="FFFFFF"/>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666666"/>
                </a:solidFill>
                <a:effectLst/>
                <a:uLnTx/>
                <a:uFillTx/>
                <a:latin typeface="+mn-lt"/>
                <a:ea typeface="等线" panose="02010600030101010101" pitchFamily="2" charset="-122"/>
                <a:cs typeface="+mn-cs"/>
              </a:rPr>
              <a:t>DN</a:t>
            </a:r>
          </a:p>
        </p:txBody>
      </p:sp>
      <p:cxnSp>
        <p:nvCxnSpPr>
          <p:cNvPr id="192" name="直接连接符 25"/>
          <p:cNvCxnSpPr>
            <a:stCxn id="189" idx="3"/>
            <a:endCxn id="188" idx="1"/>
          </p:cNvCxnSpPr>
          <p:nvPr/>
        </p:nvCxnSpPr>
        <p:spPr>
          <a:xfrm>
            <a:off x="7068600" y="4112434"/>
            <a:ext cx="528021" cy="1"/>
          </a:xfrm>
          <a:prstGeom prst="line">
            <a:avLst/>
          </a:prstGeom>
          <a:noFill/>
          <a:ln w="6350" cap="flat" cmpd="sng" algn="ctr">
            <a:solidFill>
              <a:srgbClr val="1D1D1A"/>
            </a:solidFill>
            <a:prstDash val="solid"/>
            <a:miter lim="800000"/>
          </a:ln>
          <a:effectLst/>
        </p:spPr>
      </p:cxnSp>
      <p:cxnSp>
        <p:nvCxnSpPr>
          <p:cNvPr id="193" name="直接连接符 26"/>
          <p:cNvCxnSpPr>
            <a:stCxn id="188" idx="3"/>
            <a:endCxn id="190" idx="1"/>
          </p:cNvCxnSpPr>
          <p:nvPr/>
        </p:nvCxnSpPr>
        <p:spPr>
          <a:xfrm>
            <a:off x="8306957" y="4112435"/>
            <a:ext cx="592935" cy="0"/>
          </a:xfrm>
          <a:prstGeom prst="line">
            <a:avLst/>
          </a:prstGeom>
          <a:noFill/>
          <a:ln w="28575" cap="flat" cmpd="sng" algn="ctr">
            <a:solidFill>
              <a:srgbClr val="00B050"/>
            </a:solidFill>
            <a:prstDash val="dash"/>
            <a:miter lim="800000"/>
          </a:ln>
          <a:effectLst/>
        </p:spPr>
      </p:cxnSp>
      <p:cxnSp>
        <p:nvCxnSpPr>
          <p:cNvPr id="194" name="直接连接符 27"/>
          <p:cNvCxnSpPr>
            <a:stCxn id="190" idx="3"/>
            <a:endCxn id="191" idx="1"/>
          </p:cNvCxnSpPr>
          <p:nvPr/>
        </p:nvCxnSpPr>
        <p:spPr>
          <a:xfrm>
            <a:off x="9478396" y="4112435"/>
            <a:ext cx="716036" cy="4165"/>
          </a:xfrm>
          <a:prstGeom prst="line">
            <a:avLst/>
          </a:prstGeom>
          <a:noFill/>
          <a:ln w="6350" cap="flat" cmpd="sng" algn="ctr">
            <a:solidFill>
              <a:srgbClr val="1D1D1A"/>
            </a:solidFill>
            <a:prstDash val="solid"/>
            <a:miter lim="800000"/>
          </a:ln>
          <a:effectLst/>
        </p:spPr>
      </p:cxnSp>
      <p:cxnSp>
        <p:nvCxnSpPr>
          <p:cNvPr id="195" name="直接连接符 28"/>
          <p:cNvCxnSpPr>
            <a:stCxn id="188" idx="0"/>
            <a:endCxn id="187" idx="1"/>
          </p:cNvCxnSpPr>
          <p:nvPr/>
        </p:nvCxnSpPr>
        <p:spPr>
          <a:xfrm flipV="1">
            <a:off x="7951789" y="3386871"/>
            <a:ext cx="283309" cy="569432"/>
          </a:xfrm>
          <a:prstGeom prst="line">
            <a:avLst/>
          </a:prstGeom>
          <a:noFill/>
          <a:ln w="19050" cap="flat" cmpd="sng" algn="ctr">
            <a:solidFill>
              <a:srgbClr val="00B050"/>
            </a:solidFill>
            <a:prstDash val="solid"/>
            <a:miter lim="800000"/>
          </a:ln>
          <a:effectLst/>
        </p:spPr>
      </p:cxnSp>
      <p:cxnSp>
        <p:nvCxnSpPr>
          <p:cNvPr id="196" name="直接连接符 31"/>
          <p:cNvCxnSpPr>
            <a:endCxn id="187" idx="0"/>
          </p:cNvCxnSpPr>
          <p:nvPr/>
        </p:nvCxnSpPr>
        <p:spPr>
          <a:xfrm>
            <a:off x="8501083" y="2894129"/>
            <a:ext cx="5553" cy="336610"/>
          </a:xfrm>
          <a:prstGeom prst="line">
            <a:avLst/>
          </a:prstGeom>
          <a:noFill/>
          <a:ln w="6350" cap="flat" cmpd="sng" algn="ctr">
            <a:solidFill>
              <a:srgbClr val="1D1D1A"/>
            </a:solidFill>
            <a:prstDash val="solid"/>
            <a:miter lim="800000"/>
          </a:ln>
          <a:effectLst/>
        </p:spPr>
      </p:cxnSp>
      <p:cxnSp>
        <p:nvCxnSpPr>
          <p:cNvPr id="197" name="直接连接符 32"/>
          <p:cNvCxnSpPr>
            <a:stCxn id="186" idx="0"/>
          </p:cNvCxnSpPr>
          <p:nvPr/>
        </p:nvCxnSpPr>
        <p:spPr>
          <a:xfrm flipV="1">
            <a:off x="9189144" y="2875738"/>
            <a:ext cx="0" cy="352122"/>
          </a:xfrm>
          <a:prstGeom prst="line">
            <a:avLst/>
          </a:prstGeom>
          <a:noFill/>
          <a:ln w="6350" cap="flat" cmpd="sng" algn="ctr">
            <a:solidFill>
              <a:srgbClr val="1D1D1A"/>
            </a:solidFill>
            <a:prstDash val="solid"/>
            <a:miter lim="800000"/>
          </a:ln>
          <a:effectLst/>
        </p:spPr>
      </p:cxnSp>
      <p:cxnSp>
        <p:nvCxnSpPr>
          <p:cNvPr id="198" name="直接连接符 34"/>
          <p:cNvCxnSpPr/>
          <p:nvPr/>
        </p:nvCxnSpPr>
        <p:spPr>
          <a:xfrm flipV="1">
            <a:off x="6858684" y="2880829"/>
            <a:ext cx="4238247" cy="4208"/>
          </a:xfrm>
          <a:prstGeom prst="line">
            <a:avLst/>
          </a:prstGeom>
          <a:noFill/>
          <a:ln w="28575" cap="flat" cmpd="sng" algn="ctr">
            <a:solidFill>
              <a:srgbClr val="1D1D1A"/>
            </a:solidFill>
            <a:prstDash val="solid"/>
            <a:miter lim="800000"/>
          </a:ln>
          <a:effectLst/>
        </p:spPr>
      </p:cxnSp>
      <p:cxnSp>
        <p:nvCxnSpPr>
          <p:cNvPr id="199" name="直接连接符 36"/>
          <p:cNvCxnSpPr>
            <a:stCxn id="190" idx="0"/>
            <a:endCxn id="186" idx="2"/>
          </p:cNvCxnSpPr>
          <p:nvPr/>
        </p:nvCxnSpPr>
        <p:spPr>
          <a:xfrm flipV="1">
            <a:off x="9189144" y="3540123"/>
            <a:ext cx="0" cy="416180"/>
          </a:xfrm>
          <a:prstGeom prst="line">
            <a:avLst/>
          </a:prstGeom>
          <a:noFill/>
          <a:ln w="6350" cap="flat" cmpd="sng" algn="ctr">
            <a:solidFill>
              <a:srgbClr val="00B050"/>
            </a:solidFill>
            <a:prstDash val="solid"/>
            <a:miter lim="800000"/>
          </a:ln>
          <a:effectLst/>
        </p:spPr>
      </p:cxnSp>
      <p:sp>
        <p:nvSpPr>
          <p:cNvPr id="200" name="矩形 38"/>
          <p:cNvSpPr/>
          <p:nvPr/>
        </p:nvSpPr>
        <p:spPr>
          <a:xfrm>
            <a:off x="10488792" y="2180304"/>
            <a:ext cx="419832" cy="312263"/>
          </a:xfrm>
          <a:prstGeom prst="rect">
            <a:avLst/>
          </a:prstGeom>
          <a:solidFill>
            <a:srgbClr val="FFFFFF"/>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666666"/>
                </a:solidFill>
                <a:effectLst/>
                <a:uLnTx/>
                <a:uFillTx/>
                <a:latin typeface="+mn-lt"/>
                <a:ea typeface="等线" panose="02010600030101010101" pitchFamily="2" charset="-122"/>
                <a:cs typeface="+mn-cs"/>
              </a:rPr>
              <a:t>AF</a:t>
            </a:r>
            <a:endParaRPr kumimoji="0" lang="zh-CN" altLang="en-US" sz="1050" b="0" i="0" u="none" strike="noStrike" kern="0" cap="none" spc="0" normalizeH="0" baseline="0" noProof="0" dirty="0">
              <a:ln>
                <a:noFill/>
              </a:ln>
              <a:solidFill>
                <a:srgbClr val="666666"/>
              </a:solidFill>
              <a:effectLst/>
              <a:uLnTx/>
              <a:uFillTx/>
              <a:latin typeface="+mn-lt"/>
              <a:ea typeface="等线" panose="02010600030101010101" pitchFamily="2" charset="-122"/>
              <a:cs typeface="+mn-cs"/>
            </a:endParaRPr>
          </a:p>
        </p:txBody>
      </p:sp>
      <p:cxnSp>
        <p:nvCxnSpPr>
          <p:cNvPr id="201" name="直接连接符 41"/>
          <p:cNvCxnSpPr>
            <a:endCxn id="185" idx="2"/>
          </p:cNvCxnSpPr>
          <p:nvPr/>
        </p:nvCxnSpPr>
        <p:spPr>
          <a:xfrm flipV="1">
            <a:off x="8001492" y="2527994"/>
            <a:ext cx="0" cy="369623"/>
          </a:xfrm>
          <a:prstGeom prst="line">
            <a:avLst/>
          </a:prstGeom>
          <a:noFill/>
          <a:ln w="6350" cap="flat" cmpd="sng" algn="ctr">
            <a:solidFill>
              <a:srgbClr val="1D1D1A"/>
            </a:solidFill>
            <a:prstDash val="solid"/>
            <a:miter lim="800000"/>
          </a:ln>
          <a:effectLst/>
        </p:spPr>
      </p:cxnSp>
      <p:cxnSp>
        <p:nvCxnSpPr>
          <p:cNvPr id="202" name="直接连接符 44"/>
          <p:cNvCxnSpPr/>
          <p:nvPr/>
        </p:nvCxnSpPr>
        <p:spPr>
          <a:xfrm flipV="1">
            <a:off x="10698708" y="2855385"/>
            <a:ext cx="0" cy="3525"/>
          </a:xfrm>
          <a:prstGeom prst="line">
            <a:avLst/>
          </a:prstGeom>
          <a:noFill/>
          <a:ln w="6350" cap="flat" cmpd="sng" algn="ctr">
            <a:solidFill>
              <a:srgbClr val="1D1D1A"/>
            </a:solidFill>
            <a:prstDash val="solid"/>
            <a:miter lim="800000"/>
          </a:ln>
          <a:effectLst/>
        </p:spPr>
      </p:cxnSp>
      <p:sp>
        <p:nvSpPr>
          <p:cNvPr id="203" name="矩形 45"/>
          <p:cNvSpPr/>
          <p:nvPr/>
        </p:nvSpPr>
        <p:spPr>
          <a:xfrm>
            <a:off x="9919836" y="3182349"/>
            <a:ext cx="879412" cy="355338"/>
          </a:xfrm>
          <a:prstGeom prst="rect">
            <a:avLst/>
          </a:prstGeom>
          <a:solidFill>
            <a:srgbClr val="FF7C80"/>
          </a:solidFill>
          <a:ln w="9525" cap="flat" cmpd="sng" algn="ctr">
            <a:solidFill>
              <a:srgbClr val="1D1D1A"/>
            </a:solidFill>
            <a:prstDash val="solid"/>
            <a:round/>
            <a:headEnd type="none" w="med" len="med"/>
            <a:tailEnd type="none" w="med" len="med"/>
          </a:ln>
          <a:effectLst/>
        </p:spPr>
        <p:txBody>
          <a:bodyPr vert="horz" wrap="square" lIns="91428" tIns="45714" rIns="91428" bIns="45714" numCol="1" rtlCol="0" anchor="t" anchorCtr="0" compatLnSpc="1">
            <a:prstTxWarp prst="textNoShape">
              <a:avLst/>
            </a:prstTxWarp>
          </a:bodyPr>
          <a:lstStyle/>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Sensing</a:t>
            </a:r>
          </a:p>
          <a:p>
            <a:pPr marL="0" marR="0" lvl="0" indent="0" defTabSz="914309"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Function</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cxnSp>
        <p:nvCxnSpPr>
          <p:cNvPr id="204" name="直接连接符 46"/>
          <p:cNvCxnSpPr>
            <a:stCxn id="203" idx="0"/>
          </p:cNvCxnSpPr>
          <p:nvPr/>
        </p:nvCxnSpPr>
        <p:spPr>
          <a:xfrm flipV="1">
            <a:off x="10359542" y="2875507"/>
            <a:ext cx="0" cy="306842"/>
          </a:xfrm>
          <a:prstGeom prst="line">
            <a:avLst/>
          </a:prstGeom>
          <a:noFill/>
          <a:ln w="6350" cap="flat" cmpd="sng" algn="ctr">
            <a:solidFill>
              <a:srgbClr val="1D1D1A"/>
            </a:solidFill>
            <a:prstDash val="solid"/>
            <a:miter lim="800000"/>
          </a:ln>
          <a:effectLst/>
        </p:spPr>
      </p:cxnSp>
      <p:sp>
        <p:nvSpPr>
          <p:cNvPr id="205" name="文本框 49"/>
          <p:cNvSpPr txBox="1"/>
          <p:nvPr/>
        </p:nvSpPr>
        <p:spPr>
          <a:xfrm>
            <a:off x="7984205" y="2614484"/>
            <a:ext cx="449775" cy="200055"/>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700" dirty="0" err="1">
                <a:solidFill>
                  <a:srgbClr val="1D1D1A"/>
                </a:solidFill>
                <a:latin typeface="+mn-lt"/>
              </a:rPr>
              <a:t>Nudm</a:t>
            </a:r>
            <a:endParaRPr lang="zh-CN" altLang="en-US" sz="700" dirty="0">
              <a:solidFill>
                <a:srgbClr val="1D1D1A"/>
              </a:solidFill>
              <a:latin typeface="+mn-lt"/>
            </a:endParaRPr>
          </a:p>
        </p:txBody>
      </p:sp>
      <p:sp>
        <p:nvSpPr>
          <p:cNvPr id="206" name="文本框 53"/>
          <p:cNvSpPr txBox="1"/>
          <p:nvPr/>
        </p:nvSpPr>
        <p:spPr>
          <a:xfrm>
            <a:off x="8016454" y="2982294"/>
            <a:ext cx="421440" cy="215444"/>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800" dirty="0" err="1">
                <a:solidFill>
                  <a:srgbClr val="1D1D1A"/>
                </a:solidFill>
                <a:latin typeface="+mn-lt"/>
              </a:rPr>
              <a:t>Namf</a:t>
            </a:r>
            <a:endParaRPr lang="zh-CN" altLang="en-US" sz="800" dirty="0">
              <a:solidFill>
                <a:srgbClr val="1D1D1A"/>
              </a:solidFill>
              <a:latin typeface="+mn-lt"/>
            </a:endParaRPr>
          </a:p>
        </p:txBody>
      </p:sp>
      <p:sp>
        <p:nvSpPr>
          <p:cNvPr id="207" name="文本框 54"/>
          <p:cNvSpPr txBox="1"/>
          <p:nvPr/>
        </p:nvSpPr>
        <p:spPr>
          <a:xfrm>
            <a:off x="9173386" y="2943473"/>
            <a:ext cx="430156" cy="215444"/>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800" dirty="0" err="1">
                <a:solidFill>
                  <a:srgbClr val="1D1D1A"/>
                </a:solidFill>
                <a:latin typeface="+mn-lt"/>
              </a:rPr>
              <a:t>Nsmf</a:t>
            </a:r>
            <a:endParaRPr lang="zh-CN" altLang="en-US" sz="800" dirty="0">
              <a:solidFill>
                <a:srgbClr val="1D1D1A"/>
              </a:solidFill>
              <a:latin typeface="+mn-lt"/>
            </a:endParaRPr>
          </a:p>
        </p:txBody>
      </p:sp>
      <p:sp>
        <p:nvSpPr>
          <p:cNvPr id="208" name="文本框 59"/>
          <p:cNvSpPr txBox="1"/>
          <p:nvPr/>
        </p:nvSpPr>
        <p:spPr>
          <a:xfrm>
            <a:off x="8870883" y="3608575"/>
            <a:ext cx="362714" cy="253916"/>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1050" dirty="0">
                <a:solidFill>
                  <a:srgbClr val="00B050"/>
                </a:solidFill>
                <a:latin typeface="+mn-lt"/>
              </a:rPr>
              <a:t>N4</a:t>
            </a:r>
            <a:endParaRPr lang="zh-CN" altLang="en-US" sz="1050" dirty="0">
              <a:solidFill>
                <a:srgbClr val="00B050"/>
              </a:solidFill>
              <a:latin typeface="+mn-lt"/>
            </a:endParaRPr>
          </a:p>
        </p:txBody>
      </p:sp>
      <p:cxnSp>
        <p:nvCxnSpPr>
          <p:cNvPr id="209" name="直接连接符 60"/>
          <p:cNvCxnSpPr>
            <a:stCxn id="190" idx="3"/>
            <a:endCxn id="203" idx="2"/>
          </p:cNvCxnSpPr>
          <p:nvPr/>
        </p:nvCxnSpPr>
        <p:spPr>
          <a:xfrm flipV="1">
            <a:off x="9478396" y="3537687"/>
            <a:ext cx="881146" cy="574748"/>
          </a:xfrm>
          <a:prstGeom prst="line">
            <a:avLst/>
          </a:prstGeom>
          <a:noFill/>
          <a:ln w="28575" cap="flat" cmpd="sng" algn="ctr">
            <a:solidFill>
              <a:srgbClr val="00B050"/>
            </a:solidFill>
            <a:prstDash val="dash"/>
            <a:miter lim="800000"/>
          </a:ln>
          <a:effectLst/>
        </p:spPr>
      </p:cxnSp>
      <p:sp>
        <p:nvSpPr>
          <p:cNvPr id="210" name="文本框 62"/>
          <p:cNvSpPr txBox="1"/>
          <p:nvPr/>
        </p:nvSpPr>
        <p:spPr>
          <a:xfrm>
            <a:off x="9660584" y="3613051"/>
            <a:ext cx="286292" cy="253916"/>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1050" dirty="0">
                <a:solidFill>
                  <a:srgbClr val="00B050"/>
                </a:solidFill>
                <a:latin typeface="+mn-lt"/>
              </a:rPr>
              <a:t>N?</a:t>
            </a:r>
            <a:endParaRPr lang="zh-CN" altLang="en-US" sz="1050" dirty="0">
              <a:solidFill>
                <a:srgbClr val="00B050"/>
              </a:solidFill>
              <a:latin typeface="+mn-lt"/>
            </a:endParaRPr>
          </a:p>
        </p:txBody>
      </p:sp>
      <p:sp>
        <p:nvSpPr>
          <p:cNvPr id="211" name="文本框 64"/>
          <p:cNvSpPr txBox="1"/>
          <p:nvPr/>
        </p:nvSpPr>
        <p:spPr>
          <a:xfrm>
            <a:off x="7113684" y="4058586"/>
            <a:ext cx="426353" cy="253916"/>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1050" dirty="0" err="1">
                <a:solidFill>
                  <a:srgbClr val="1D1D1A"/>
                </a:solidFill>
                <a:latin typeface="+mn-lt"/>
              </a:rPr>
              <a:t>Uu</a:t>
            </a:r>
            <a:endParaRPr lang="zh-CN" altLang="en-US" sz="1050" dirty="0">
              <a:solidFill>
                <a:srgbClr val="1D1D1A"/>
              </a:solidFill>
              <a:latin typeface="+mn-lt"/>
            </a:endParaRPr>
          </a:p>
        </p:txBody>
      </p:sp>
      <p:sp>
        <p:nvSpPr>
          <p:cNvPr id="212" name="圆角矩形 81"/>
          <p:cNvSpPr/>
          <p:nvPr/>
        </p:nvSpPr>
        <p:spPr>
          <a:xfrm>
            <a:off x="256994" y="3300162"/>
            <a:ext cx="5903213" cy="1165248"/>
          </a:xfrm>
          <a:prstGeom prst="roundRect">
            <a:avLst/>
          </a:prstGeom>
          <a:solidFill>
            <a:srgbClr val="00B050">
              <a:alpha val="30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666666"/>
              </a:solidFill>
              <a:effectLst/>
              <a:uLnTx/>
              <a:uFillTx/>
              <a:latin typeface="+mn-lt"/>
              <a:ea typeface="等线" panose="02010600030101010101" pitchFamily="2" charset="-122"/>
              <a:cs typeface="Arial" panose="020B0604020202020204" pitchFamily="34" charset="0"/>
            </a:endParaRPr>
          </a:p>
        </p:txBody>
      </p:sp>
      <p:sp>
        <p:nvSpPr>
          <p:cNvPr id="213" name="矩形 82"/>
          <p:cNvSpPr/>
          <p:nvPr/>
        </p:nvSpPr>
        <p:spPr>
          <a:xfrm>
            <a:off x="348399" y="3554577"/>
            <a:ext cx="1223545" cy="524482"/>
          </a:xfrm>
          <a:prstGeom prst="rect">
            <a:avLst/>
          </a:prstGeom>
          <a:solidFill>
            <a:srgbClr val="FFFFFF">
              <a:lumMod val="95000"/>
            </a:srgbClr>
          </a:solidFill>
          <a:ln w="12700" cap="flat" cmpd="sng" algn="ctr">
            <a:solidFill>
              <a:srgbClr val="666666">
                <a:lumMod val="50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DDDDDD">
                    <a:lumMod val="25000"/>
                  </a:srgbClr>
                </a:solidFill>
                <a:effectLst/>
                <a:uLnTx/>
                <a:uFillTx/>
                <a:latin typeface="+mn-lt"/>
                <a:ea typeface="等线" panose="02010600030101010101" pitchFamily="2" charset="-122"/>
                <a:cs typeface="Arial" panose="020B0604020202020204" pitchFamily="34" charset="0"/>
              </a:rPr>
              <a:t>5GC</a:t>
            </a:r>
          </a:p>
        </p:txBody>
      </p:sp>
      <p:sp>
        <p:nvSpPr>
          <p:cNvPr id="214" name="矩形 83"/>
          <p:cNvSpPr/>
          <p:nvPr/>
        </p:nvSpPr>
        <p:spPr>
          <a:xfrm>
            <a:off x="498380" y="4750139"/>
            <a:ext cx="1050403" cy="524482"/>
          </a:xfrm>
          <a:prstGeom prst="rect">
            <a:avLst/>
          </a:prstGeom>
          <a:solidFill>
            <a:srgbClr val="FFFFFF">
              <a:lumMod val="95000"/>
            </a:srgbClr>
          </a:solidFill>
          <a:ln w="12700" cap="flat" cmpd="sng" algn="ctr">
            <a:solidFill>
              <a:srgbClr val="666666">
                <a:lumMod val="65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DDDDDD">
                    <a:lumMod val="25000"/>
                  </a:srgbClr>
                </a:solidFill>
                <a:effectLst/>
                <a:uLnTx/>
                <a:uFillTx/>
                <a:latin typeface="+mn-lt"/>
                <a:ea typeface="等线" panose="02010600030101010101" pitchFamily="2" charset="-122"/>
                <a:cs typeface="Arial" panose="020B0604020202020204" pitchFamily="34" charset="0"/>
              </a:rPr>
              <a:t>Reader Role</a:t>
            </a:r>
          </a:p>
        </p:txBody>
      </p:sp>
      <p:sp>
        <p:nvSpPr>
          <p:cNvPr id="215" name="矩形 85"/>
          <p:cNvSpPr/>
          <p:nvPr/>
        </p:nvSpPr>
        <p:spPr>
          <a:xfrm>
            <a:off x="263127" y="2464734"/>
            <a:ext cx="1463121" cy="534392"/>
          </a:xfrm>
          <a:prstGeom prst="rect">
            <a:avLst/>
          </a:prstGeom>
          <a:solidFill>
            <a:srgbClr val="FFFFFF">
              <a:lumMod val="95000"/>
            </a:srgbClr>
          </a:solidFill>
          <a:ln w="12700" cap="flat" cmpd="sng" algn="ctr">
            <a:solidFill>
              <a:srgbClr val="666666">
                <a:lumMod val="50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DDDDDD">
                    <a:lumMod val="25000"/>
                  </a:srgbClr>
                </a:solidFill>
                <a:effectLst/>
                <a:uLnTx/>
                <a:uFillTx/>
                <a:latin typeface="+mn-lt"/>
                <a:ea typeface="等线" panose="02010600030101010101" pitchFamily="2" charset="-122"/>
                <a:cs typeface="Arial" panose="020B0604020202020204" pitchFamily="34" charset="0"/>
              </a:rPr>
              <a:t>Sensing Service</a:t>
            </a:r>
          </a:p>
        </p:txBody>
      </p:sp>
      <p:sp>
        <p:nvSpPr>
          <p:cNvPr id="216" name="矩形 86"/>
          <p:cNvSpPr/>
          <p:nvPr/>
        </p:nvSpPr>
        <p:spPr>
          <a:xfrm>
            <a:off x="420448" y="4680352"/>
            <a:ext cx="1050403" cy="524482"/>
          </a:xfrm>
          <a:prstGeom prst="rect">
            <a:avLst/>
          </a:prstGeom>
          <a:solidFill>
            <a:srgbClr val="FFFFFF">
              <a:lumMod val="95000"/>
            </a:srgbClr>
          </a:solidFill>
          <a:ln w="12700" cap="flat" cmpd="sng" algn="ctr">
            <a:solidFill>
              <a:srgbClr val="666666">
                <a:lumMod val="65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DDDDDD">
                    <a:lumMod val="25000"/>
                  </a:srgbClr>
                </a:solidFill>
                <a:effectLst/>
                <a:uLnTx/>
                <a:uFillTx/>
                <a:latin typeface="+mn-lt"/>
                <a:ea typeface="等线" panose="02010600030101010101" pitchFamily="2" charset="-122"/>
                <a:cs typeface="Arial" panose="020B0604020202020204" pitchFamily="34" charset="0"/>
              </a:rPr>
              <a:t>Reader Role</a:t>
            </a:r>
          </a:p>
        </p:txBody>
      </p:sp>
      <p:sp>
        <p:nvSpPr>
          <p:cNvPr id="217" name="矩形 87"/>
          <p:cNvSpPr/>
          <p:nvPr/>
        </p:nvSpPr>
        <p:spPr>
          <a:xfrm>
            <a:off x="331883" y="4610941"/>
            <a:ext cx="1050403" cy="524482"/>
          </a:xfrm>
          <a:prstGeom prst="rect">
            <a:avLst/>
          </a:prstGeom>
          <a:solidFill>
            <a:srgbClr val="FFFFFF">
              <a:lumMod val="95000"/>
            </a:srgbClr>
          </a:solidFill>
          <a:ln w="12700" cap="flat" cmpd="sng" algn="ctr">
            <a:solidFill>
              <a:srgbClr val="666666">
                <a:lumMod val="65000"/>
              </a:srgb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DDDDDD">
                    <a:lumMod val="25000"/>
                  </a:srgbClr>
                </a:solidFill>
                <a:effectLst/>
                <a:uLnTx/>
                <a:uFillTx/>
                <a:latin typeface="+mn-lt"/>
                <a:ea typeface="等线" panose="02010600030101010101" pitchFamily="2" charset="-122"/>
                <a:cs typeface="Arial" panose="020B0604020202020204" pitchFamily="34" charset="0"/>
              </a:rPr>
              <a:t>NR</a:t>
            </a:r>
          </a:p>
        </p:txBody>
      </p:sp>
      <p:cxnSp>
        <p:nvCxnSpPr>
          <p:cNvPr id="218" name="直接箭头连接符 90"/>
          <p:cNvCxnSpPr/>
          <p:nvPr/>
        </p:nvCxnSpPr>
        <p:spPr>
          <a:xfrm>
            <a:off x="630405" y="3046637"/>
            <a:ext cx="0" cy="507940"/>
          </a:xfrm>
          <a:prstGeom prst="straightConnector1">
            <a:avLst/>
          </a:prstGeom>
          <a:noFill/>
          <a:ln w="25400" cap="flat" cmpd="sng" algn="ctr">
            <a:solidFill>
              <a:srgbClr val="E9002F"/>
            </a:solidFill>
            <a:prstDash val="solid"/>
            <a:miter lim="800000"/>
            <a:tailEnd type="triangle"/>
          </a:ln>
          <a:effectLst/>
        </p:spPr>
      </p:cxnSp>
      <p:cxnSp>
        <p:nvCxnSpPr>
          <p:cNvPr id="219" name="直接箭头连接符 91"/>
          <p:cNvCxnSpPr/>
          <p:nvPr/>
        </p:nvCxnSpPr>
        <p:spPr>
          <a:xfrm>
            <a:off x="647587" y="4088024"/>
            <a:ext cx="0" cy="507940"/>
          </a:xfrm>
          <a:prstGeom prst="straightConnector1">
            <a:avLst/>
          </a:prstGeom>
          <a:noFill/>
          <a:ln w="25400" cap="flat" cmpd="sng" algn="ctr">
            <a:solidFill>
              <a:srgbClr val="E9002F"/>
            </a:solidFill>
            <a:prstDash val="solid"/>
            <a:miter lim="800000"/>
            <a:tailEnd type="triangle"/>
          </a:ln>
          <a:effectLst/>
        </p:spPr>
      </p:cxnSp>
      <p:cxnSp>
        <p:nvCxnSpPr>
          <p:cNvPr id="220" name="直接箭头连接符 92"/>
          <p:cNvCxnSpPr/>
          <p:nvPr/>
        </p:nvCxnSpPr>
        <p:spPr>
          <a:xfrm flipV="1">
            <a:off x="1323173" y="4117718"/>
            <a:ext cx="0" cy="469281"/>
          </a:xfrm>
          <a:prstGeom prst="straightConnector1">
            <a:avLst/>
          </a:prstGeom>
          <a:noFill/>
          <a:ln w="25400" cap="flat" cmpd="sng" algn="ctr">
            <a:solidFill>
              <a:srgbClr val="00B050"/>
            </a:solidFill>
            <a:prstDash val="solid"/>
            <a:miter lim="800000"/>
            <a:tailEnd type="triangle"/>
          </a:ln>
          <a:effectLst/>
        </p:spPr>
      </p:cxnSp>
      <p:cxnSp>
        <p:nvCxnSpPr>
          <p:cNvPr id="221" name="直接箭头连接符 93"/>
          <p:cNvCxnSpPr/>
          <p:nvPr/>
        </p:nvCxnSpPr>
        <p:spPr>
          <a:xfrm flipV="1">
            <a:off x="1333450" y="3085296"/>
            <a:ext cx="0" cy="469281"/>
          </a:xfrm>
          <a:prstGeom prst="straightConnector1">
            <a:avLst/>
          </a:prstGeom>
          <a:noFill/>
          <a:ln w="25400" cap="flat" cmpd="sng" algn="ctr">
            <a:solidFill>
              <a:srgbClr val="00B050"/>
            </a:solidFill>
            <a:prstDash val="solid"/>
            <a:miter lim="800000"/>
            <a:tailEnd type="triangle"/>
          </a:ln>
          <a:effectLst/>
        </p:spPr>
      </p:cxnSp>
      <p:cxnSp>
        <p:nvCxnSpPr>
          <p:cNvPr id="222" name="直接箭头连接符 94"/>
          <p:cNvCxnSpPr/>
          <p:nvPr/>
        </p:nvCxnSpPr>
        <p:spPr>
          <a:xfrm>
            <a:off x="737235" y="5274849"/>
            <a:ext cx="0" cy="507940"/>
          </a:xfrm>
          <a:prstGeom prst="straightConnector1">
            <a:avLst/>
          </a:prstGeom>
          <a:noFill/>
          <a:ln w="25400" cap="flat" cmpd="sng" algn="ctr">
            <a:solidFill>
              <a:srgbClr val="E9002F"/>
            </a:solidFill>
            <a:prstDash val="dash"/>
            <a:miter lim="800000"/>
            <a:tailEnd type="triangle"/>
          </a:ln>
          <a:effectLst/>
        </p:spPr>
      </p:cxnSp>
      <p:cxnSp>
        <p:nvCxnSpPr>
          <p:cNvPr id="223" name="直接箭头连接符 95"/>
          <p:cNvCxnSpPr/>
          <p:nvPr/>
        </p:nvCxnSpPr>
        <p:spPr>
          <a:xfrm flipV="1">
            <a:off x="1125949" y="5313508"/>
            <a:ext cx="0" cy="469281"/>
          </a:xfrm>
          <a:prstGeom prst="straightConnector1">
            <a:avLst/>
          </a:prstGeom>
          <a:noFill/>
          <a:ln w="25400" cap="flat" cmpd="sng" algn="ctr">
            <a:solidFill>
              <a:srgbClr val="00B050"/>
            </a:solidFill>
            <a:prstDash val="dash"/>
            <a:miter lim="800000"/>
            <a:tailEnd type="triangle"/>
          </a:ln>
          <a:effectLst/>
        </p:spPr>
      </p:cxnSp>
      <p:sp>
        <p:nvSpPr>
          <p:cNvPr id="224" name="文本框 97"/>
          <p:cNvSpPr txBox="1"/>
          <p:nvPr/>
        </p:nvSpPr>
        <p:spPr>
          <a:xfrm>
            <a:off x="1878506" y="5741019"/>
            <a:ext cx="3878406" cy="646331"/>
          </a:xfrm>
          <a:prstGeom prst="rect">
            <a:avLst/>
          </a:prstGeom>
          <a:noFill/>
        </p:spPr>
        <p:txBody>
          <a:bodyPr wrap="square" rtlCol="0">
            <a:spAutoFit/>
          </a:bodyPr>
          <a:lstStyle/>
          <a:p>
            <a:pPr defTabSz="914478" eaLnBrk="1" fontAlgn="auto" hangingPunct="1">
              <a:spcBef>
                <a:spcPts val="0"/>
              </a:spcBef>
              <a:spcAft>
                <a:spcPts val="0"/>
              </a:spcAft>
            </a:pPr>
            <a:r>
              <a:rPr lang="en-US" altLang="zh-CN" sz="2000" b="1" dirty="0">
                <a:solidFill>
                  <a:srgbClr val="1D1D1A"/>
                </a:solidFill>
                <a:latin typeface="+mn-lt"/>
                <a:ea typeface="Microsoft YaHei" panose="020B0503020204020204" pitchFamily="34" charset="-122"/>
              </a:rPr>
              <a:t>Sensing Object</a:t>
            </a:r>
            <a:r>
              <a:rPr lang="en-US" altLang="zh-CN" sz="1600" dirty="0">
                <a:solidFill>
                  <a:srgbClr val="1D1D1A"/>
                </a:solidFill>
                <a:latin typeface="+mn-lt"/>
                <a:ea typeface="Microsoft YaHei" panose="020B0503020204020204" pitchFamily="34" charset="-122"/>
              </a:rPr>
              <a:t>:</a:t>
            </a:r>
          </a:p>
          <a:p>
            <a:pPr marL="171450" indent="-171450" defTabSz="914478" eaLnBrk="1" fontAlgn="auto" hangingPunct="1">
              <a:spcBef>
                <a:spcPts val="0"/>
              </a:spcBef>
              <a:spcAft>
                <a:spcPts val="0"/>
              </a:spcAft>
              <a:buFont typeface="Arial" panose="020B0604020202020204" pitchFamily="34" charset="0"/>
              <a:buChar char="•"/>
            </a:pPr>
            <a:r>
              <a:rPr lang="en-US" altLang="zh-CN" sz="1600" dirty="0">
                <a:latin typeface="+mn-lt"/>
                <a:ea typeface="Microsoft YaHei" panose="020B0503020204020204" pitchFamily="34" charset="-122"/>
              </a:rPr>
              <a:t>Reflecting sensing signal</a:t>
            </a:r>
            <a:endParaRPr lang="zh-CN" altLang="en-US" sz="1600" dirty="0">
              <a:latin typeface="+mn-lt"/>
              <a:ea typeface="Microsoft YaHei" panose="020B0503020204020204" pitchFamily="34" charset="-122"/>
            </a:endParaRPr>
          </a:p>
        </p:txBody>
      </p:sp>
      <p:sp>
        <p:nvSpPr>
          <p:cNvPr id="225" name="文本框 98"/>
          <p:cNvSpPr txBox="1"/>
          <p:nvPr/>
        </p:nvSpPr>
        <p:spPr>
          <a:xfrm>
            <a:off x="1852034" y="4712737"/>
            <a:ext cx="4449423" cy="1138773"/>
          </a:xfrm>
          <a:prstGeom prst="rect">
            <a:avLst/>
          </a:prstGeom>
          <a:noFill/>
        </p:spPr>
        <p:txBody>
          <a:bodyPr wrap="square" rtlCol="0">
            <a:spAutoFit/>
          </a:bodyPr>
          <a:lstStyle/>
          <a:p>
            <a:pPr defTabSz="914478" eaLnBrk="1" fontAlgn="auto" hangingPunct="1">
              <a:spcBef>
                <a:spcPts val="0"/>
              </a:spcBef>
              <a:spcAft>
                <a:spcPts val="0"/>
              </a:spcAft>
            </a:pPr>
            <a:r>
              <a:rPr lang="en-US" altLang="zh-CN" sz="2000" b="1" dirty="0">
                <a:solidFill>
                  <a:srgbClr val="1D1D1A"/>
                </a:solidFill>
                <a:latin typeface="+mn-lt"/>
                <a:ea typeface="Microsoft YaHei" panose="020B0503020204020204" pitchFamily="34" charset="-122"/>
              </a:rPr>
              <a:t>NR</a:t>
            </a:r>
          </a:p>
          <a:p>
            <a:pPr marL="171450" indent="-171450" defTabSz="914478" eaLnBrk="1" fontAlgn="auto" hangingPunct="1">
              <a:spcBef>
                <a:spcPts val="0"/>
              </a:spcBef>
              <a:spcAft>
                <a:spcPts val="0"/>
              </a:spcAft>
              <a:buFont typeface="Arial" panose="020B0604020202020204" pitchFamily="34" charset="0"/>
              <a:buChar char="•"/>
            </a:pPr>
            <a:r>
              <a:rPr lang="en-US" altLang="zh-CN" sz="1600" dirty="0">
                <a:latin typeface="+mn-lt"/>
                <a:ea typeface="Microsoft YaHei" panose="020B0503020204020204" pitchFamily="34" charset="-122"/>
              </a:rPr>
              <a:t>Sensing signal transmission and reflection reception</a:t>
            </a:r>
          </a:p>
          <a:p>
            <a:pPr marL="171450" indent="-171450" defTabSz="914478" eaLnBrk="1" fontAlgn="auto" hangingPunct="1">
              <a:spcBef>
                <a:spcPts val="0"/>
              </a:spcBef>
              <a:spcAft>
                <a:spcPts val="0"/>
              </a:spcAft>
              <a:buFont typeface="Arial" panose="020B0604020202020204" pitchFamily="34" charset="0"/>
              <a:buChar char="•"/>
            </a:pPr>
            <a:r>
              <a:rPr lang="en-US" altLang="zh-CN" sz="1600" dirty="0">
                <a:latin typeface="+mn-lt"/>
                <a:ea typeface="Microsoft YaHei" panose="020B0503020204020204" pitchFamily="34" charset="-122"/>
              </a:rPr>
              <a:t>Sensing measurement data generation </a:t>
            </a:r>
            <a:endParaRPr lang="zh-CN" altLang="en-US" sz="1600" dirty="0">
              <a:latin typeface="+mn-lt"/>
              <a:ea typeface="Microsoft YaHei" panose="020B0503020204020204" pitchFamily="34" charset="-122"/>
            </a:endParaRPr>
          </a:p>
        </p:txBody>
      </p:sp>
      <p:sp>
        <p:nvSpPr>
          <p:cNvPr id="226" name="文本框 99"/>
          <p:cNvSpPr txBox="1"/>
          <p:nvPr/>
        </p:nvSpPr>
        <p:spPr>
          <a:xfrm>
            <a:off x="1667665" y="3338599"/>
            <a:ext cx="4089247" cy="1261884"/>
          </a:xfrm>
          <a:prstGeom prst="rect">
            <a:avLst/>
          </a:prstGeom>
          <a:noFill/>
        </p:spPr>
        <p:txBody>
          <a:bodyPr wrap="square" rtlCol="0">
            <a:spAutoFit/>
          </a:bodyPr>
          <a:lstStyle/>
          <a:p>
            <a:pPr defTabSz="914478" eaLnBrk="1" fontAlgn="auto" hangingPunct="1">
              <a:spcBef>
                <a:spcPts val="0"/>
              </a:spcBef>
              <a:spcAft>
                <a:spcPts val="0"/>
              </a:spcAft>
            </a:pPr>
            <a:r>
              <a:rPr lang="en-US" altLang="zh-CN" sz="1400" b="1" dirty="0">
                <a:solidFill>
                  <a:srgbClr val="1D1D1A"/>
                </a:solidFill>
                <a:latin typeface="+mn-lt"/>
                <a:ea typeface="Microsoft YaHei" panose="020B0503020204020204" pitchFamily="34" charset="-122"/>
              </a:rPr>
              <a:t>5GC: communication, Sensing control and data calculation/report</a:t>
            </a:r>
            <a:endParaRPr lang="en-US" altLang="zh-CN" sz="700" dirty="0">
              <a:solidFill>
                <a:srgbClr val="C00000"/>
              </a:solidFill>
              <a:latin typeface="+mn-lt"/>
              <a:ea typeface="Microsoft YaHei" panose="020B0503020204020204" pitchFamily="34" charset="-122"/>
            </a:endParaRPr>
          </a:p>
          <a:p>
            <a:pPr marL="171450" indent="-171450" defTabSz="914478" eaLnBrk="1" fontAlgn="auto" hangingPunct="1">
              <a:spcBef>
                <a:spcPts val="0"/>
              </a:spcBef>
              <a:spcAft>
                <a:spcPts val="0"/>
              </a:spcAft>
              <a:buFont typeface="Arial" panose="020B0604020202020204" pitchFamily="34" charset="0"/>
              <a:buChar char="•"/>
            </a:pPr>
            <a:r>
              <a:rPr lang="en-US" altLang="zh-CN" sz="1200" dirty="0">
                <a:latin typeface="+mn-lt"/>
                <a:ea typeface="Microsoft YaHei" panose="020B0503020204020204" pitchFamily="34" charset="-122"/>
              </a:rPr>
              <a:t>Sensing service authorization</a:t>
            </a:r>
          </a:p>
          <a:p>
            <a:pPr marL="171450" indent="-171450" defTabSz="914478" eaLnBrk="1" fontAlgn="auto" hangingPunct="1">
              <a:spcBef>
                <a:spcPts val="0"/>
              </a:spcBef>
              <a:spcAft>
                <a:spcPts val="0"/>
              </a:spcAft>
              <a:buFont typeface="Arial" panose="020B0604020202020204" pitchFamily="34" charset="0"/>
              <a:buChar char="•"/>
            </a:pPr>
            <a:r>
              <a:rPr lang="en-US" altLang="zh-CN" sz="1200" dirty="0">
                <a:latin typeface="+mn-lt"/>
                <a:ea typeface="Microsoft YaHei" panose="020B0503020204020204" pitchFamily="34" charset="-122"/>
              </a:rPr>
              <a:t>Sensing accuracy/type/area control</a:t>
            </a:r>
          </a:p>
          <a:p>
            <a:pPr marL="171450" indent="-171450" defTabSz="914478" eaLnBrk="1" fontAlgn="auto" hangingPunct="1">
              <a:spcBef>
                <a:spcPts val="0"/>
              </a:spcBef>
              <a:spcAft>
                <a:spcPts val="0"/>
              </a:spcAft>
              <a:buFont typeface="Arial" panose="020B0604020202020204" pitchFamily="34" charset="0"/>
              <a:buChar char="•"/>
            </a:pPr>
            <a:r>
              <a:rPr lang="en-US" altLang="zh-CN" sz="1200" dirty="0">
                <a:latin typeface="+mn-lt"/>
                <a:ea typeface="Microsoft YaHei" panose="020B0503020204020204" pitchFamily="34" charset="-122"/>
              </a:rPr>
              <a:t>Sensing result as a service to expose/SaaS</a:t>
            </a:r>
          </a:p>
          <a:p>
            <a:pPr marL="171450" indent="-171450" defTabSz="914478" eaLnBrk="1" fontAlgn="auto" hangingPunct="1">
              <a:spcBef>
                <a:spcPts val="0"/>
              </a:spcBef>
              <a:spcAft>
                <a:spcPts val="0"/>
              </a:spcAft>
              <a:buFont typeface="Arial" panose="020B0604020202020204" pitchFamily="34" charset="0"/>
              <a:buChar char="•"/>
            </a:pPr>
            <a:r>
              <a:rPr lang="en-US" altLang="zh-CN" sz="1200" dirty="0">
                <a:latin typeface="+mn-lt"/>
                <a:ea typeface="Microsoft YaHei" panose="020B0503020204020204" pitchFamily="34" charset="-122"/>
              </a:rPr>
              <a:t>Sensing data collection</a:t>
            </a:r>
          </a:p>
        </p:txBody>
      </p:sp>
      <p:sp>
        <p:nvSpPr>
          <p:cNvPr id="227" name="文本框 100"/>
          <p:cNvSpPr txBox="1"/>
          <p:nvPr/>
        </p:nvSpPr>
        <p:spPr>
          <a:xfrm>
            <a:off x="1970433" y="2418763"/>
            <a:ext cx="3876223" cy="400110"/>
          </a:xfrm>
          <a:prstGeom prst="rect">
            <a:avLst/>
          </a:prstGeom>
          <a:noFill/>
        </p:spPr>
        <p:txBody>
          <a:bodyPr wrap="square" rtlCol="0">
            <a:spAutoFit/>
          </a:bodyPr>
          <a:lstStyle/>
          <a:p>
            <a:pPr defTabSz="914478" eaLnBrk="1" fontAlgn="auto" hangingPunct="1">
              <a:spcBef>
                <a:spcPts val="0"/>
              </a:spcBef>
              <a:spcAft>
                <a:spcPts val="0"/>
              </a:spcAft>
            </a:pPr>
            <a:r>
              <a:rPr lang="en-US" altLang="zh-CN" b="1" dirty="0">
                <a:solidFill>
                  <a:srgbClr val="1D1D1A"/>
                </a:solidFill>
                <a:latin typeface="+mn-lt"/>
                <a:ea typeface="Microsoft YaHei" panose="020B0503020204020204" pitchFamily="34" charset="-122"/>
              </a:rPr>
              <a:t>Sensing Service</a:t>
            </a:r>
            <a:r>
              <a:rPr lang="en-US" altLang="zh-CN" sz="2000" b="1" dirty="0">
                <a:solidFill>
                  <a:srgbClr val="1D1D1A"/>
                </a:solidFill>
                <a:latin typeface="+mn-lt"/>
                <a:ea typeface="Microsoft YaHei" panose="020B0503020204020204" pitchFamily="34" charset="-122"/>
              </a:rPr>
              <a:t>, </a:t>
            </a:r>
            <a:r>
              <a:rPr lang="en-US" altLang="zh-CN" sz="1600" dirty="0">
                <a:latin typeface="+mn-lt"/>
                <a:ea typeface="Microsoft YaHei" panose="020B0503020204020204" pitchFamily="34" charset="-122"/>
              </a:rPr>
              <a:t>application layer</a:t>
            </a:r>
            <a:endParaRPr lang="zh-CN" altLang="en-US" sz="1600" dirty="0">
              <a:latin typeface="+mn-lt"/>
              <a:ea typeface="Microsoft YaHei" panose="020B0503020204020204" pitchFamily="34" charset="-122"/>
            </a:endParaRPr>
          </a:p>
        </p:txBody>
      </p:sp>
      <p:pic>
        <p:nvPicPr>
          <p:cNvPr id="228" name="图片 102"/>
          <p:cNvPicPr>
            <a:picLocks noChangeAspect="1"/>
          </p:cNvPicPr>
          <p:nvPr/>
        </p:nvPicPr>
        <p:blipFill>
          <a:blip r:embed="rId2">
            <a:duotone>
              <a:srgbClr val="C0504D">
                <a:shade val="45000"/>
                <a:satMod val="135000"/>
              </a:srgbClr>
              <a:prstClr val="white"/>
            </a:duotone>
            <a:extLst>
              <a:ext uri="{BEBA8EAE-BF5A-486C-A8C5-ECC9F3942E4B}">
                <a14:imgProps xmlns:a14="http://schemas.microsoft.com/office/drawing/2010/main">
                  <a14:imgLayer r:embed="rId3">
                    <a14:imgEffect>
                      <a14:backgroundRemoval t="0" b="89256" l="1493" r="100000">
                        <a14:foregroundMark x1="27612" y1="19835" x2="27612" y2="19835"/>
                        <a14:foregroundMark x1="29104" y1="12810" x2="29104" y2="12810"/>
                        <a14:foregroundMark x1="73134" y1="19421" x2="73134" y2="19421"/>
                        <a14:foregroundMark x1="73881" y1="14050" x2="73881" y2="14050"/>
                        <a14:foregroundMark x1="34701" y1="47107" x2="34701" y2="47107"/>
                        <a14:foregroundMark x1="50746" y1="55372" x2="50746" y2="55372"/>
                        <a14:foregroundMark x1="68284" y1="50000" x2="68284" y2="50000"/>
                      </a14:backgroundRemoval>
                    </a14:imgEffect>
                  </a14:imgLayer>
                </a14:imgProps>
              </a:ext>
            </a:extLst>
          </a:blip>
          <a:stretch>
            <a:fillRect/>
          </a:stretch>
        </p:blipFill>
        <p:spPr>
          <a:xfrm>
            <a:off x="981528" y="5961563"/>
            <a:ext cx="581419" cy="338672"/>
          </a:xfrm>
          <a:prstGeom prst="rect">
            <a:avLst/>
          </a:prstGeom>
        </p:spPr>
      </p:pic>
      <p:sp>
        <p:nvSpPr>
          <p:cNvPr id="229" name="文本框 120"/>
          <p:cNvSpPr txBox="1"/>
          <p:nvPr/>
        </p:nvSpPr>
        <p:spPr>
          <a:xfrm>
            <a:off x="7791203" y="3481647"/>
            <a:ext cx="362714" cy="253916"/>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1050" dirty="0">
                <a:solidFill>
                  <a:srgbClr val="00B050"/>
                </a:solidFill>
                <a:latin typeface="+mn-lt"/>
              </a:rPr>
              <a:t>N2</a:t>
            </a:r>
            <a:endParaRPr lang="zh-CN" altLang="en-US" sz="1050" dirty="0">
              <a:solidFill>
                <a:srgbClr val="00B050"/>
              </a:solidFill>
              <a:latin typeface="+mn-lt"/>
            </a:endParaRPr>
          </a:p>
        </p:txBody>
      </p:sp>
      <p:sp>
        <p:nvSpPr>
          <p:cNvPr id="230" name="椭圆 129"/>
          <p:cNvSpPr/>
          <p:nvPr/>
        </p:nvSpPr>
        <p:spPr>
          <a:xfrm>
            <a:off x="271715" y="5894373"/>
            <a:ext cx="672807" cy="449441"/>
          </a:xfrm>
          <a:prstGeom prst="ellipse">
            <a:avLst/>
          </a:prstGeom>
          <a:solidFill>
            <a:srgbClr val="DDDDDD">
              <a:lumMod val="90000"/>
            </a:srgbClr>
          </a:solidFill>
          <a:ln w="12700" cap="flat" cmpd="sng" algn="ctr">
            <a:no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rgbClr val="666666"/>
              </a:solidFill>
              <a:effectLst/>
              <a:uLnTx/>
              <a:uFillTx/>
              <a:latin typeface="+mn-lt"/>
              <a:ea typeface="等线" panose="02010600030101010101" pitchFamily="2" charset="-122"/>
              <a:cs typeface="+mn-cs"/>
            </a:endParaRPr>
          </a:p>
        </p:txBody>
      </p:sp>
      <p:pic>
        <p:nvPicPr>
          <p:cNvPr id="231" name="Picture 2" descr="C:\Users\l00228727\Desktop\图片12.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1883" y="5961563"/>
            <a:ext cx="492045" cy="293012"/>
          </a:xfrm>
          <a:prstGeom prst="rect">
            <a:avLst/>
          </a:prstGeom>
          <a:noFill/>
        </p:spPr>
      </p:pic>
      <p:sp>
        <p:nvSpPr>
          <p:cNvPr id="235" name="文本框 136"/>
          <p:cNvSpPr txBox="1"/>
          <p:nvPr/>
        </p:nvSpPr>
        <p:spPr>
          <a:xfrm>
            <a:off x="7951789" y="1742488"/>
            <a:ext cx="2537003" cy="369332"/>
          </a:xfrm>
          <a:prstGeom prst="rect">
            <a:avLst/>
          </a:prstGeom>
          <a:solidFill>
            <a:srgbClr val="FFFFFF"/>
          </a:solidFill>
        </p:spPr>
        <p:txBody>
          <a:bodyPr wrap="square" rtlCol="0">
            <a:spAutoFit/>
          </a:bodyPr>
          <a:lstStyle>
            <a:defPPr>
              <a:defRPr lang="en-US"/>
            </a:defPPr>
            <a:lvl1pPr>
              <a:defRPr sz="1600" b="1">
                <a:solidFill>
                  <a:srgbClr val="C00000"/>
                </a:solidFill>
                <a:latin typeface="Microsoft YaHei" panose="020B0503020204020204" pitchFamily="34" charset="-122"/>
                <a:ea typeface="Microsoft YaHei" panose="020B0503020204020204" pitchFamily="34" charset="-122"/>
              </a:defRPr>
            </a:lvl1p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00000"/>
                </a:solidFill>
                <a:effectLst/>
                <a:uLnTx/>
                <a:uFillTx/>
                <a:latin typeface="+mn-lt"/>
                <a:ea typeface="微软雅黑" panose="020B0503020204020204" pitchFamily="34" charset="-122"/>
              </a:rPr>
              <a:t>3GPP Impact Overview</a:t>
            </a:r>
          </a:p>
        </p:txBody>
      </p:sp>
      <p:sp>
        <p:nvSpPr>
          <p:cNvPr id="236" name="矩形 140"/>
          <p:cNvSpPr/>
          <p:nvPr/>
        </p:nvSpPr>
        <p:spPr>
          <a:xfrm>
            <a:off x="6319852" y="4761942"/>
            <a:ext cx="5464775" cy="2031325"/>
          </a:xfrm>
          <a:prstGeom prst="rect">
            <a:avLst/>
          </a:prstGeom>
        </p:spPr>
        <p:txBody>
          <a:bodyPr wrap="square">
            <a:spAutoFit/>
          </a:bodyPr>
          <a:lstStyle/>
          <a:p>
            <a:pPr eaLnBrk="1" fontAlgn="auto" hangingPunct="1">
              <a:lnSpc>
                <a:spcPct val="150000"/>
              </a:lnSpc>
              <a:spcBef>
                <a:spcPts val="0"/>
              </a:spcBef>
              <a:spcAft>
                <a:spcPts val="0"/>
              </a:spcAft>
            </a:pPr>
            <a:r>
              <a:rPr lang="en-US" altLang="zh-CN" sz="1400" b="1" dirty="0">
                <a:solidFill>
                  <a:srgbClr val="1D1D1A"/>
                </a:solidFill>
                <a:ea typeface="微软雅黑" panose="020B0503020204020204" pitchFamily="34" charset="-122"/>
              </a:rPr>
              <a:t>Impacts of NW centric sensing:</a:t>
            </a:r>
          </a:p>
          <a:p>
            <a:pPr marL="216000" indent="-174625" eaLnBrk="1" fontAlgn="auto" hangingPunct="1">
              <a:lnSpc>
                <a:spcPct val="150000"/>
              </a:lnSpc>
              <a:spcBef>
                <a:spcPts val="0"/>
              </a:spcBef>
              <a:spcAft>
                <a:spcPts val="0"/>
              </a:spcAft>
              <a:buFont typeface="Arial" panose="020B0604020202020204" pitchFamily="34" charset="0"/>
              <a:buChar char="•"/>
            </a:pPr>
            <a:r>
              <a:rPr lang="en-US" altLang="zh-CN" sz="1400" b="1" dirty="0">
                <a:ea typeface="微软雅黑" panose="020B0503020204020204" pitchFamily="34" charset="-122"/>
              </a:rPr>
              <a:t>SA2:</a:t>
            </a:r>
            <a:r>
              <a:rPr lang="en-US" altLang="zh-CN" sz="1400" dirty="0">
                <a:solidFill>
                  <a:srgbClr val="1D1D1A"/>
                </a:solidFill>
                <a:ea typeface="微软雅黑" panose="020B0503020204020204" pitchFamily="34" charset="-122"/>
              </a:rPr>
              <a:t> New Sensing function under full MNO control; NEF, AMF, SMF, UPF enhancements</a:t>
            </a:r>
          </a:p>
          <a:p>
            <a:pPr marL="216000" indent="-174625" eaLnBrk="1" fontAlgn="auto" hangingPunct="1">
              <a:lnSpc>
                <a:spcPct val="150000"/>
              </a:lnSpc>
              <a:spcBef>
                <a:spcPts val="0"/>
              </a:spcBef>
              <a:spcAft>
                <a:spcPts val="0"/>
              </a:spcAft>
              <a:buFont typeface="Arial" panose="020B0604020202020204" pitchFamily="34" charset="0"/>
              <a:buChar char="•"/>
            </a:pPr>
            <a:r>
              <a:rPr lang="en-US" altLang="zh-CN" sz="1400" b="1" dirty="0">
                <a:ea typeface="微软雅黑" panose="020B0503020204020204" pitchFamily="34" charset="-122"/>
              </a:rPr>
              <a:t>RAN3: </a:t>
            </a:r>
            <a:r>
              <a:rPr lang="en-US" altLang="zh-CN" sz="1400" dirty="0">
                <a:solidFill>
                  <a:srgbClr val="1D1D1A"/>
                </a:solidFill>
                <a:ea typeface="微软雅黑" panose="020B0503020204020204" pitchFamily="34" charset="-122"/>
              </a:rPr>
              <a:t>NGAP enhancements to support sensing service control from AMF; sensing data report to UPF/SF; Sensing data format</a:t>
            </a:r>
          </a:p>
          <a:p>
            <a:pPr marL="216000" indent="-174625" eaLnBrk="1" fontAlgn="auto" hangingPunct="1">
              <a:lnSpc>
                <a:spcPct val="150000"/>
              </a:lnSpc>
              <a:spcBef>
                <a:spcPts val="0"/>
              </a:spcBef>
              <a:spcAft>
                <a:spcPts val="0"/>
              </a:spcAft>
              <a:buFont typeface="Arial" panose="020B0604020202020204" pitchFamily="34" charset="0"/>
              <a:buChar char="•"/>
            </a:pPr>
            <a:r>
              <a:rPr lang="en-US" altLang="zh-CN" sz="1400" b="1" dirty="0">
                <a:ea typeface="微软雅黑" panose="020B0503020204020204" pitchFamily="34" charset="-122"/>
              </a:rPr>
              <a:t>SA3: </a:t>
            </a:r>
            <a:r>
              <a:rPr lang="en-US" altLang="zh-CN" sz="1400" dirty="0">
                <a:solidFill>
                  <a:srgbClr val="1D1D1A"/>
                </a:solidFill>
                <a:ea typeface="微软雅黑" panose="020B0503020204020204" pitchFamily="34" charset="-122"/>
              </a:rPr>
              <a:t>Security Aspects</a:t>
            </a:r>
          </a:p>
        </p:txBody>
      </p:sp>
      <p:sp>
        <p:nvSpPr>
          <p:cNvPr id="238" name="文本框 66"/>
          <p:cNvSpPr txBox="1"/>
          <p:nvPr/>
        </p:nvSpPr>
        <p:spPr>
          <a:xfrm>
            <a:off x="1900972" y="1746822"/>
            <a:ext cx="2352572" cy="369332"/>
          </a:xfrm>
          <a:prstGeom prst="rect">
            <a:avLst/>
          </a:prstGeom>
          <a:solidFill>
            <a:srgbClr val="FFFFFF"/>
          </a:solidFill>
        </p:spPr>
        <p:txBody>
          <a:bodyPr wrap="square" rtlCol="0">
            <a:spAutoFit/>
          </a:bodyPr>
          <a:lstStyle>
            <a:defPPr>
              <a:defRPr lang="en-US"/>
            </a:defPPr>
            <a:lvl1pPr>
              <a:defRPr sz="1600" b="1">
                <a:solidFill>
                  <a:srgbClr val="C00000"/>
                </a:solidFill>
                <a:latin typeface="Microsoft YaHei" panose="020B0503020204020204" pitchFamily="34" charset="-122"/>
                <a:ea typeface="Microsoft YaHei" panose="020B0503020204020204" pitchFamily="34" charset="-122"/>
              </a:defRPr>
            </a:lvl1p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00000"/>
                </a:solidFill>
                <a:effectLst/>
                <a:uLnTx/>
                <a:uFillTx/>
                <a:latin typeface="+mn-lt"/>
                <a:ea typeface="微软雅黑" panose="020B0503020204020204" pitchFamily="34" charset="-122"/>
              </a:rPr>
              <a:t>ISAC</a:t>
            </a:r>
            <a:r>
              <a:rPr kumimoji="0" lang="zh-CN" altLang="en-US" sz="1800" b="1" i="0" u="none" strike="noStrike" kern="0" cap="none" spc="0" normalizeH="0" baseline="0" noProof="0" dirty="0">
                <a:ln>
                  <a:noFill/>
                </a:ln>
                <a:solidFill>
                  <a:srgbClr val="C00000"/>
                </a:solidFill>
                <a:effectLst/>
                <a:uLnTx/>
                <a:uFillTx/>
                <a:latin typeface="+mn-lt"/>
                <a:ea typeface="微软雅黑" panose="020B0503020204020204" pitchFamily="34" charset="-122"/>
              </a:rPr>
              <a:t> </a:t>
            </a:r>
            <a:r>
              <a:rPr kumimoji="0" lang="en-US" altLang="zh-CN" sz="1800" b="1" i="0" u="none" strike="noStrike" kern="0" cap="none" spc="0" normalizeH="0" baseline="0" noProof="0" dirty="0">
                <a:ln>
                  <a:noFill/>
                </a:ln>
                <a:solidFill>
                  <a:srgbClr val="C00000"/>
                </a:solidFill>
                <a:effectLst/>
                <a:uLnTx/>
                <a:uFillTx/>
                <a:latin typeface="+mn-lt"/>
                <a:ea typeface="微软雅黑" panose="020B0503020204020204" pitchFamily="34" charset="-122"/>
              </a:rPr>
              <a:t>Architecture</a:t>
            </a:r>
          </a:p>
        </p:txBody>
      </p:sp>
      <p:sp>
        <p:nvSpPr>
          <p:cNvPr id="239" name="矩形 79"/>
          <p:cNvSpPr/>
          <p:nvPr/>
        </p:nvSpPr>
        <p:spPr>
          <a:xfrm>
            <a:off x="9200209" y="2200994"/>
            <a:ext cx="496461" cy="312263"/>
          </a:xfrm>
          <a:prstGeom prst="rect">
            <a:avLst/>
          </a:prstGeom>
          <a:solidFill>
            <a:srgbClr val="00B050"/>
          </a:solidFill>
          <a:ln w="12700" cap="flat" cmpd="sng" algn="ctr">
            <a:solidFill>
              <a:srgbClr val="1D1D1A"/>
            </a:solidFill>
            <a:prstDash val="solid"/>
            <a:miter lim="800000"/>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rPr>
              <a:t>NEF</a:t>
            </a:r>
            <a:endParaRPr kumimoji="0" lang="zh-CN" altLang="en-US" sz="1050" b="1" i="0" u="none" strike="noStrike" kern="0" cap="none" spc="0" normalizeH="0" baseline="0" noProof="0" dirty="0">
              <a:ln>
                <a:noFill/>
              </a:ln>
              <a:solidFill>
                <a:srgbClr val="FFFFFF">
                  <a:lumMod val="95000"/>
                </a:srgbClr>
              </a:solidFill>
              <a:effectLst/>
              <a:uLnTx/>
              <a:uFillTx/>
              <a:latin typeface="+mn-lt"/>
              <a:ea typeface="等线" panose="02010600030101010101" pitchFamily="2" charset="-122"/>
              <a:cs typeface="+mn-cs"/>
            </a:endParaRPr>
          </a:p>
        </p:txBody>
      </p:sp>
      <p:cxnSp>
        <p:nvCxnSpPr>
          <p:cNvPr id="240" name="直接连接符 84"/>
          <p:cNvCxnSpPr>
            <a:endCxn id="239" idx="2"/>
          </p:cNvCxnSpPr>
          <p:nvPr/>
        </p:nvCxnSpPr>
        <p:spPr>
          <a:xfrm flipV="1">
            <a:off x="9448440" y="2513257"/>
            <a:ext cx="0" cy="369623"/>
          </a:xfrm>
          <a:prstGeom prst="line">
            <a:avLst/>
          </a:prstGeom>
          <a:noFill/>
          <a:ln w="6350" cap="flat" cmpd="sng" algn="ctr">
            <a:solidFill>
              <a:srgbClr val="1D1D1A"/>
            </a:solidFill>
            <a:prstDash val="solid"/>
            <a:miter lim="800000"/>
          </a:ln>
          <a:effectLst/>
        </p:spPr>
      </p:cxnSp>
      <p:sp>
        <p:nvSpPr>
          <p:cNvPr id="241" name="文本框 88"/>
          <p:cNvSpPr txBox="1"/>
          <p:nvPr/>
        </p:nvSpPr>
        <p:spPr>
          <a:xfrm>
            <a:off x="9448439" y="2650272"/>
            <a:ext cx="449775" cy="200055"/>
          </a:xfrm>
          <a:prstGeom prst="rect">
            <a:avLst/>
          </a:prstGeom>
          <a:noFill/>
        </p:spPr>
        <p:txBody>
          <a:bodyPr wrap="square" rtlCol="0">
            <a:spAutoFit/>
          </a:bodyPr>
          <a:lstStyle>
            <a:defPPr>
              <a:defRPr lang="en-US"/>
            </a:defPPr>
            <a:lvl1pPr defTabSz="914309">
              <a:defRPr sz="1000">
                <a:solidFill>
                  <a:srgbClr val="990000">
                    <a:lumMod val="60000"/>
                    <a:lumOff val="40000"/>
                  </a:srgb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pPr>
            <a:r>
              <a:rPr lang="en-US" altLang="zh-CN" sz="700" dirty="0" err="1">
                <a:solidFill>
                  <a:srgbClr val="1D1D1A"/>
                </a:solidFill>
                <a:latin typeface="+mn-lt"/>
              </a:rPr>
              <a:t>Nnef</a:t>
            </a:r>
            <a:endParaRPr lang="zh-CN" altLang="en-US" sz="700" dirty="0">
              <a:solidFill>
                <a:srgbClr val="1D1D1A"/>
              </a:solidFill>
              <a:latin typeface="+mn-lt"/>
            </a:endParaRPr>
          </a:p>
        </p:txBody>
      </p:sp>
      <p:sp>
        <p:nvSpPr>
          <p:cNvPr id="242" name="文本框 1"/>
          <p:cNvSpPr txBox="1"/>
          <p:nvPr/>
        </p:nvSpPr>
        <p:spPr>
          <a:xfrm>
            <a:off x="8644503" y="4342692"/>
            <a:ext cx="1057765" cy="138499"/>
          </a:xfrm>
          <a:prstGeom prst="rect">
            <a:avLst/>
          </a:prstGeom>
          <a:noFill/>
        </p:spPr>
        <p:txBody>
          <a:bodyPr wrap="square" lIns="0" tIns="0" rIns="0" bIns="0" rtlCol="0">
            <a:spAutoFit/>
          </a:bodyPr>
          <a:lstStyle/>
          <a:p>
            <a:pPr algn="ctr" defTabSz="914478" eaLnBrk="1" fontAlgn="auto" hangingPunct="1">
              <a:spcBef>
                <a:spcPts val="0"/>
              </a:spcBef>
              <a:spcAft>
                <a:spcPts val="0"/>
              </a:spcAft>
            </a:pPr>
            <a:r>
              <a:rPr kumimoji="1" lang="en-US" altLang="zh-CN" sz="900" dirty="0">
                <a:solidFill>
                  <a:srgbClr val="DDDDDD">
                    <a:lumMod val="50000"/>
                  </a:srgbClr>
                </a:solidFill>
                <a:latin typeface="+mn-lt"/>
                <a:ea typeface="Microsoft YaHei" panose="020B0503020204020204" pitchFamily="34" charset="-122"/>
                <a:cs typeface="+mn-cs"/>
              </a:rPr>
              <a:t>Non-UE specific</a:t>
            </a:r>
            <a:endParaRPr kumimoji="1" lang="zh-CN" altLang="en-US" sz="900" dirty="0">
              <a:solidFill>
                <a:srgbClr val="DDDDDD">
                  <a:lumMod val="50000"/>
                </a:srgbClr>
              </a:solidFill>
              <a:latin typeface="+mn-lt"/>
              <a:ea typeface="Microsoft YaHei" panose="020B0503020204020204" pitchFamily="34" charset="-122"/>
              <a:cs typeface="+mn-cs"/>
            </a:endParaRPr>
          </a:p>
        </p:txBody>
      </p:sp>
      <p:sp>
        <p:nvSpPr>
          <p:cNvPr id="3" name="Rectangle 2"/>
          <p:cNvSpPr/>
          <p:nvPr/>
        </p:nvSpPr>
        <p:spPr>
          <a:xfrm>
            <a:off x="7835281" y="4576937"/>
            <a:ext cx="3126177" cy="276999"/>
          </a:xfrm>
          <a:prstGeom prst="rect">
            <a:avLst/>
          </a:prstGeom>
        </p:spPr>
        <p:txBody>
          <a:bodyPr wrap="none">
            <a:spAutoFit/>
          </a:bodyPr>
          <a:lstStyle/>
          <a:p>
            <a:r>
              <a:rPr lang="en-US" sz="1200" dirty="0"/>
              <a:t>Architecture figure is </a:t>
            </a:r>
            <a:r>
              <a:rPr lang="en-US" sz="1200" dirty="0" smtClean="0"/>
              <a:t>an early </a:t>
            </a:r>
            <a:r>
              <a:rPr lang="en-US" sz="1200" dirty="0"/>
              <a:t>consideration</a:t>
            </a:r>
          </a:p>
        </p:txBody>
      </p:sp>
    </p:spTree>
    <p:extLst>
      <p:ext uri="{BB962C8B-B14F-4D97-AF65-F5344CB8AC3E}">
        <p14:creationId xmlns:p14="http://schemas.microsoft.com/office/powerpoint/2010/main" val="306524221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 y="441515"/>
            <a:ext cx="10515600" cy="1130301"/>
          </a:xfrm>
        </p:spPr>
        <p:txBody>
          <a:bodyPr/>
          <a:lstStyle/>
          <a:p>
            <a:r>
              <a:rPr lang="en-US" sz="4000" dirty="0"/>
              <a:t>NG-RTC+</a:t>
            </a:r>
          </a:p>
        </p:txBody>
      </p:sp>
      <p:sp>
        <p:nvSpPr>
          <p:cNvPr id="3" name="Content Placeholder 2"/>
          <p:cNvSpPr>
            <a:spLocks noGrp="1"/>
          </p:cNvSpPr>
          <p:nvPr>
            <p:ph idx="1"/>
          </p:nvPr>
        </p:nvSpPr>
        <p:spPr>
          <a:xfrm>
            <a:off x="5822785" y="1775648"/>
            <a:ext cx="5971032" cy="4351338"/>
          </a:xfrm>
        </p:spPr>
        <p:txBody>
          <a:bodyPr/>
          <a:lstStyle/>
          <a:p>
            <a:pPr>
              <a:lnSpc>
                <a:spcPct val="150000"/>
              </a:lnSpc>
            </a:pPr>
            <a:r>
              <a:rPr lang="en-US" sz="2000" b="1" dirty="0"/>
              <a:t>Key objectives</a:t>
            </a:r>
          </a:p>
          <a:p>
            <a:pPr lvl="1">
              <a:lnSpc>
                <a:spcPct val="150000"/>
              </a:lnSpc>
            </a:pPr>
            <a:r>
              <a:rPr lang="en-US" sz="1800" dirty="0">
                <a:solidFill>
                  <a:schemeClr val="dk1"/>
                </a:solidFill>
              </a:rPr>
              <a:t>Define the enhancements to the IMS network architecture, interfaces and procedures for the NG-RTC</a:t>
            </a:r>
          </a:p>
          <a:p>
            <a:pPr lvl="1">
              <a:lnSpc>
                <a:spcPct val="150000"/>
              </a:lnSpc>
            </a:pPr>
            <a:r>
              <a:rPr lang="en-US" sz="1800" dirty="0">
                <a:solidFill>
                  <a:schemeClr val="dk1"/>
                </a:solidFill>
              </a:rPr>
              <a:t>Support interworking and roaming of IMS data channel</a:t>
            </a:r>
          </a:p>
          <a:p>
            <a:pPr lvl="1">
              <a:lnSpc>
                <a:spcPct val="150000"/>
              </a:lnSpc>
            </a:pPr>
            <a:r>
              <a:rPr lang="en-US" sz="1800" dirty="0">
                <a:solidFill>
                  <a:schemeClr val="dk1"/>
                </a:solidFill>
              </a:rPr>
              <a:t>Providing IMS data channel in an IMS emergency call</a:t>
            </a:r>
          </a:p>
          <a:p>
            <a:pPr lvl="1">
              <a:lnSpc>
                <a:spcPct val="150000"/>
              </a:lnSpc>
            </a:pPr>
            <a:r>
              <a:rPr lang="en-US" sz="1800" dirty="0">
                <a:solidFill>
                  <a:schemeClr val="dk1"/>
                </a:solidFill>
              </a:rPr>
              <a:t>Expose IMS real time communication (audio, video, text, data) to third party.</a:t>
            </a:r>
          </a:p>
          <a:p>
            <a:pPr lvl="1">
              <a:lnSpc>
                <a:spcPct val="150000"/>
              </a:lnSpc>
            </a:pPr>
            <a:r>
              <a:rPr lang="en-US" altLang="zh-CN" sz="1800" dirty="0">
                <a:solidFill>
                  <a:schemeClr val="dk1"/>
                </a:solidFill>
              </a:rPr>
              <a:t>Support use cases for metaverse (e.g. XR immersive communication among multiple users)</a:t>
            </a:r>
          </a:p>
          <a:p>
            <a:pPr>
              <a:lnSpc>
                <a:spcPct val="150000"/>
              </a:lnSpc>
            </a:pPr>
            <a:endParaRPr lang="en-US" sz="2000" dirty="0"/>
          </a:p>
        </p:txBody>
      </p:sp>
      <p:grpSp>
        <p:nvGrpSpPr>
          <p:cNvPr id="34" name="组合 24">
            <a:extLst>
              <a:ext uri="{FF2B5EF4-FFF2-40B4-BE49-F238E27FC236}">
                <a16:creationId xmlns:a16="http://schemas.microsoft.com/office/drawing/2014/main" xmlns="" id="{A0C47EF8-D610-46D3-B6A0-509EB768AA47}"/>
              </a:ext>
            </a:extLst>
          </p:cNvPr>
          <p:cNvGrpSpPr/>
          <p:nvPr/>
        </p:nvGrpSpPr>
        <p:grpSpPr>
          <a:xfrm>
            <a:off x="1267281" y="4681210"/>
            <a:ext cx="3365585" cy="509549"/>
            <a:chOff x="6440238" y="4645438"/>
            <a:chExt cx="3060000" cy="509549"/>
          </a:xfrm>
        </p:grpSpPr>
        <p:sp>
          <p:nvSpPr>
            <p:cNvPr id="35" name="矩形 53">
              <a:extLst>
                <a:ext uri="{FF2B5EF4-FFF2-40B4-BE49-F238E27FC236}">
                  <a16:creationId xmlns:a16="http://schemas.microsoft.com/office/drawing/2014/main" xmlns="" id="{EEC13D69-FB98-4F1A-BF5A-E3E02E667082}"/>
                </a:ext>
              </a:extLst>
            </p:cNvPr>
            <p:cNvSpPr/>
            <p:nvPr/>
          </p:nvSpPr>
          <p:spPr>
            <a:xfrm>
              <a:off x="6440238" y="4645438"/>
              <a:ext cx="3060000" cy="144000"/>
            </a:xfrm>
            <a:prstGeom prst="rect">
              <a:avLst/>
            </a:prstGeom>
            <a:solidFill>
              <a:srgbClr val="FFFFFF">
                <a:lumMod val="95000"/>
              </a:srgbClr>
            </a:solidFill>
            <a:ln w="6350" cap="flat" cmpd="sng" algn="ctr">
              <a:solidFill>
                <a:srgbClr val="DDDDDD">
                  <a:lumMod val="50000"/>
                </a:srgbClr>
              </a:solidFill>
              <a:prstDash val="solid"/>
              <a:miter lim="800000"/>
            </a:ln>
            <a:effectLst/>
          </p:spPr>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audio</a:t>
              </a:r>
              <a:endParaRPr kumimoji="0" lang="zh-CN" altLang="en-US"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36" name="矩形 54">
              <a:extLst>
                <a:ext uri="{FF2B5EF4-FFF2-40B4-BE49-F238E27FC236}">
                  <a16:creationId xmlns:a16="http://schemas.microsoft.com/office/drawing/2014/main" xmlns="" id="{21030A23-7EAD-4D9E-AF72-8ED8101B2240}"/>
                </a:ext>
              </a:extLst>
            </p:cNvPr>
            <p:cNvSpPr/>
            <p:nvPr/>
          </p:nvSpPr>
          <p:spPr>
            <a:xfrm>
              <a:off x="6440238" y="4828212"/>
              <a:ext cx="3060000" cy="144000"/>
            </a:xfrm>
            <a:prstGeom prst="rect">
              <a:avLst/>
            </a:prstGeom>
            <a:solidFill>
              <a:srgbClr val="FFFFFF">
                <a:lumMod val="95000"/>
              </a:srgbClr>
            </a:solidFill>
            <a:ln w="6350" cap="flat" cmpd="sng" algn="ctr">
              <a:solidFill>
                <a:srgbClr val="DDDDDD">
                  <a:lumMod val="50000"/>
                </a:srgbClr>
              </a:solidFill>
              <a:prstDash val="solid"/>
              <a:miter lim="800000"/>
            </a:ln>
            <a:effectLst/>
          </p:spPr>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video</a:t>
              </a:r>
              <a:endParaRPr kumimoji="0" lang="zh-CN" altLang="en-US"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37" name="矩形 56">
              <a:extLst>
                <a:ext uri="{FF2B5EF4-FFF2-40B4-BE49-F238E27FC236}">
                  <a16:creationId xmlns:a16="http://schemas.microsoft.com/office/drawing/2014/main" xmlns="" id="{20A6D136-72EE-473C-8AFD-13CB727E7021}"/>
                </a:ext>
              </a:extLst>
            </p:cNvPr>
            <p:cNvSpPr/>
            <p:nvPr/>
          </p:nvSpPr>
          <p:spPr>
            <a:xfrm>
              <a:off x="6440238" y="5010987"/>
              <a:ext cx="3060000" cy="144000"/>
            </a:xfrm>
            <a:prstGeom prst="rect">
              <a:avLst/>
            </a:prstGeom>
            <a:solidFill>
              <a:srgbClr val="E9002F">
                <a:lumMod val="20000"/>
                <a:lumOff val="80000"/>
                <a:alpha val="70000"/>
              </a:srgbClr>
            </a:solidFill>
            <a:ln w="6350" cap="flat" cmpd="sng" algn="ctr">
              <a:solidFill>
                <a:srgbClr val="DDDDDD">
                  <a:lumMod val="50000"/>
                </a:srgbClr>
              </a:solidFill>
              <a:prstDash val="solid"/>
              <a:miter lim="800000"/>
            </a:ln>
            <a:effectLst/>
          </p:spPr>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data channel</a:t>
              </a:r>
              <a:endParaRPr kumimoji="0" lang="zh-CN" altLang="en-US" sz="10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grpSp>
      <p:sp>
        <p:nvSpPr>
          <p:cNvPr id="38" name="云形 34">
            <a:extLst>
              <a:ext uri="{FF2B5EF4-FFF2-40B4-BE49-F238E27FC236}">
                <a16:creationId xmlns:a16="http://schemas.microsoft.com/office/drawing/2014/main" xmlns="" id="{E555C651-8FB2-4511-83CE-DF4966A1C895}"/>
              </a:ext>
            </a:extLst>
          </p:cNvPr>
          <p:cNvSpPr/>
          <p:nvPr/>
        </p:nvSpPr>
        <p:spPr>
          <a:xfrm>
            <a:off x="626302" y="2728927"/>
            <a:ext cx="1944060" cy="939956"/>
          </a:xfrm>
          <a:prstGeom prst="cloud">
            <a:avLst/>
          </a:prstGeom>
          <a:no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IMS A</a:t>
            </a:r>
            <a:endParaRPr kumimoji="0" lang="zh-CN" altLang="en-US" sz="1600" b="1"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39" name="云形 35">
            <a:extLst>
              <a:ext uri="{FF2B5EF4-FFF2-40B4-BE49-F238E27FC236}">
                <a16:creationId xmlns:a16="http://schemas.microsoft.com/office/drawing/2014/main" xmlns="" id="{0423045C-3FF2-443F-BD8E-7EBACA0038D0}"/>
              </a:ext>
            </a:extLst>
          </p:cNvPr>
          <p:cNvSpPr/>
          <p:nvPr/>
        </p:nvSpPr>
        <p:spPr>
          <a:xfrm>
            <a:off x="3657311" y="2728926"/>
            <a:ext cx="2050871" cy="939956"/>
          </a:xfrm>
          <a:prstGeom prst="cloud">
            <a:avLst/>
          </a:prstGeom>
          <a:no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IMS B</a:t>
            </a:r>
            <a:endParaRPr kumimoji="0" lang="zh-CN" altLang="en-US" sz="1600" b="1"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pic>
        <p:nvPicPr>
          <p:cNvPr id="40" name="图片 36">
            <a:extLst>
              <a:ext uri="{FF2B5EF4-FFF2-40B4-BE49-F238E27FC236}">
                <a16:creationId xmlns:a16="http://schemas.microsoft.com/office/drawing/2014/main" xmlns="" id="{698137E5-3031-4C30-BA35-105D33A876D9}"/>
              </a:ext>
            </a:extLst>
          </p:cNvPr>
          <p:cNvPicPr>
            <a:picLocks noChangeAspect="1"/>
          </p:cNvPicPr>
          <p:nvPr/>
        </p:nvPicPr>
        <p:blipFill>
          <a:blip r:embed="rId2"/>
          <a:stretch>
            <a:fillRect/>
          </a:stretch>
        </p:blipFill>
        <p:spPr>
          <a:xfrm>
            <a:off x="558186" y="4458819"/>
            <a:ext cx="510235" cy="748894"/>
          </a:xfrm>
          <a:prstGeom prst="rect">
            <a:avLst/>
          </a:prstGeom>
        </p:spPr>
      </p:pic>
      <p:pic>
        <p:nvPicPr>
          <p:cNvPr id="41" name="图片 37">
            <a:extLst>
              <a:ext uri="{FF2B5EF4-FFF2-40B4-BE49-F238E27FC236}">
                <a16:creationId xmlns:a16="http://schemas.microsoft.com/office/drawing/2014/main" xmlns="" id="{C33A7588-3AB7-4681-85F2-87D7C546B07E}"/>
              </a:ext>
            </a:extLst>
          </p:cNvPr>
          <p:cNvPicPr>
            <a:picLocks noChangeAspect="1"/>
          </p:cNvPicPr>
          <p:nvPr/>
        </p:nvPicPr>
        <p:blipFill>
          <a:blip r:embed="rId2"/>
          <a:stretch>
            <a:fillRect/>
          </a:stretch>
        </p:blipFill>
        <p:spPr>
          <a:xfrm>
            <a:off x="4843969" y="4458819"/>
            <a:ext cx="510235" cy="748894"/>
          </a:xfrm>
          <a:prstGeom prst="rect">
            <a:avLst/>
          </a:prstGeom>
        </p:spPr>
      </p:pic>
      <p:sp>
        <p:nvSpPr>
          <p:cNvPr id="42" name="矩形 58">
            <a:extLst>
              <a:ext uri="{FF2B5EF4-FFF2-40B4-BE49-F238E27FC236}">
                <a16:creationId xmlns:a16="http://schemas.microsoft.com/office/drawing/2014/main" xmlns="" id="{E4AD0BE2-A9A1-4950-8B3C-153BA907BE75}"/>
              </a:ext>
            </a:extLst>
          </p:cNvPr>
          <p:cNvSpPr/>
          <p:nvPr/>
        </p:nvSpPr>
        <p:spPr>
          <a:xfrm>
            <a:off x="1589602" y="2815197"/>
            <a:ext cx="504000" cy="252000"/>
          </a:xfrm>
          <a:prstGeom prst="rect">
            <a:avLst/>
          </a:prstGeom>
          <a:solidFill>
            <a:srgbClr val="61B23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DCSF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43" name="矩形 59">
            <a:extLst>
              <a:ext uri="{FF2B5EF4-FFF2-40B4-BE49-F238E27FC236}">
                <a16:creationId xmlns:a16="http://schemas.microsoft.com/office/drawing/2014/main" xmlns="" id="{F6DF99D3-F21D-4B73-B01C-2FAB4BCD5FF8}"/>
              </a:ext>
            </a:extLst>
          </p:cNvPr>
          <p:cNvSpPr/>
          <p:nvPr/>
        </p:nvSpPr>
        <p:spPr>
          <a:xfrm>
            <a:off x="1589602" y="3464772"/>
            <a:ext cx="504000" cy="252000"/>
          </a:xfrm>
          <a:prstGeom prst="rect">
            <a:avLst/>
          </a:prstGeom>
          <a:solidFill>
            <a:srgbClr val="61B23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DCMF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44" name="矩形 60">
            <a:extLst>
              <a:ext uri="{FF2B5EF4-FFF2-40B4-BE49-F238E27FC236}">
                <a16:creationId xmlns:a16="http://schemas.microsoft.com/office/drawing/2014/main" xmlns="" id="{A2DDCB6F-95B4-4D0F-9CBE-2EE6CCAAE076}"/>
              </a:ext>
            </a:extLst>
          </p:cNvPr>
          <p:cNvSpPr/>
          <p:nvPr/>
        </p:nvSpPr>
        <p:spPr>
          <a:xfrm>
            <a:off x="3908453" y="2815053"/>
            <a:ext cx="504000" cy="252000"/>
          </a:xfrm>
          <a:prstGeom prst="rect">
            <a:avLst/>
          </a:prstGeom>
          <a:solidFill>
            <a:srgbClr val="61B23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DCSF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45" name="矩形 61">
            <a:extLst>
              <a:ext uri="{FF2B5EF4-FFF2-40B4-BE49-F238E27FC236}">
                <a16:creationId xmlns:a16="http://schemas.microsoft.com/office/drawing/2014/main" xmlns="" id="{181B79EE-CB28-4C7B-89B2-2B34664CF318}"/>
              </a:ext>
            </a:extLst>
          </p:cNvPr>
          <p:cNvSpPr/>
          <p:nvPr/>
        </p:nvSpPr>
        <p:spPr>
          <a:xfrm>
            <a:off x="3908453" y="3317815"/>
            <a:ext cx="504000" cy="252000"/>
          </a:xfrm>
          <a:prstGeom prst="rect">
            <a:avLst/>
          </a:prstGeom>
          <a:solidFill>
            <a:srgbClr val="61B23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DCMF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46" name="连接符: 肘形 64">
            <a:extLst>
              <a:ext uri="{FF2B5EF4-FFF2-40B4-BE49-F238E27FC236}">
                <a16:creationId xmlns:a16="http://schemas.microsoft.com/office/drawing/2014/main" xmlns="" id="{B1189BB2-7F0B-41E7-93AE-2A527BD26728}"/>
              </a:ext>
            </a:extLst>
          </p:cNvPr>
          <p:cNvCxnSpPr>
            <a:stCxn id="43" idx="1"/>
            <a:endCxn id="40" idx="0"/>
          </p:cNvCxnSpPr>
          <p:nvPr/>
        </p:nvCxnSpPr>
        <p:spPr>
          <a:xfrm rot="10800000" flipV="1">
            <a:off x="813304" y="3590771"/>
            <a:ext cx="776298" cy="868047"/>
          </a:xfrm>
          <a:prstGeom prst="bentConnector2">
            <a:avLst/>
          </a:prstGeom>
          <a:noFill/>
          <a:ln w="12700" cap="flat" cmpd="sng" algn="ctr">
            <a:solidFill>
              <a:srgbClr val="0000FF"/>
            </a:solidFill>
            <a:prstDash val="solid"/>
            <a:miter lim="800000"/>
          </a:ln>
          <a:effectLst/>
        </p:spPr>
      </p:cxnSp>
      <p:cxnSp>
        <p:nvCxnSpPr>
          <p:cNvPr id="47" name="连接符: 肘形 66">
            <a:extLst>
              <a:ext uri="{FF2B5EF4-FFF2-40B4-BE49-F238E27FC236}">
                <a16:creationId xmlns:a16="http://schemas.microsoft.com/office/drawing/2014/main" xmlns="" id="{E0F99D86-AB38-43B5-801D-B7A44617D69B}"/>
              </a:ext>
            </a:extLst>
          </p:cNvPr>
          <p:cNvCxnSpPr>
            <a:stCxn id="43" idx="3"/>
            <a:endCxn id="41" idx="1"/>
          </p:cNvCxnSpPr>
          <p:nvPr/>
        </p:nvCxnSpPr>
        <p:spPr>
          <a:xfrm>
            <a:off x="2093602" y="3590772"/>
            <a:ext cx="2750367" cy="1242494"/>
          </a:xfrm>
          <a:prstGeom prst="bentConnector3">
            <a:avLst>
              <a:gd name="adj1" fmla="val 49686"/>
            </a:avLst>
          </a:prstGeom>
          <a:noFill/>
          <a:ln w="12700" cap="flat" cmpd="sng" algn="ctr">
            <a:solidFill>
              <a:srgbClr val="0000FF"/>
            </a:solidFill>
            <a:prstDash val="solid"/>
            <a:miter lim="800000"/>
          </a:ln>
          <a:effectLst/>
        </p:spPr>
      </p:cxnSp>
      <p:cxnSp>
        <p:nvCxnSpPr>
          <p:cNvPr id="48" name="连接符: 肘形 68">
            <a:extLst>
              <a:ext uri="{FF2B5EF4-FFF2-40B4-BE49-F238E27FC236}">
                <a16:creationId xmlns:a16="http://schemas.microsoft.com/office/drawing/2014/main" xmlns="" id="{7080920C-31B5-4AAE-9B9D-6A9E35819B1E}"/>
              </a:ext>
            </a:extLst>
          </p:cNvPr>
          <p:cNvCxnSpPr>
            <a:stCxn id="45" idx="3"/>
            <a:endCxn id="41" idx="0"/>
          </p:cNvCxnSpPr>
          <p:nvPr/>
        </p:nvCxnSpPr>
        <p:spPr>
          <a:xfrm>
            <a:off x="4412453" y="3443815"/>
            <a:ext cx="686634" cy="1015004"/>
          </a:xfrm>
          <a:prstGeom prst="bentConnector2">
            <a:avLst/>
          </a:prstGeom>
          <a:noFill/>
          <a:ln w="12700" cap="flat" cmpd="sng" algn="ctr">
            <a:solidFill>
              <a:srgbClr val="0000FF"/>
            </a:solidFill>
            <a:prstDash val="solid"/>
            <a:miter lim="800000"/>
          </a:ln>
          <a:effectLst/>
        </p:spPr>
      </p:cxnSp>
      <p:cxnSp>
        <p:nvCxnSpPr>
          <p:cNvPr id="49" name="连接符: 肘形 70">
            <a:extLst>
              <a:ext uri="{FF2B5EF4-FFF2-40B4-BE49-F238E27FC236}">
                <a16:creationId xmlns:a16="http://schemas.microsoft.com/office/drawing/2014/main" xmlns="" id="{3EC9B77C-BDDA-4C53-9AC5-65B4D32BF053}"/>
              </a:ext>
            </a:extLst>
          </p:cNvPr>
          <p:cNvCxnSpPr>
            <a:stCxn id="45" idx="1"/>
            <a:endCxn id="40" idx="3"/>
          </p:cNvCxnSpPr>
          <p:nvPr/>
        </p:nvCxnSpPr>
        <p:spPr>
          <a:xfrm rot="10800000" flipV="1">
            <a:off x="1068421" y="3443814"/>
            <a:ext cx="2840032" cy="1389451"/>
          </a:xfrm>
          <a:prstGeom prst="bentConnector3">
            <a:avLst>
              <a:gd name="adj1" fmla="val 46659"/>
            </a:avLst>
          </a:prstGeom>
          <a:noFill/>
          <a:ln w="12700" cap="flat" cmpd="sng" algn="ctr">
            <a:solidFill>
              <a:srgbClr val="0000FF"/>
            </a:solidFill>
            <a:prstDash val="solid"/>
            <a:miter lim="800000"/>
          </a:ln>
          <a:effectLst/>
        </p:spPr>
      </p:cxnSp>
      <p:sp>
        <p:nvSpPr>
          <p:cNvPr id="50" name="矩形 39">
            <a:extLst>
              <a:ext uri="{FF2B5EF4-FFF2-40B4-BE49-F238E27FC236}">
                <a16:creationId xmlns:a16="http://schemas.microsoft.com/office/drawing/2014/main" xmlns="" id="{8682E4BB-650A-4AC7-91BD-CAFCAE03DD3B}"/>
              </a:ext>
            </a:extLst>
          </p:cNvPr>
          <p:cNvSpPr/>
          <p:nvPr/>
        </p:nvSpPr>
        <p:spPr>
          <a:xfrm>
            <a:off x="743728" y="2576332"/>
            <a:ext cx="648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IMS AS</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51" name="矩形 40">
            <a:extLst>
              <a:ext uri="{FF2B5EF4-FFF2-40B4-BE49-F238E27FC236}">
                <a16:creationId xmlns:a16="http://schemas.microsoft.com/office/drawing/2014/main" xmlns="" id="{0A277D10-8B32-4538-BDAD-777E16E0E2E3}"/>
              </a:ext>
            </a:extLst>
          </p:cNvPr>
          <p:cNvSpPr/>
          <p:nvPr/>
        </p:nvSpPr>
        <p:spPr>
          <a:xfrm>
            <a:off x="4491847" y="2576332"/>
            <a:ext cx="648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IMS AS</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52" name="直接连接符 18">
            <a:extLst>
              <a:ext uri="{FF2B5EF4-FFF2-40B4-BE49-F238E27FC236}">
                <a16:creationId xmlns:a16="http://schemas.microsoft.com/office/drawing/2014/main" xmlns="" id="{20AA8867-9A85-4E56-AE1F-47CBB4DF35CF}"/>
              </a:ext>
            </a:extLst>
          </p:cNvPr>
          <p:cNvCxnSpPr>
            <a:stCxn id="43" idx="0"/>
            <a:endCxn id="42" idx="2"/>
          </p:cNvCxnSpPr>
          <p:nvPr/>
        </p:nvCxnSpPr>
        <p:spPr>
          <a:xfrm flipV="1">
            <a:off x="1841602" y="3067197"/>
            <a:ext cx="0" cy="397575"/>
          </a:xfrm>
          <a:prstGeom prst="line">
            <a:avLst/>
          </a:prstGeom>
          <a:noFill/>
          <a:ln w="12700" cap="flat" cmpd="sng" algn="ctr">
            <a:solidFill>
              <a:srgbClr val="0000FF"/>
            </a:solidFill>
            <a:prstDash val="solid"/>
            <a:miter lim="800000"/>
          </a:ln>
          <a:effectLst/>
        </p:spPr>
      </p:cxnSp>
      <p:cxnSp>
        <p:nvCxnSpPr>
          <p:cNvPr id="53" name="直接连接符 20">
            <a:extLst>
              <a:ext uri="{FF2B5EF4-FFF2-40B4-BE49-F238E27FC236}">
                <a16:creationId xmlns:a16="http://schemas.microsoft.com/office/drawing/2014/main" xmlns="" id="{426D3DDF-B73B-40EB-A587-E729406E81FE}"/>
              </a:ext>
            </a:extLst>
          </p:cNvPr>
          <p:cNvCxnSpPr>
            <a:cxnSpLocks/>
            <a:stCxn id="45" idx="0"/>
            <a:endCxn id="44" idx="2"/>
          </p:cNvCxnSpPr>
          <p:nvPr/>
        </p:nvCxnSpPr>
        <p:spPr>
          <a:xfrm flipV="1">
            <a:off x="4160453" y="3067053"/>
            <a:ext cx="0" cy="250762"/>
          </a:xfrm>
          <a:prstGeom prst="line">
            <a:avLst/>
          </a:prstGeom>
          <a:noFill/>
          <a:ln w="12700" cap="flat" cmpd="sng" algn="ctr">
            <a:solidFill>
              <a:srgbClr val="0000FF"/>
            </a:solidFill>
            <a:prstDash val="solid"/>
            <a:miter lim="800000"/>
          </a:ln>
          <a:effectLst/>
        </p:spPr>
      </p:cxnSp>
      <p:sp>
        <p:nvSpPr>
          <p:cNvPr id="54" name="矩形 62">
            <a:extLst>
              <a:ext uri="{FF2B5EF4-FFF2-40B4-BE49-F238E27FC236}">
                <a16:creationId xmlns:a16="http://schemas.microsoft.com/office/drawing/2014/main" xmlns="" id="{79096424-80C3-405B-BD0D-2A9D337C1349}"/>
              </a:ext>
            </a:extLst>
          </p:cNvPr>
          <p:cNvSpPr/>
          <p:nvPr/>
        </p:nvSpPr>
        <p:spPr>
          <a:xfrm>
            <a:off x="2208304" y="3467739"/>
            <a:ext cx="504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err="1">
                <a:ln>
                  <a:noFill/>
                </a:ln>
                <a:solidFill>
                  <a:srgbClr val="1D1D1A"/>
                </a:solidFill>
                <a:effectLst/>
                <a:uLnTx/>
                <a:uFillTx/>
                <a:latin typeface="Calibri" panose="020F0502020204030204"/>
                <a:ea typeface="等线" panose="02010600030101010101" pitchFamily="2" charset="-122"/>
                <a:cs typeface="+mn-cs"/>
              </a:rPr>
              <a:t>TrGW</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55" name="矩形 63">
            <a:extLst>
              <a:ext uri="{FF2B5EF4-FFF2-40B4-BE49-F238E27FC236}">
                <a16:creationId xmlns:a16="http://schemas.microsoft.com/office/drawing/2014/main" xmlns="" id="{343536EF-E14E-4274-AA6B-1ED4B86CB4B0}"/>
              </a:ext>
            </a:extLst>
          </p:cNvPr>
          <p:cNvSpPr/>
          <p:nvPr/>
        </p:nvSpPr>
        <p:spPr>
          <a:xfrm>
            <a:off x="2208304" y="2976306"/>
            <a:ext cx="504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IBCF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56" name="直接连接符 30">
            <a:extLst>
              <a:ext uri="{FF2B5EF4-FFF2-40B4-BE49-F238E27FC236}">
                <a16:creationId xmlns:a16="http://schemas.microsoft.com/office/drawing/2014/main" xmlns="" id="{C7CA88E7-F52F-4E0D-946A-C2777BE33874}"/>
              </a:ext>
            </a:extLst>
          </p:cNvPr>
          <p:cNvCxnSpPr>
            <a:stCxn id="54" idx="0"/>
            <a:endCxn id="55" idx="2"/>
          </p:cNvCxnSpPr>
          <p:nvPr/>
        </p:nvCxnSpPr>
        <p:spPr>
          <a:xfrm flipV="1">
            <a:off x="2460304" y="3228306"/>
            <a:ext cx="0" cy="239433"/>
          </a:xfrm>
          <a:prstGeom prst="line">
            <a:avLst/>
          </a:prstGeom>
          <a:noFill/>
          <a:ln w="6350" cap="flat" cmpd="sng" algn="ctr">
            <a:solidFill>
              <a:srgbClr val="1D1D1A"/>
            </a:solidFill>
            <a:prstDash val="solid"/>
            <a:miter lim="800000"/>
          </a:ln>
          <a:effectLst/>
        </p:spPr>
      </p:cxnSp>
      <p:sp>
        <p:nvSpPr>
          <p:cNvPr id="57" name="矩形 67">
            <a:extLst>
              <a:ext uri="{FF2B5EF4-FFF2-40B4-BE49-F238E27FC236}">
                <a16:creationId xmlns:a16="http://schemas.microsoft.com/office/drawing/2014/main" xmlns="" id="{E904831C-9520-446E-B395-E6AF1B6E577B}"/>
              </a:ext>
            </a:extLst>
          </p:cNvPr>
          <p:cNvSpPr/>
          <p:nvPr/>
        </p:nvSpPr>
        <p:spPr>
          <a:xfrm>
            <a:off x="3324525" y="3394825"/>
            <a:ext cx="504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err="1">
                <a:ln>
                  <a:noFill/>
                </a:ln>
                <a:solidFill>
                  <a:srgbClr val="1D1D1A"/>
                </a:solidFill>
                <a:effectLst/>
                <a:uLnTx/>
                <a:uFillTx/>
                <a:latin typeface="Calibri" panose="020F0502020204030204"/>
                <a:ea typeface="等线" panose="02010600030101010101" pitchFamily="2" charset="-122"/>
                <a:cs typeface="+mn-cs"/>
              </a:rPr>
              <a:t>TrGW</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58" name="矩形 69">
            <a:extLst>
              <a:ext uri="{FF2B5EF4-FFF2-40B4-BE49-F238E27FC236}">
                <a16:creationId xmlns:a16="http://schemas.microsoft.com/office/drawing/2014/main" xmlns="" id="{A7975199-1E66-44D1-967D-F81EA96874CA}"/>
              </a:ext>
            </a:extLst>
          </p:cNvPr>
          <p:cNvSpPr/>
          <p:nvPr/>
        </p:nvSpPr>
        <p:spPr>
          <a:xfrm>
            <a:off x="3324525" y="2903392"/>
            <a:ext cx="504000" cy="252000"/>
          </a:xfrm>
          <a:prstGeom prst="rect">
            <a:avLst/>
          </a:prstGeom>
          <a:solidFill>
            <a:srgbClr val="FCC800">
              <a:lumMod val="20000"/>
              <a:lumOff val="80000"/>
            </a:srgbClr>
          </a:solidFill>
          <a:ln w="1270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IBCF</a:t>
            </a:r>
            <a:endParaRPr kumimoji="0" lang="zh-CN" altLang="en-US" sz="12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59" name="直接连接符 71">
            <a:extLst>
              <a:ext uri="{FF2B5EF4-FFF2-40B4-BE49-F238E27FC236}">
                <a16:creationId xmlns:a16="http://schemas.microsoft.com/office/drawing/2014/main" xmlns="" id="{1B0B1C4D-E153-416C-B9F6-1BE179D47645}"/>
              </a:ext>
            </a:extLst>
          </p:cNvPr>
          <p:cNvCxnSpPr>
            <a:stCxn id="57" idx="0"/>
            <a:endCxn id="58" idx="2"/>
          </p:cNvCxnSpPr>
          <p:nvPr/>
        </p:nvCxnSpPr>
        <p:spPr>
          <a:xfrm flipV="1">
            <a:off x="3576525" y="3155392"/>
            <a:ext cx="0" cy="239433"/>
          </a:xfrm>
          <a:prstGeom prst="line">
            <a:avLst/>
          </a:prstGeom>
          <a:noFill/>
          <a:ln w="6350" cap="flat" cmpd="sng" algn="ctr">
            <a:solidFill>
              <a:srgbClr val="1D1D1A"/>
            </a:solidFill>
            <a:prstDash val="solid"/>
            <a:miter lim="800000"/>
          </a:ln>
          <a:effectLst/>
        </p:spPr>
      </p:cxnSp>
      <p:cxnSp>
        <p:nvCxnSpPr>
          <p:cNvPr id="60" name="直接连接符 51">
            <a:extLst>
              <a:ext uri="{FF2B5EF4-FFF2-40B4-BE49-F238E27FC236}">
                <a16:creationId xmlns:a16="http://schemas.microsoft.com/office/drawing/2014/main" xmlns="" id="{C042D490-BC3C-4515-8F40-B392FE7A78E6}"/>
              </a:ext>
            </a:extLst>
          </p:cNvPr>
          <p:cNvCxnSpPr>
            <a:cxnSpLocks/>
            <a:stCxn id="50" idx="2"/>
            <a:endCxn id="42" idx="1"/>
          </p:cNvCxnSpPr>
          <p:nvPr/>
        </p:nvCxnSpPr>
        <p:spPr>
          <a:xfrm>
            <a:off x="1067728" y="2828332"/>
            <a:ext cx="521874" cy="112865"/>
          </a:xfrm>
          <a:prstGeom prst="line">
            <a:avLst/>
          </a:prstGeom>
          <a:noFill/>
          <a:ln w="9525" cap="flat" cmpd="sng" algn="ctr">
            <a:solidFill>
              <a:srgbClr val="1D1D1A"/>
            </a:solidFill>
            <a:prstDash val="solid"/>
            <a:miter lim="800000"/>
          </a:ln>
          <a:effectLst/>
        </p:spPr>
      </p:cxnSp>
      <p:cxnSp>
        <p:nvCxnSpPr>
          <p:cNvPr id="61" name="直接连接符 65">
            <a:extLst>
              <a:ext uri="{FF2B5EF4-FFF2-40B4-BE49-F238E27FC236}">
                <a16:creationId xmlns:a16="http://schemas.microsoft.com/office/drawing/2014/main" xmlns="" id="{AC5D2738-1449-4521-87EA-16B231803172}"/>
              </a:ext>
            </a:extLst>
          </p:cNvPr>
          <p:cNvCxnSpPr>
            <a:stCxn id="50" idx="2"/>
            <a:endCxn id="43" idx="1"/>
          </p:cNvCxnSpPr>
          <p:nvPr/>
        </p:nvCxnSpPr>
        <p:spPr>
          <a:xfrm>
            <a:off x="1067728" y="2828332"/>
            <a:ext cx="521874" cy="762440"/>
          </a:xfrm>
          <a:prstGeom prst="line">
            <a:avLst/>
          </a:prstGeom>
          <a:noFill/>
          <a:ln w="9525" cap="flat" cmpd="sng" algn="ctr">
            <a:solidFill>
              <a:srgbClr val="1D1D1A"/>
            </a:solidFill>
            <a:prstDash val="solid"/>
            <a:miter lim="800000"/>
          </a:ln>
          <a:effectLst/>
        </p:spPr>
      </p:cxnSp>
      <p:cxnSp>
        <p:nvCxnSpPr>
          <p:cNvPr id="62" name="直接连接符 74">
            <a:extLst>
              <a:ext uri="{FF2B5EF4-FFF2-40B4-BE49-F238E27FC236}">
                <a16:creationId xmlns:a16="http://schemas.microsoft.com/office/drawing/2014/main" xmlns="" id="{643B64B5-4668-4D85-A0CF-D58A6B97E168}"/>
              </a:ext>
            </a:extLst>
          </p:cNvPr>
          <p:cNvCxnSpPr>
            <a:cxnSpLocks/>
            <a:stCxn id="51" idx="2"/>
            <a:endCxn id="44" idx="3"/>
          </p:cNvCxnSpPr>
          <p:nvPr/>
        </p:nvCxnSpPr>
        <p:spPr>
          <a:xfrm flipH="1">
            <a:off x="4412453" y="2828332"/>
            <a:ext cx="403394" cy="112721"/>
          </a:xfrm>
          <a:prstGeom prst="line">
            <a:avLst/>
          </a:prstGeom>
          <a:noFill/>
          <a:ln w="6350" cap="flat" cmpd="sng" algn="ctr">
            <a:solidFill>
              <a:srgbClr val="1D1D1A"/>
            </a:solidFill>
            <a:prstDash val="solid"/>
            <a:miter lim="800000"/>
          </a:ln>
          <a:effectLst/>
        </p:spPr>
      </p:cxnSp>
      <p:cxnSp>
        <p:nvCxnSpPr>
          <p:cNvPr id="63" name="直接连接符 77">
            <a:extLst>
              <a:ext uri="{FF2B5EF4-FFF2-40B4-BE49-F238E27FC236}">
                <a16:creationId xmlns:a16="http://schemas.microsoft.com/office/drawing/2014/main" xmlns="" id="{53C7732D-7B37-45CF-8AB7-CE7DBBDDCD96}"/>
              </a:ext>
            </a:extLst>
          </p:cNvPr>
          <p:cNvCxnSpPr>
            <a:stCxn id="51" idx="2"/>
            <a:endCxn id="45" idx="3"/>
          </p:cNvCxnSpPr>
          <p:nvPr/>
        </p:nvCxnSpPr>
        <p:spPr>
          <a:xfrm flipH="1">
            <a:off x="4412453" y="2828332"/>
            <a:ext cx="403394" cy="615483"/>
          </a:xfrm>
          <a:prstGeom prst="line">
            <a:avLst/>
          </a:prstGeom>
          <a:noFill/>
          <a:ln w="6350" cap="flat" cmpd="sng" algn="ctr">
            <a:solidFill>
              <a:srgbClr val="1D1D1A"/>
            </a:solidFill>
            <a:prstDash val="solid"/>
            <a:miter lim="800000"/>
          </a:ln>
          <a:effectLst/>
        </p:spPr>
      </p:cxnSp>
    </p:spTree>
    <p:extLst>
      <p:ext uri="{BB962C8B-B14F-4D97-AF65-F5344CB8AC3E}">
        <p14:creationId xmlns:p14="http://schemas.microsoft.com/office/powerpoint/2010/main" val="4119976747"/>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235" y="357392"/>
            <a:ext cx="10515600" cy="1130301"/>
          </a:xfrm>
        </p:spPr>
        <p:txBody>
          <a:bodyPr/>
          <a:lstStyle/>
          <a:p>
            <a:r>
              <a:rPr lang="en-US" sz="4000" dirty="0"/>
              <a:t>Enhancement of Edge Computing </a:t>
            </a:r>
          </a:p>
        </p:txBody>
      </p:sp>
      <p:sp>
        <p:nvSpPr>
          <p:cNvPr id="101" name="Rectangle 100"/>
          <p:cNvSpPr/>
          <p:nvPr/>
        </p:nvSpPr>
        <p:spPr>
          <a:xfrm>
            <a:off x="22449" y="4009142"/>
            <a:ext cx="5892817" cy="313932"/>
          </a:xfrm>
          <a:prstGeom prst="rect">
            <a:avLst/>
          </a:prstGeom>
        </p:spPr>
        <p:txBody>
          <a:bodyPr wrap="square">
            <a:spAutoFit/>
          </a:bodyPr>
          <a:lstStyle/>
          <a:p>
            <a:pPr>
              <a:lnSpc>
                <a:spcPct val="90000"/>
              </a:lnSpc>
              <a:spcBef>
                <a:spcPts val="1000"/>
              </a:spcBef>
            </a:pPr>
            <a:r>
              <a:rPr lang="en-US" altLang="zh-CN" sz="1600" dirty="0">
                <a:solidFill>
                  <a:schemeClr val="dk1"/>
                </a:solidFill>
                <a:latin typeface="+mn-lt"/>
                <a:cs typeface="+mn-cs"/>
              </a:rPr>
              <a:t>1) Architecture enhancement for Localized EC network management</a:t>
            </a:r>
            <a:endParaRPr lang="en-US" sz="1600" dirty="0">
              <a:solidFill>
                <a:schemeClr val="dk1"/>
              </a:solidFill>
              <a:latin typeface="+mn-lt"/>
              <a:cs typeface="+mn-cs"/>
            </a:endParaRPr>
          </a:p>
        </p:txBody>
      </p:sp>
      <p:pic>
        <p:nvPicPr>
          <p:cNvPr id="102" name="图片 99">
            <a:extLst>
              <a:ext uri="{FF2B5EF4-FFF2-40B4-BE49-F238E27FC236}">
                <a16:creationId xmlns:a16="http://schemas.microsoft.com/office/drawing/2014/main" xmlns="" id="{0ED52187-172D-4050-92E3-426DA6655AAD}"/>
              </a:ext>
            </a:extLst>
          </p:cNvPr>
          <p:cNvPicPr>
            <a:picLocks noChangeAspect="1"/>
          </p:cNvPicPr>
          <p:nvPr/>
        </p:nvPicPr>
        <p:blipFill>
          <a:blip r:embed="rId2"/>
          <a:stretch>
            <a:fillRect/>
          </a:stretch>
        </p:blipFill>
        <p:spPr>
          <a:xfrm>
            <a:off x="6119510" y="1978134"/>
            <a:ext cx="5026705" cy="1690406"/>
          </a:xfrm>
          <a:prstGeom prst="rect">
            <a:avLst/>
          </a:prstGeom>
        </p:spPr>
      </p:pic>
      <p:sp>
        <p:nvSpPr>
          <p:cNvPr id="103" name="Content Placeholder 102"/>
          <p:cNvSpPr>
            <a:spLocks noGrp="1"/>
          </p:cNvSpPr>
          <p:nvPr>
            <p:ph idx="1"/>
          </p:nvPr>
        </p:nvSpPr>
        <p:spPr>
          <a:xfrm>
            <a:off x="6119510" y="3884823"/>
            <a:ext cx="4687831" cy="641957"/>
          </a:xfrm>
        </p:spPr>
        <p:txBody>
          <a:bodyPr/>
          <a:lstStyle/>
          <a:p>
            <a:pPr marL="0" indent="0">
              <a:buNone/>
            </a:pPr>
            <a:r>
              <a:rPr lang="en-US" sz="1600" dirty="0">
                <a:solidFill>
                  <a:schemeClr val="dk1"/>
                </a:solidFill>
              </a:rPr>
              <a:t>2) Enhancement of EAS discovery considering e.g. EAS load, multi EAS collab</a:t>
            </a:r>
            <a:r>
              <a:rPr lang="en-US" altLang="zh-CN" sz="1600" dirty="0">
                <a:solidFill>
                  <a:schemeClr val="dk1"/>
                </a:solidFill>
              </a:rPr>
              <a:t>o</a:t>
            </a:r>
            <a:r>
              <a:rPr lang="en-US" sz="1600" dirty="0">
                <a:solidFill>
                  <a:schemeClr val="dk1"/>
                </a:solidFill>
              </a:rPr>
              <a:t>ration, N6 Delay</a:t>
            </a:r>
          </a:p>
          <a:p>
            <a:pPr marL="0" indent="0">
              <a:buNone/>
            </a:pPr>
            <a:endParaRPr lang="en-US" dirty="0"/>
          </a:p>
        </p:txBody>
      </p:sp>
      <p:grpSp>
        <p:nvGrpSpPr>
          <p:cNvPr id="155" name="Group 154"/>
          <p:cNvGrpSpPr/>
          <p:nvPr/>
        </p:nvGrpSpPr>
        <p:grpSpPr>
          <a:xfrm>
            <a:off x="6292081" y="4450405"/>
            <a:ext cx="4515260" cy="1576675"/>
            <a:chOff x="6363095" y="1023290"/>
            <a:chExt cx="4880884" cy="1465065"/>
          </a:xfrm>
        </p:grpSpPr>
        <p:pic>
          <p:nvPicPr>
            <p:cNvPr id="156" name="图片 3"/>
            <p:cNvPicPr>
              <a:picLocks noChangeAspect="1"/>
            </p:cNvPicPr>
            <p:nvPr/>
          </p:nvPicPr>
          <p:blipFill>
            <a:blip r:embed="rId3"/>
            <a:stretch>
              <a:fillRect/>
            </a:stretch>
          </p:blipFill>
          <p:spPr>
            <a:xfrm>
              <a:off x="6363095" y="1701159"/>
              <a:ext cx="201701" cy="417809"/>
            </a:xfrm>
            <a:prstGeom prst="rect">
              <a:avLst/>
            </a:prstGeom>
          </p:spPr>
        </p:pic>
        <p:sp>
          <p:nvSpPr>
            <p:cNvPr id="157" name="圆角矩形 4"/>
            <p:cNvSpPr/>
            <p:nvPr/>
          </p:nvSpPr>
          <p:spPr>
            <a:xfrm>
              <a:off x="7199948" y="1745104"/>
              <a:ext cx="773792" cy="363168"/>
            </a:xfrm>
            <a:prstGeom prst="roundRect">
              <a:avLst/>
            </a:prstGeom>
            <a:solidFill>
              <a:srgbClr val="ED6D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V-UPF</a:t>
              </a:r>
            </a:p>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(PSA)</a:t>
              </a:r>
              <a:endParaRPr kumimoji="0" lang="zh-CN" altLang="en-US"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158" name="圆角矩形 77"/>
            <p:cNvSpPr/>
            <p:nvPr/>
          </p:nvSpPr>
          <p:spPr>
            <a:xfrm>
              <a:off x="7199948" y="1247493"/>
              <a:ext cx="773792" cy="238797"/>
            </a:xfrm>
            <a:prstGeom prst="roundRect">
              <a:avLst/>
            </a:prstGeom>
            <a:solidFill>
              <a:srgbClr val="ED6D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V-SMF</a:t>
              </a:r>
              <a:endParaRPr kumimoji="0" lang="zh-CN" altLang="en-US"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pic>
          <p:nvPicPr>
            <p:cNvPr id="159" name="图片 6"/>
            <p:cNvPicPr>
              <a:picLocks noChangeAspect="1"/>
            </p:cNvPicPr>
            <p:nvPr/>
          </p:nvPicPr>
          <p:blipFill>
            <a:blip r:embed="rId4"/>
            <a:stretch>
              <a:fillRect/>
            </a:stretch>
          </p:blipFill>
          <p:spPr>
            <a:xfrm>
              <a:off x="7913758" y="2087532"/>
              <a:ext cx="861791" cy="355660"/>
            </a:xfrm>
            <a:prstGeom prst="rect">
              <a:avLst/>
            </a:prstGeom>
          </p:spPr>
        </p:pic>
        <p:pic>
          <p:nvPicPr>
            <p:cNvPr id="160" name="图片 7"/>
            <p:cNvPicPr>
              <a:picLocks noChangeAspect="1"/>
            </p:cNvPicPr>
            <p:nvPr/>
          </p:nvPicPr>
          <p:blipFill>
            <a:blip r:embed="rId5"/>
            <a:stretch>
              <a:fillRect/>
            </a:stretch>
          </p:blipFill>
          <p:spPr>
            <a:xfrm>
              <a:off x="10541353" y="1761837"/>
              <a:ext cx="702626" cy="292761"/>
            </a:xfrm>
            <a:prstGeom prst="rect">
              <a:avLst/>
            </a:prstGeom>
          </p:spPr>
        </p:pic>
        <p:sp>
          <p:nvSpPr>
            <p:cNvPr id="161" name="圆角矩形 82"/>
            <p:cNvSpPr/>
            <p:nvPr/>
          </p:nvSpPr>
          <p:spPr>
            <a:xfrm>
              <a:off x="9335833" y="1745104"/>
              <a:ext cx="773792" cy="363168"/>
            </a:xfrm>
            <a:prstGeom prst="roundRect">
              <a:avLst/>
            </a:prstGeom>
            <a:solidFill>
              <a:srgbClr val="00B0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p>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(ULCL/BP+L-PSA)</a:t>
              </a:r>
              <a:endParaRPr kumimoji="0" lang="zh-CN" altLang="en-US" sz="8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162" name="圆角矩形 83"/>
            <p:cNvSpPr/>
            <p:nvPr/>
          </p:nvSpPr>
          <p:spPr>
            <a:xfrm>
              <a:off x="9348307" y="1252791"/>
              <a:ext cx="773792" cy="238797"/>
            </a:xfrm>
            <a:prstGeom prst="roundRect">
              <a:avLst/>
            </a:prstGeom>
            <a:solidFill>
              <a:srgbClr val="00B0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H-SMF</a:t>
              </a:r>
              <a:endParaRPr kumimoji="0" lang="zh-CN" altLang="en-US" sz="11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cxnSp>
          <p:nvCxnSpPr>
            <p:cNvPr id="163" name="直接连接符 9"/>
            <p:cNvCxnSpPr>
              <a:stCxn id="158" idx="2"/>
              <a:endCxn id="157" idx="0"/>
            </p:cNvCxnSpPr>
            <p:nvPr/>
          </p:nvCxnSpPr>
          <p:spPr>
            <a:xfrm>
              <a:off x="7586844" y="1486290"/>
              <a:ext cx="0" cy="258814"/>
            </a:xfrm>
            <a:prstGeom prst="line">
              <a:avLst/>
            </a:prstGeom>
            <a:noFill/>
            <a:ln w="6350" cap="flat" cmpd="sng" algn="ctr">
              <a:solidFill>
                <a:srgbClr val="1D1D1A"/>
              </a:solidFill>
              <a:prstDash val="solid"/>
              <a:miter lim="800000"/>
            </a:ln>
            <a:effectLst/>
          </p:spPr>
        </p:cxnSp>
        <p:cxnSp>
          <p:nvCxnSpPr>
            <p:cNvPr id="164" name="直接连接符 87"/>
            <p:cNvCxnSpPr/>
            <p:nvPr/>
          </p:nvCxnSpPr>
          <p:spPr>
            <a:xfrm>
              <a:off x="9747630" y="1486290"/>
              <a:ext cx="0" cy="258814"/>
            </a:xfrm>
            <a:prstGeom prst="line">
              <a:avLst/>
            </a:prstGeom>
            <a:noFill/>
            <a:ln w="6350" cap="flat" cmpd="sng" algn="ctr">
              <a:solidFill>
                <a:srgbClr val="1D1D1A"/>
              </a:solidFill>
              <a:prstDash val="solid"/>
              <a:miter lim="800000"/>
            </a:ln>
            <a:effectLst/>
          </p:spPr>
        </p:cxnSp>
        <p:cxnSp>
          <p:nvCxnSpPr>
            <p:cNvPr id="165" name="直接连接符 12"/>
            <p:cNvCxnSpPr>
              <a:stCxn id="156" idx="3"/>
              <a:endCxn id="160" idx="1"/>
            </p:cNvCxnSpPr>
            <p:nvPr/>
          </p:nvCxnSpPr>
          <p:spPr>
            <a:xfrm flipV="1">
              <a:off x="6564796" y="1908218"/>
              <a:ext cx="3976557" cy="1846"/>
            </a:xfrm>
            <a:prstGeom prst="line">
              <a:avLst/>
            </a:prstGeom>
            <a:noFill/>
            <a:ln w="12700" cap="flat" cmpd="sng" algn="ctr">
              <a:solidFill>
                <a:srgbClr val="FF0000"/>
              </a:solidFill>
              <a:prstDash val="solid"/>
              <a:miter lim="800000"/>
              <a:headEnd type="none" w="med" len="med"/>
              <a:tailEnd type="arrow" w="med" len="med"/>
            </a:ln>
            <a:effectLst/>
          </p:spPr>
        </p:cxnSp>
        <p:cxnSp>
          <p:nvCxnSpPr>
            <p:cNvPr id="166" name="直接连接符 16"/>
            <p:cNvCxnSpPr/>
            <p:nvPr/>
          </p:nvCxnSpPr>
          <p:spPr>
            <a:xfrm flipH="1">
              <a:off x="7586844" y="2264229"/>
              <a:ext cx="467774" cy="1"/>
            </a:xfrm>
            <a:prstGeom prst="line">
              <a:avLst/>
            </a:prstGeom>
            <a:noFill/>
            <a:ln w="12700" cap="flat" cmpd="sng" algn="ctr">
              <a:solidFill>
                <a:srgbClr val="1D1D1A"/>
              </a:solidFill>
              <a:prstDash val="solid"/>
              <a:miter lim="800000"/>
              <a:headEnd type="arrow" w="med" len="med"/>
              <a:tailEnd type="none" w="med" len="med"/>
            </a:ln>
            <a:effectLst/>
          </p:spPr>
        </p:cxnSp>
        <p:cxnSp>
          <p:nvCxnSpPr>
            <p:cNvPr id="167" name="直接连接符 19"/>
            <p:cNvCxnSpPr>
              <a:cxnSpLocks/>
            </p:cNvCxnSpPr>
            <p:nvPr/>
          </p:nvCxnSpPr>
          <p:spPr>
            <a:xfrm flipH="1">
              <a:off x="7585916" y="1975308"/>
              <a:ext cx="8553" cy="297706"/>
            </a:xfrm>
            <a:prstGeom prst="line">
              <a:avLst/>
            </a:prstGeom>
            <a:noFill/>
            <a:ln w="12700" cap="flat" cmpd="sng" algn="ctr">
              <a:solidFill>
                <a:srgbClr val="1D1D1A"/>
              </a:solidFill>
              <a:prstDash val="solid"/>
              <a:miter lim="800000"/>
            </a:ln>
            <a:effectLst/>
          </p:spPr>
        </p:cxnSp>
        <p:cxnSp>
          <p:nvCxnSpPr>
            <p:cNvPr id="168" name="直接连接符 21"/>
            <p:cNvCxnSpPr/>
            <p:nvPr/>
          </p:nvCxnSpPr>
          <p:spPr>
            <a:xfrm>
              <a:off x="8791727" y="1040761"/>
              <a:ext cx="0" cy="1447594"/>
            </a:xfrm>
            <a:prstGeom prst="line">
              <a:avLst/>
            </a:prstGeom>
            <a:noFill/>
            <a:ln w="6350" cap="flat" cmpd="sng" algn="ctr">
              <a:solidFill>
                <a:srgbClr val="666666">
                  <a:lumMod val="40000"/>
                  <a:lumOff val="60000"/>
                </a:srgbClr>
              </a:solidFill>
              <a:prstDash val="solid"/>
              <a:miter lim="800000"/>
            </a:ln>
            <a:effectLst/>
          </p:spPr>
        </p:cxnSp>
        <p:sp>
          <p:nvSpPr>
            <p:cNvPr id="169" name="文本框 102"/>
            <p:cNvSpPr txBox="1"/>
            <p:nvPr/>
          </p:nvSpPr>
          <p:spPr>
            <a:xfrm>
              <a:off x="7362856" y="1030062"/>
              <a:ext cx="990017" cy="153888"/>
            </a:xfrm>
            <a:prstGeom prst="rect">
              <a:avLst/>
            </a:prstGeom>
            <a:noFill/>
          </p:spPr>
          <p:txBody>
            <a:bodyPr wrap="square" lIns="0" tIns="0" rIns="0" bIns="0"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latin typeface="Calibri" panose="020F0502020204030204"/>
                  <a:ea typeface="Microsoft YaHei" panose="020B0503020204020204" pitchFamily="34" charset="-122"/>
                  <a:cs typeface="+mn-cs"/>
                </a:rPr>
                <a:t>VPLMN</a:t>
              </a:r>
              <a:endParaRPr kumimoji="1" lang="zh-CN" altLang="en-US" sz="1000" b="0" i="0" u="none" strike="noStrike" kern="0" cap="none" spc="0" normalizeH="0" baseline="0" noProof="0" dirty="0">
                <a:ln>
                  <a:noFill/>
                </a:ln>
                <a:solidFill>
                  <a:srgbClr val="000000"/>
                </a:solidFill>
                <a:effectLst/>
                <a:uLnTx/>
                <a:uFillTx/>
                <a:latin typeface="Calibri" panose="020F0502020204030204"/>
                <a:ea typeface="Microsoft YaHei" panose="020B0503020204020204" pitchFamily="34" charset="-122"/>
                <a:cs typeface="+mn-cs"/>
              </a:endParaRPr>
            </a:p>
          </p:txBody>
        </p:sp>
        <p:sp>
          <p:nvSpPr>
            <p:cNvPr id="170" name="文本框 103"/>
            <p:cNvSpPr txBox="1"/>
            <p:nvPr/>
          </p:nvSpPr>
          <p:spPr>
            <a:xfrm>
              <a:off x="9527181" y="1023290"/>
              <a:ext cx="990017" cy="153888"/>
            </a:xfrm>
            <a:prstGeom prst="rect">
              <a:avLst/>
            </a:prstGeom>
            <a:noFill/>
          </p:spPr>
          <p:txBody>
            <a:bodyPr wrap="square" lIns="0" tIns="0" rIns="0" bIns="0"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latin typeface="Calibri" panose="020F0502020204030204"/>
                  <a:ea typeface="Microsoft YaHei" panose="020B0503020204020204" pitchFamily="34" charset="-122"/>
                  <a:cs typeface="+mn-cs"/>
                </a:rPr>
                <a:t>HPLMN</a:t>
              </a:r>
              <a:endParaRPr kumimoji="1" lang="zh-CN" altLang="en-US" sz="1000" b="0" i="0" u="none" strike="noStrike" kern="0" cap="none" spc="0" normalizeH="0" baseline="0" noProof="0" dirty="0">
                <a:ln>
                  <a:noFill/>
                </a:ln>
                <a:solidFill>
                  <a:srgbClr val="000000"/>
                </a:solidFill>
                <a:effectLst/>
                <a:uLnTx/>
                <a:uFillTx/>
                <a:latin typeface="Calibri" panose="020F0502020204030204"/>
                <a:ea typeface="Microsoft YaHei" panose="020B0503020204020204" pitchFamily="34" charset="-122"/>
                <a:cs typeface="+mn-cs"/>
              </a:endParaRPr>
            </a:p>
          </p:txBody>
        </p:sp>
        <p:cxnSp>
          <p:nvCxnSpPr>
            <p:cNvPr id="171" name="直接连接符 86">
              <a:extLst>
                <a:ext uri="{FF2B5EF4-FFF2-40B4-BE49-F238E27FC236}">
                  <a16:creationId xmlns:a16="http://schemas.microsoft.com/office/drawing/2014/main" xmlns="" id="{D9AC48A1-F8D2-490C-8233-75633C026D9F}"/>
                </a:ext>
              </a:extLst>
            </p:cNvPr>
            <p:cNvCxnSpPr>
              <a:cxnSpLocks/>
            </p:cNvCxnSpPr>
            <p:nvPr/>
          </p:nvCxnSpPr>
          <p:spPr>
            <a:xfrm flipV="1">
              <a:off x="6564796" y="1986282"/>
              <a:ext cx="1022048" cy="1847"/>
            </a:xfrm>
            <a:prstGeom prst="line">
              <a:avLst/>
            </a:prstGeom>
            <a:noFill/>
            <a:ln w="12700" cap="flat" cmpd="sng" algn="ctr">
              <a:solidFill>
                <a:srgbClr val="1D1D1A"/>
              </a:solidFill>
              <a:prstDash val="solid"/>
              <a:miter lim="800000"/>
            </a:ln>
            <a:effectLst/>
          </p:spPr>
        </p:cxnSp>
      </p:grpSp>
      <p:sp>
        <p:nvSpPr>
          <p:cNvPr id="172" name="Rectangle 171"/>
          <p:cNvSpPr/>
          <p:nvPr/>
        </p:nvSpPr>
        <p:spPr>
          <a:xfrm>
            <a:off x="6273737" y="6102353"/>
            <a:ext cx="5126340" cy="313932"/>
          </a:xfrm>
          <a:prstGeom prst="rect">
            <a:avLst/>
          </a:prstGeom>
        </p:spPr>
        <p:txBody>
          <a:bodyPr wrap="none">
            <a:spAutoFit/>
          </a:bodyPr>
          <a:lstStyle/>
          <a:p>
            <a:pPr>
              <a:lnSpc>
                <a:spcPct val="90000"/>
              </a:lnSpc>
              <a:spcBef>
                <a:spcPts val="1000"/>
              </a:spcBef>
              <a:defRPr/>
            </a:pPr>
            <a:r>
              <a:rPr lang="en-US" altLang="zh-CN" sz="1600" dirty="0">
                <a:solidFill>
                  <a:schemeClr val="dk1"/>
                </a:solidFill>
                <a:latin typeface="+mn-lt"/>
                <a:cs typeface="+mn-cs"/>
              </a:rPr>
              <a:t>4) Flexible traffic routing in roaming/non roaming scenarios</a:t>
            </a:r>
          </a:p>
        </p:txBody>
      </p:sp>
      <p:sp>
        <p:nvSpPr>
          <p:cNvPr id="173" name="TextBox 172"/>
          <p:cNvSpPr txBox="1"/>
          <p:nvPr/>
        </p:nvSpPr>
        <p:spPr>
          <a:xfrm>
            <a:off x="9015438" y="6569414"/>
            <a:ext cx="1845377" cy="307777"/>
          </a:xfrm>
          <a:prstGeom prst="rect">
            <a:avLst/>
          </a:prstGeom>
          <a:noFill/>
        </p:spPr>
        <p:txBody>
          <a:bodyPr wrap="none" rtlCol="0">
            <a:spAutoFit/>
          </a:bodyPr>
          <a:lstStyle/>
          <a:p>
            <a:r>
              <a:rPr lang="en-US" sz="1400" dirty="0"/>
              <a:t>R</a:t>
            </a:r>
            <a:r>
              <a:rPr lang="en-US" sz="1400" dirty="0" smtClean="0"/>
              <a:t>efer </a:t>
            </a:r>
            <a:r>
              <a:rPr lang="en-US" sz="1400" dirty="0"/>
              <a:t>to S2-2307072</a:t>
            </a:r>
          </a:p>
        </p:txBody>
      </p:sp>
      <p:pic>
        <p:nvPicPr>
          <p:cNvPr id="174" name="图片 117">
            <a:extLst>
              <a:ext uri="{FF2B5EF4-FFF2-40B4-BE49-F238E27FC236}">
                <a16:creationId xmlns:a16="http://schemas.microsoft.com/office/drawing/2014/main" xmlns="" id="{7CEB7618-3DA8-447B-BBEA-BBC464914A6F}"/>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37065" y="4521534"/>
            <a:ext cx="4450037" cy="1532148"/>
          </a:xfrm>
          <a:prstGeom prst="rect">
            <a:avLst/>
          </a:prstGeom>
          <a:noFill/>
        </p:spPr>
      </p:pic>
      <p:sp>
        <p:nvSpPr>
          <p:cNvPr id="175" name="Rectangle 174"/>
          <p:cNvSpPr/>
          <p:nvPr/>
        </p:nvSpPr>
        <p:spPr>
          <a:xfrm>
            <a:off x="705646" y="6073083"/>
            <a:ext cx="2663421" cy="313932"/>
          </a:xfrm>
          <a:prstGeom prst="rect">
            <a:avLst/>
          </a:prstGeom>
        </p:spPr>
        <p:txBody>
          <a:bodyPr wrap="none">
            <a:spAutoFit/>
          </a:bodyPr>
          <a:lstStyle/>
          <a:p>
            <a:pPr>
              <a:lnSpc>
                <a:spcPct val="90000"/>
              </a:lnSpc>
              <a:spcBef>
                <a:spcPts val="1000"/>
              </a:spcBef>
            </a:pPr>
            <a:r>
              <a:rPr lang="en-US" altLang="zh-CN" sz="1600" dirty="0">
                <a:solidFill>
                  <a:schemeClr val="dk1"/>
                </a:solidFill>
                <a:latin typeface="+mn-lt"/>
                <a:cs typeface="+mn-cs"/>
              </a:rPr>
              <a:t>3) Consecutive traffic steering</a:t>
            </a:r>
            <a:endParaRPr lang="zh-CN" altLang="en-US" sz="1600" dirty="0">
              <a:solidFill>
                <a:schemeClr val="dk1"/>
              </a:solidFill>
              <a:latin typeface="+mn-lt"/>
              <a:cs typeface="+mn-cs"/>
            </a:endParaRPr>
          </a:p>
        </p:txBody>
      </p:sp>
      <p:cxnSp>
        <p:nvCxnSpPr>
          <p:cNvPr id="177" name="Straight Connector 176"/>
          <p:cNvCxnSpPr/>
          <p:nvPr/>
        </p:nvCxnSpPr>
        <p:spPr>
          <a:xfrm flipV="1">
            <a:off x="403304" y="4420218"/>
            <a:ext cx="4944661" cy="1510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H="1" flipV="1">
            <a:off x="5637976" y="1844251"/>
            <a:ext cx="12494" cy="232660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flipV="1">
            <a:off x="5638542" y="4527413"/>
            <a:ext cx="12495" cy="182987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V="1">
            <a:off x="5915266" y="4399927"/>
            <a:ext cx="4944661" cy="15106"/>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4" name="组合 2">
            <a:extLst>
              <a:ext uri="{FF2B5EF4-FFF2-40B4-BE49-F238E27FC236}">
                <a16:creationId xmlns:a16="http://schemas.microsoft.com/office/drawing/2014/main" xmlns="" id="{E70ED2BA-15C9-4503-8C76-9D436B61493F}"/>
              </a:ext>
            </a:extLst>
          </p:cNvPr>
          <p:cNvGrpSpPr/>
          <p:nvPr/>
        </p:nvGrpSpPr>
        <p:grpSpPr>
          <a:xfrm>
            <a:off x="197840" y="1914838"/>
            <a:ext cx="5054364" cy="2094304"/>
            <a:chOff x="740857" y="1412871"/>
            <a:chExt cx="5110916" cy="2776328"/>
          </a:xfrm>
        </p:grpSpPr>
        <p:sp>
          <p:nvSpPr>
            <p:cNvPr id="105" name="椭圆 4">
              <a:extLst>
                <a:ext uri="{FF2B5EF4-FFF2-40B4-BE49-F238E27FC236}">
                  <a16:creationId xmlns:a16="http://schemas.microsoft.com/office/drawing/2014/main" xmlns="" id="{E8A2BA36-C1D4-4F00-A2BF-16B0EE5B3D93}"/>
                </a:ext>
              </a:extLst>
            </p:cNvPr>
            <p:cNvSpPr/>
            <p:nvPr/>
          </p:nvSpPr>
          <p:spPr>
            <a:xfrm>
              <a:off x="3157915" y="3257541"/>
              <a:ext cx="1601267" cy="817374"/>
            </a:xfrm>
            <a:prstGeom prst="ellipse">
              <a:avLst/>
            </a:prstGeom>
            <a:noFill/>
            <a:ln w="9525" cap="flat" cmpd="sng" algn="ctr">
              <a:solidFill>
                <a:srgbClr val="1D1D1A"/>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06" name="Freeform 54">
              <a:extLst>
                <a:ext uri="{FF2B5EF4-FFF2-40B4-BE49-F238E27FC236}">
                  <a16:creationId xmlns:a16="http://schemas.microsoft.com/office/drawing/2014/main" xmlns="" id="{25731879-32A6-4B37-BE0C-BD0579577ADF}"/>
                </a:ext>
              </a:extLst>
            </p:cNvPr>
            <p:cNvSpPr>
              <a:spLocks noChangeAspect="1"/>
            </p:cNvSpPr>
            <p:nvPr/>
          </p:nvSpPr>
          <p:spPr bwMode="auto">
            <a:xfrm>
              <a:off x="1268226" y="1498960"/>
              <a:ext cx="4056180" cy="473653"/>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FFFFFF">
                <a:lumMod val="95000"/>
              </a:srgbClr>
            </a:solidFill>
            <a:ln w="12700" cap="flat" cmpd="sng" algn="ctr">
              <a:no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107" name="文本框 13">
              <a:extLst>
                <a:ext uri="{FF2B5EF4-FFF2-40B4-BE49-F238E27FC236}">
                  <a16:creationId xmlns:a16="http://schemas.microsoft.com/office/drawing/2014/main" xmlns="" id="{DFB15482-77D6-4A22-B908-A40429FBE686}"/>
                </a:ext>
              </a:extLst>
            </p:cNvPr>
            <p:cNvSpPr txBox="1"/>
            <p:nvPr/>
          </p:nvSpPr>
          <p:spPr>
            <a:xfrm>
              <a:off x="1497075" y="1742251"/>
              <a:ext cx="469484" cy="169277"/>
            </a:xfrm>
            <a:prstGeom prst="rect">
              <a:avLst/>
            </a:prstGeom>
            <a:noFill/>
          </p:spPr>
          <p:txBody>
            <a:bodyPr wrap="square" lIns="0" tIns="0" rIns="0" bIns="0" rtlCol="0">
              <a:spAutoFit/>
            </a:bodyPr>
            <a:lstStyle/>
            <a:p>
              <a:pPr marL="0" marR="0" lvl="0" indent="0" defTabSz="914478" eaLnBrk="1" fontAlgn="auto" latinLnBrk="0" hangingPunct="1">
                <a:lnSpc>
                  <a:spcPct val="100000"/>
                </a:lnSpc>
                <a:spcBef>
                  <a:spcPts val="0"/>
                </a:spcBef>
                <a:spcAft>
                  <a:spcPts val="0"/>
                </a:spcAft>
                <a:buClrTx/>
                <a:buSzTx/>
                <a:buFontTx/>
                <a:buNone/>
                <a:tabLst/>
                <a:defRPr/>
              </a:pPr>
              <a:r>
                <a:rPr kumimoji="1" lang="en-US" altLang="zh-CN" sz="1100" b="1"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5GC</a:t>
              </a:r>
            </a:p>
          </p:txBody>
        </p:sp>
        <p:sp>
          <p:nvSpPr>
            <p:cNvPr id="108" name="矩形 518">
              <a:extLst>
                <a:ext uri="{FF2B5EF4-FFF2-40B4-BE49-F238E27FC236}">
                  <a16:creationId xmlns:a16="http://schemas.microsoft.com/office/drawing/2014/main" xmlns="" id="{12A9E57E-5674-4483-A0A1-D2E419B386D2}"/>
                </a:ext>
              </a:extLst>
            </p:cNvPr>
            <p:cNvSpPr/>
            <p:nvPr/>
          </p:nvSpPr>
          <p:spPr>
            <a:xfrm>
              <a:off x="1840800" y="1699174"/>
              <a:ext cx="624787" cy="215988"/>
            </a:xfrm>
            <a:prstGeom prst="rect">
              <a:avLst/>
            </a:prstGeom>
            <a:solidFill>
              <a:srgbClr val="FFFFFF"/>
            </a:solidFill>
            <a:ln w="6350"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AMF</a:t>
              </a:r>
              <a:endParaRPr kumimoji="0" lang="zh-CN" altLang="en-US"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109" name="直接连接符 519">
              <a:extLst>
                <a:ext uri="{FF2B5EF4-FFF2-40B4-BE49-F238E27FC236}">
                  <a16:creationId xmlns:a16="http://schemas.microsoft.com/office/drawing/2014/main" xmlns="" id="{A407BE8C-69DD-49DC-97E0-FFEC1A868BD1}"/>
                </a:ext>
              </a:extLst>
            </p:cNvPr>
            <p:cNvCxnSpPr>
              <a:cxnSpLocks/>
              <a:stCxn id="113" idx="3"/>
              <a:endCxn id="130" idx="1"/>
            </p:cNvCxnSpPr>
            <p:nvPr/>
          </p:nvCxnSpPr>
          <p:spPr>
            <a:xfrm>
              <a:off x="2655468" y="3707606"/>
              <a:ext cx="696951" cy="733"/>
            </a:xfrm>
            <a:prstGeom prst="line">
              <a:avLst/>
            </a:prstGeom>
            <a:noFill/>
            <a:ln w="12700" cap="flat" cmpd="sng" algn="ctr">
              <a:solidFill>
                <a:srgbClr val="1D1D1A"/>
              </a:solidFill>
              <a:prstDash val="solid"/>
              <a:miter lim="800000"/>
            </a:ln>
            <a:effectLst/>
          </p:spPr>
        </p:cxnSp>
        <p:sp>
          <p:nvSpPr>
            <p:cNvPr id="110" name="矩形 520">
              <a:extLst>
                <a:ext uri="{FF2B5EF4-FFF2-40B4-BE49-F238E27FC236}">
                  <a16:creationId xmlns:a16="http://schemas.microsoft.com/office/drawing/2014/main" xmlns="" id="{15DADAAF-E86F-4F40-B4B5-00001CBFDAE8}"/>
                </a:ext>
              </a:extLst>
            </p:cNvPr>
            <p:cNvSpPr/>
            <p:nvPr/>
          </p:nvSpPr>
          <p:spPr>
            <a:xfrm>
              <a:off x="1367353" y="3601592"/>
              <a:ext cx="378715" cy="208335"/>
            </a:xfrm>
            <a:prstGeom prst="rect">
              <a:avLst/>
            </a:prstGeom>
            <a:solidFill>
              <a:srgbClr val="FFFFFF"/>
            </a:solidFill>
            <a:ln w="6350" cap="flat" cmpd="sng" algn="ctr">
              <a:solidFill>
                <a:srgbClr val="000000"/>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UE</a:t>
              </a:r>
              <a:endParaRPr kumimoji="0" lang="zh-CN" altLang="en-US"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pic>
          <p:nvPicPr>
            <p:cNvPr id="111" name="图片 521">
              <a:extLst>
                <a:ext uri="{FF2B5EF4-FFF2-40B4-BE49-F238E27FC236}">
                  <a16:creationId xmlns:a16="http://schemas.microsoft.com/office/drawing/2014/main" xmlns="" id="{004EBC2B-D515-4D7C-9C89-6EC5184DDC05}"/>
                </a:ext>
              </a:extLst>
            </p:cNvPr>
            <p:cNvPicPr>
              <a:picLocks noChangeAspect="1"/>
            </p:cNvPicPr>
            <p:nvPr/>
          </p:nvPicPr>
          <p:blipFill>
            <a:blip r:embed="rId7"/>
            <a:stretch>
              <a:fillRect/>
            </a:stretch>
          </p:blipFill>
          <p:spPr>
            <a:xfrm>
              <a:off x="1830467" y="3569031"/>
              <a:ext cx="221332" cy="277288"/>
            </a:xfrm>
            <a:prstGeom prst="rect">
              <a:avLst/>
            </a:prstGeom>
          </p:spPr>
        </p:pic>
        <p:cxnSp>
          <p:nvCxnSpPr>
            <p:cNvPr id="112" name="直接连接符 522">
              <a:extLst>
                <a:ext uri="{FF2B5EF4-FFF2-40B4-BE49-F238E27FC236}">
                  <a16:creationId xmlns:a16="http://schemas.microsoft.com/office/drawing/2014/main" xmlns="" id="{27545712-9A36-413D-A7F4-2F53E40CB401}"/>
                </a:ext>
              </a:extLst>
            </p:cNvPr>
            <p:cNvCxnSpPr>
              <a:cxnSpLocks/>
              <a:stCxn id="110" idx="3"/>
              <a:endCxn id="111" idx="1"/>
            </p:cNvCxnSpPr>
            <p:nvPr/>
          </p:nvCxnSpPr>
          <p:spPr>
            <a:xfrm>
              <a:off x="1746067" y="3705759"/>
              <a:ext cx="84400" cy="1915"/>
            </a:xfrm>
            <a:prstGeom prst="line">
              <a:avLst/>
            </a:prstGeom>
            <a:noFill/>
            <a:ln w="6350" cap="flat" cmpd="sng" algn="ctr">
              <a:solidFill>
                <a:srgbClr val="1D1D1A"/>
              </a:solidFill>
              <a:prstDash val="solid"/>
              <a:miter lim="800000"/>
            </a:ln>
            <a:effectLst/>
          </p:spPr>
        </p:cxnSp>
        <p:sp>
          <p:nvSpPr>
            <p:cNvPr id="113" name="矩形 524">
              <a:extLst>
                <a:ext uri="{FF2B5EF4-FFF2-40B4-BE49-F238E27FC236}">
                  <a16:creationId xmlns:a16="http://schemas.microsoft.com/office/drawing/2014/main" xmlns="" id="{91521502-0EFC-479B-B16D-4563524BCEBF}"/>
                </a:ext>
              </a:extLst>
            </p:cNvPr>
            <p:cNvSpPr/>
            <p:nvPr/>
          </p:nvSpPr>
          <p:spPr>
            <a:xfrm>
              <a:off x="2153020" y="3614591"/>
              <a:ext cx="502448" cy="186030"/>
            </a:xfrm>
            <a:prstGeom prst="rect">
              <a:avLst/>
            </a:prstGeom>
            <a:solidFill>
              <a:srgbClr val="FFFFFF"/>
            </a:solidFill>
            <a:ln w="6350" cap="flat" cmpd="sng" algn="ctr">
              <a:solidFill>
                <a:srgbClr val="000000"/>
              </a:solidFill>
              <a:prstDash val="solid"/>
              <a:miter lim="800000"/>
            </a:ln>
            <a:effectLst/>
          </p:spPr>
          <p:txBody>
            <a:bodyPr rot="0" spcFirstLastPara="0" vertOverflow="overflow" horzOverflow="overflow" vert="horz" wrap="square" lIns="0" tIns="45720" rIns="3600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ULCL</a:t>
              </a:r>
              <a:endParaRPr kumimoji="0" lang="zh-CN" altLang="en-US"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114" name="矩形 529">
              <a:extLst>
                <a:ext uri="{FF2B5EF4-FFF2-40B4-BE49-F238E27FC236}">
                  <a16:creationId xmlns:a16="http://schemas.microsoft.com/office/drawing/2014/main" xmlns="" id="{44B0CDA9-7768-45B6-AEE8-DEE3D5D777C3}"/>
                </a:ext>
              </a:extLst>
            </p:cNvPr>
            <p:cNvSpPr/>
            <p:nvPr/>
          </p:nvSpPr>
          <p:spPr>
            <a:xfrm>
              <a:off x="2782742" y="1703317"/>
              <a:ext cx="624787" cy="215988"/>
            </a:xfrm>
            <a:prstGeom prst="rect">
              <a:avLst/>
            </a:prstGeom>
            <a:solidFill>
              <a:srgbClr val="FFFFFF"/>
            </a:solidFill>
            <a:ln w="6350"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SMF</a:t>
              </a:r>
              <a:endParaRPr kumimoji="0" lang="zh-CN" altLang="en-US"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115" name="直接连接符 533">
              <a:extLst>
                <a:ext uri="{FF2B5EF4-FFF2-40B4-BE49-F238E27FC236}">
                  <a16:creationId xmlns:a16="http://schemas.microsoft.com/office/drawing/2014/main" xmlns="" id="{61135F5C-F9CA-4D2B-8077-B6CDAEED36C7}"/>
                </a:ext>
              </a:extLst>
            </p:cNvPr>
            <p:cNvCxnSpPr>
              <a:cxnSpLocks/>
              <a:stCxn id="114" idx="1"/>
              <a:endCxn id="108" idx="3"/>
            </p:cNvCxnSpPr>
            <p:nvPr/>
          </p:nvCxnSpPr>
          <p:spPr>
            <a:xfrm flipH="1" flipV="1">
              <a:off x="2465587" y="1807168"/>
              <a:ext cx="317155" cy="4143"/>
            </a:xfrm>
            <a:prstGeom prst="line">
              <a:avLst/>
            </a:prstGeom>
            <a:noFill/>
            <a:ln w="9525" cap="flat" cmpd="sng" algn="ctr">
              <a:solidFill>
                <a:srgbClr val="1D1D1A"/>
              </a:solidFill>
              <a:prstDash val="solid"/>
            </a:ln>
            <a:effectLst/>
          </p:spPr>
        </p:cxnSp>
        <p:sp>
          <p:nvSpPr>
            <p:cNvPr id="116" name="矩形 544">
              <a:extLst>
                <a:ext uri="{FF2B5EF4-FFF2-40B4-BE49-F238E27FC236}">
                  <a16:creationId xmlns:a16="http://schemas.microsoft.com/office/drawing/2014/main" xmlns="" id="{C072210C-4A7D-4D5E-858E-CD8EF60BCEDF}"/>
                </a:ext>
              </a:extLst>
            </p:cNvPr>
            <p:cNvSpPr/>
            <p:nvPr/>
          </p:nvSpPr>
          <p:spPr>
            <a:xfrm>
              <a:off x="3614378" y="3091096"/>
              <a:ext cx="608133" cy="201114"/>
            </a:xfrm>
            <a:prstGeom prst="rect">
              <a:avLst/>
            </a:prstGeom>
            <a:gradFill rotWithShape="1">
              <a:gsLst>
                <a:gs pos="0">
                  <a:srgbClr val="30B5C5">
                    <a:lumMod val="110000"/>
                    <a:satMod val="105000"/>
                    <a:tint val="67000"/>
                  </a:srgbClr>
                </a:gs>
                <a:gs pos="50000">
                  <a:srgbClr val="30B5C5">
                    <a:lumMod val="105000"/>
                    <a:satMod val="103000"/>
                    <a:tint val="73000"/>
                  </a:srgbClr>
                </a:gs>
                <a:gs pos="100000">
                  <a:srgbClr val="30B5C5">
                    <a:lumMod val="105000"/>
                    <a:satMod val="109000"/>
                    <a:tint val="81000"/>
                  </a:srgbClr>
                </a:gs>
              </a:gsLst>
              <a:lin ang="5400000" scaled="0"/>
            </a:gradFill>
            <a:ln w="6350" cap="flat" cmpd="sng" algn="ctr">
              <a:solidFill>
                <a:srgbClr val="30B5C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NF</a:t>
              </a:r>
            </a:p>
          </p:txBody>
        </p:sp>
        <p:cxnSp>
          <p:nvCxnSpPr>
            <p:cNvPr id="117" name="直接连接符 554">
              <a:extLst>
                <a:ext uri="{FF2B5EF4-FFF2-40B4-BE49-F238E27FC236}">
                  <a16:creationId xmlns:a16="http://schemas.microsoft.com/office/drawing/2014/main" xmlns="" id="{C92A0F1B-53E6-4E5A-91DA-6E1F9876D89E}"/>
                </a:ext>
              </a:extLst>
            </p:cNvPr>
            <p:cNvCxnSpPr>
              <a:cxnSpLocks/>
              <a:stCxn id="111" idx="3"/>
              <a:endCxn id="113" idx="1"/>
            </p:cNvCxnSpPr>
            <p:nvPr/>
          </p:nvCxnSpPr>
          <p:spPr>
            <a:xfrm flipV="1">
              <a:off x="2051799" y="3707606"/>
              <a:ext cx="101221" cy="69"/>
            </a:xfrm>
            <a:prstGeom prst="line">
              <a:avLst/>
            </a:prstGeom>
            <a:noFill/>
            <a:ln w="12700" cap="flat" cmpd="sng" algn="ctr">
              <a:solidFill>
                <a:srgbClr val="1D1D1A"/>
              </a:solidFill>
              <a:prstDash val="solid"/>
              <a:miter lim="800000"/>
            </a:ln>
            <a:effectLst/>
          </p:spPr>
        </p:cxnSp>
        <p:sp>
          <p:nvSpPr>
            <p:cNvPr id="118" name="矩形 544">
              <a:extLst>
                <a:ext uri="{FF2B5EF4-FFF2-40B4-BE49-F238E27FC236}">
                  <a16:creationId xmlns:a16="http://schemas.microsoft.com/office/drawing/2014/main" xmlns="" id="{AA1225D8-5DF7-42BC-9426-99C9F5354DCA}"/>
                </a:ext>
              </a:extLst>
            </p:cNvPr>
            <p:cNvSpPr/>
            <p:nvPr/>
          </p:nvSpPr>
          <p:spPr>
            <a:xfrm>
              <a:off x="4257013" y="2271332"/>
              <a:ext cx="473595" cy="239644"/>
            </a:xfrm>
            <a:prstGeom prst="rect">
              <a:avLst/>
            </a:prstGeom>
            <a:noFill/>
            <a:ln w="6350" cap="flat" cmpd="sng" algn="ctr">
              <a:solidFill>
                <a:schemeClr val="tx1"/>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EASDF</a:t>
              </a:r>
            </a:p>
          </p:txBody>
        </p:sp>
        <p:sp>
          <p:nvSpPr>
            <p:cNvPr id="119" name="矩形 529">
              <a:extLst>
                <a:ext uri="{FF2B5EF4-FFF2-40B4-BE49-F238E27FC236}">
                  <a16:creationId xmlns:a16="http://schemas.microsoft.com/office/drawing/2014/main" xmlns="" id="{B91B39E3-469F-4B96-B245-5FB9FCBE222E}"/>
                </a:ext>
              </a:extLst>
            </p:cNvPr>
            <p:cNvSpPr/>
            <p:nvPr/>
          </p:nvSpPr>
          <p:spPr>
            <a:xfrm>
              <a:off x="3498625" y="1700123"/>
              <a:ext cx="624787" cy="215988"/>
            </a:xfrm>
            <a:prstGeom prst="rect">
              <a:avLst/>
            </a:prstGeom>
            <a:solidFill>
              <a:srgbClr val="FFFFFF"/>
            </a:solidFill>
            <a:ln w="6350" cap="flat" cmpd="sng" algn="ctr">
              <a:solidFill>
                <a:srgbClr val="0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NRF</a:t>
              </a:r>
              <a:endParaRPr kumimoji="0" lang="zh-CN" altLang="en-US"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cxnSp>
          <p:nvCxnSpPr>
            <p:cNvPr id="120" name="直接箭头连接符 27">
              <a:extLst>
                <a:ext uri="{FF2B5EF4-FFF2-40B4-BE49-F238E27FC236}">
                  <a16:creationId xmlns:a16="http://schemas.microsoft.com/office/drawing/2014/main" xmlns="" id="{931231FD-E948-4E65-B67F-D927A9CB5101}"/>
                </a:ext>
              </a:extLst>
            </p:cNvPr>
            <p:cNvCxnSpPr>
              <a:cxnSpLocks/>
              <a:stCxn id="116" idx="0"/>
              <a:endCxn id="118" idx="2"/>
            </p:cNvCxnSpPr>
            <p:nvPr/>
          </p:nvCxnSpPr>
          <p:spPr>
            <a:xfrm flipV="1">
              <a:off x="3918445" y="2510976"/>
              <a:ext cx="575366" cy="580120"/>
            </a:xfrm>
            <a:prstGeom prst="straightConnector1">
              <a:avLst/>
            </a:prstGeom>
            <a:noFill/>
            <a:ln w="6350" cap="flat" cmpd="sng" algn="ctr">
              <a:solidFill>
                <a:srgbClr val="666666">
                  <a:lumMod val="60000"/>
                  <a:lumOff val="40000"/>
                </a:srgbClr>
              </a:solidFill>
              <a:prstDash val="solid"/>
              <a:miter lim="800000"/>
              <a:tailEnd type="triangle"/>
            </a:ln>
            <a:effectLst/>
          </p:spPr>
        </p:cxnSp>
        <p:cxnSp>
          <p:nvCxnSpPr>
            <p:cNvPr id="121" name="直接连接符 28">
              <a:extLst>
                <a:ext uri="{FF2B5EF4-FFF2-40B4-BE49-F238E27FC236}">
                  <a16:creationId xmlns:a16="http://schemas.microsoft.com/office/drawing/2014/main" xmlns="" id="{3FACD9AB-3E28-4F71-BC98-4DE5E3CD37D9}"/>
                </a:ext>
              </a:extLst>
            </p:cNvPr>
            <p:cNvCxnSpPr>
              <a:cxnSpLocks/>
              <a:endCxn id="114" idx="2"/>
            </p:cNvCxnSpPr>
            <p:nvPr/>
          </p:nvCxnSpPr>
          <p:spPr>
            <a:xfrm flipV="1">
              <a:off x="2414796" y="1919305"/>
              <a:ext cx="680340" cy="1695286"/>
            </a:xfrm>
            <a:prstGeom prst="line">
              <a:avLst/>
            </a:prstGeom>
            <a:noFill/>
            <a:ln w="6350" cap="flat" cmpd="sng" algn="ctr">
              <a:solidFill>
                <a:srgbClr val="666666">
                  <a:lumMod val="75000"/>
                </a:srgbClr>
              </a:solidFill>
              <a:prstDash val="solid"/>
              <a:miter lim="800000"/>
            </a:ln>
            <a:effectLst/>
          </p:spPr>
        </p:cxnSp>
        <p:cxnSp>
          <p:nvCxnSpPr>
            <p:cNvPr id="122" name="直接箭头连接符 29">
              <a:extLst>
                <a:ext uri="{FF2B5EF4-FFF2-40B4-BE49-F238E27FC236}">
                  <a16:creationId xmlns:a16="http://schemas.microsoft.com/office/drawing/2014/main" xmlns="" id="{B7818C88-DC7A-4BF6-9DEB-5ADCD85E191B}"/>
                </a:ext>
              </a:extLst>
            </p:cNvPr>
            <p:cNvCxnSpPr>
              <a:cxnSpLocks/>
              <a:stCxn id="116" idx="0"/>
              <a:endCxn id="114" idx="2"/>
            </p:cNvCxnSpPr>
            <p:nvPr/>
          </p:nvCxnSpPr>
          <p:spPr>
            <a:xfrm flipH="1" flipV="1">
              <a:off x="3095136" y="1919305"/>
              <a:ext cx="823309" cy="1171791"/>
            </a:xfrm>
            <a:prstGeom prst="straightConnector1">
              <a:avLst/>
            </a:prstGeom>
            <a:noFill/>
            <a:ln w="6350" cap="flat" cmpd="sng" algn="ctr">
              <a:solidFill>
                <a:srgbClr val="666666">
                  <a:lumMod val="60000"/>
                  <a:lumOff val="40000"/>
                </a:srgbClr>
              </a:solidFill>
              <a:prstDash val="solid"/>
              <a:miter lim="800000"/>
              <a:headEnd type="none" w="med" len="med"/>
              <a:tailEnd type="none" w="med" len="med"/>
            </a:ln>
            <a:effectLst/>
          </p:spPr>
        </p:cxnSp>
        <p:sp>
          <p:nvSpPr>
            <p:cNvPr id="123" name="文本框 542">
              <a:extLst>
                <a:ext uri="{FF2B5EF4-FFF2-40B4-BE49-F238E27FC236}">
                  <a16:creationId xmlns:a16="http://schemas.microsoft.com/office/drawing/2014/main" xmlns="" id="{F88ACC5B-E9AC-4AC7-95ED-D1C2E538F3DF}"/>
                </a:ext>
              </a:extLst>
            </p:cNvPr>
            <p:cNvSpPr txBox="1"/>
            <p:nvPr/>
          </p:nvSpPr>
          <p:spPr>
            <a:xfrm>
              <a:off x="3296316" y="3847258"/>
              <a:ext cx="1278382" cy="161583"/>
            </a:xfrm>
            <a:prstGeom prst="rect">
              <a:avLst/>
            </a:prstGeom>
            <a:no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30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DC for applications</a:t>
              </a:r>
            </a:p>
          </p:txBody>
        </p:sp>
        <p:sp>
          <p:nvSpPr>
            <p:cNvPr id="124" name="矩形 38">
              <a:extLst>
                <a:ext uri="{FF2B5EF4-FFF2-40B4-BE49-F238E27FC236}">
                  <a16:creationId xmlns:a16="http://schemas.microsoft.com/office/drawing/2014/main" xmlns="" id="{1CA998A2-619E-441F-9D5F-AC2B63AF24A5}"/>
                </a:ext>
              </a:extLst>
            </p:cNvPr>
            <p:cNvSpPr/>
            <p:nvPr/>
          </p:nvSpPr>
          <p:spPr>
            <a:xfrm>
              <a:off x="740857" y="1412871"/>
              <a:ext cx="5110916" cy="2776328"/>
            </a:xfrm>
            <a:prstGeom prst="rect">
              <a:avLst/>
            </a:prstGeom>
            <a:noFill/>
            <a:ln w="12700" cap="flat" cmpd="sng" algn="ctr">
              <a:solidFill>
                <a:srgbClr val="666666">
                  <a:lumMod val="40000"/>
                  <a:lumOff val="60000"/>
                </a:srgb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cxnSp>
          <p:nvCxnSpPr>
            <p:cNvPr id="125" name="直接连接符 42">
              <a:extLst>
                <a:ext uri="{FF2B5EF4-FFF2-40B4-BE49-F238E27FC236}">
                  <a16:creationId xmlns:a16="http://schemas.microsoft.com/office/drawing/2014/main" xmlns="" id="{D94AB8A0-50D5-48D3-B2B6-281CD65E5CE9}"/>
                </a:ext>
              </a:extLst>
            </p:cNvPr>
            <p:cNvCxnSpPr>
              <a:cxnSpLocks/>
              <a:stCxn id="116" idx="2"/>
              <a:endCxn id="128" idx="0"/>
            </p:cNvCxnSpPr>
            <p:nvPr/>
          </p:nvCxnSpPr>
          <p:spPr>
            <a:xfrm flipH="1">
              <a:off x="3742695" y="3292210"/>
              <a:ext cx="175750" cy="233843"/>
            </a:xfrm>
            <a:prstGeom prst="line">
              <a:avLst/>
            </a:prstGeom>
            <a:noFill/>
            <a:ln w="9525" cap="flat" cmpd="sng" algn="ctr">
              <a:solidFill>
                <a:srgbClr val="666666">
                  <a:lumMod val="60000"/>
                  <a:lumOff val="40000"/>
                </a:srgbClr>
              </a:solidFill>
              <a:prstDash val="solid"/>
            </a:ln>
            <a:effectLst/>
          </p:spPr>
        </p:cxnSp>
        <p:sp>
          <p:nvSpPr>
            <p:cNvPr id="126" name="矩形 525">
              <a:extLst>
                <a:ext uri="{FF2B5EF4-FFF2-40B4-BE49-F238E27FC236}">
                  <a16:creationId xmlns:a16="http://schemas.microsoft.com/office/drawing/2014/main" xmlns="" id="{DA672DC8-D2BE-41D5-BA8A-5A11E5F64614}"/>
                </a:ext>
              </a:extLst>
            </p:cNvPr>
            <p:cNvSpPr/>
            <p:nvPr/>
          </p:nvSpPr>
          <p:spPr>
            <a:xfrm>
              <a:off x="3590012" y="2269166"/>
              <a:ext cx="458779" cy="241810"/>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PSA</a:t>
              </a:r>
            </a:p>
          </p:txBody>
        </p:sp>
        <p:cxnSp>
          <p:nvCxnSpPr>
            <p:cNvPr id="127" name="直接箭头连接符 56">
              <a:extLst>
                <a:ext uri="{FF2B5EF4-FFF2-40B4-BE49-F238E27FC236}">
                  <a16:creationId xmlns:a16="http://schemas.microsoft.com/office/drawing/2014/main" xmlns="" id="{94828A93-C9C9-45B0-BF7A-F2BDBE56D9E6}"/>
                </a:ext>
              </a:extLst>
            </p:cNvPr>
            <p:cNvCxnSpPr>
              <a:cxnSpLocks/>
              <a:stCxn id="126" idx="0"/>
              <a:endCxn id="114" idx="2"/>
            </p:cNvCxnSpPr>
            <p:nvPr/>
          </p:nvCxnSpPr>
          <p:spPr>
            <a:xfrm flipH="1" flipV="1">
              <a:off x="3095136" y="1919305"/>
              <a:ext cx="724266" cy="349861"/>
            </a:xfrm>
            <a:prstGeom prst="straightConnector1">
              <a:avLst/>
            </a:prstGeom>
            <a:noFill/>
            <a:ln w="6350" cap="flat" cmpd="sng" algn="ctr">
              <a:solidFill>
                <a:srgbClr val="666666">
                  <a:lumMod val="60000"/>
                  <a:lumOff val="40000"/>
                </a:srgbClr>
              </a:solidFill>
              <a:prstDash val="solid"/>
              <a:miter lim="800000"/>
              <a:headEnd type="none" w="med" len="med"/>
              <a:tailEnd type="none" w="med" len="med"/>
            </a:ln>
            <a:effectLst/>
          </p:spPr>
        </p:cxnSp>
        <p:sp>
          <p:nvSpPr>
            <p:cNvPr id="128" name="矩形 525">
              <a:extLst>
                <a:ext uri="{FF2B5EF4-FFF2-40B4-BE49-F238E27FC236}">
                  <a16:creationId xmlns:a16="http://schemas.microsoft.com/office/drawing/2014/main" xmlns="" id="{9F59CB5F-3237-4132-9A73-8E08AE395552}"/>
                </a:ext>
              </a:extLst>
            </p:cNvPr>
            <p:cNvSpPr/>
            <p:nvPr/>
          </p:nvSpPr>
          <p:spPr>
            <a:xfrm>
              <a:off x="3513621" y="3526053"/>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129" name="矩形 525">
              <a:extLst>
                <a:ext uri="{FF2B5EF4-FFF2-40B4-BE49-F238E27FC236}">
                  <a16:creationId xmlns:a16="http://schemas.microsoft.com/office/drawing/2014/main" xmlns="" id="{34B66EA7-B125-4FE0-8443-2B9838C99448}"/>
                </a:ext>
              </a:extLst>
            </p:cNvPr>
            <p:cNvSpPr/>
            <p:nvPr/>
          </p:nvSpPr>
          <p:spPr>
            <a:xfrm>
              <a:off x="3434468" y="3571441"/>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130" name="矩形 525">
              <a:extLst>
                <a:ext uri="{FF2B5EF4-FFF2-40B4-BE49-F238E27FC236}">
                  <a16:creationId xmlns:a16="http://schemas.microsoft.com/office/drawing/2014/main" xmlns="" id="{8A4B9165-188A-4943-8C30-0AAFF89025CF}"/>
                </a:ext>
              </a:extLst>
            </p:cNvPr>
            <p:cNvSpPr/>
            <p:nvPr/>
          </p:nvSpPr>
          <p:spPr>
            <a:xfrm>
              <a:off x="3352419" y="3614207"/>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L-PSA</a:t>
              </a:r>
            </a:p>
          </p:txBody>
        </p:sp>
        <p:cxnSp>
          <p:nvCxnSpPr>
            <p:cNvPr id="131" name="直接连接符 90">
              <a:extLst>
                <a:ext uri="{FF2B5EF4-FFF2-40B4-BE49-F238E27FC236}">
                  <a16:creationId xmlns:a16="http://schemas.microsoft.com/office/drawing/2014/main" xmlns="" id="{A2DB4B0E-A733-4467-92B2-932042A75823}"/>
                </a:ext>
              </a:extLst>
            </p:cNvPr>
            <p:cNvCxnSpPr>
              <a:cxnSpLocks/>
              <a:stCxn id="130" idx="3"/>
              <a:endCxn id="134" idx="1"/>
            </p:cNvCxnSpPr>
            <p:nvPr/>
          </p:nvCxnSpPr>
          <p:spPr>
            <a:xfrm>
              <a:off x="3810567" y="3708339"/>
              <a:ext cx="291670" cy="0"/>
            </a:xfrm>
            <a:prstGeom prst="line">
              <a:avLst/>
            </a:prstGeom>
            <a:noFill/>
            <a:ln w="6350" cap="flat" cmpd="sng" algn="ctr">
              <a:solidFill>
                <a:srgbClr val="666666">
                  <a:lumMod val="75000"/>
                </a:srgbClr>
              </a:solidFill>
              <a:prstDash val="solid"/>
              <a:miter lim="800000"/>
            </a:ln>
            <a:effectLst/>
          </p:spPr>
        </p:cxnSp>
        <p:sp>
          <p:nvSpPr>
            <p:cNvPr id="132" name="矩形 525">
              <a:extLst>
                <a:ext uri="{FF2B5EF4-FFF2-40B4-BE49-F238E27FC236}">
                  <a16:creationId xmlns:a16="http://schemas.microsoft.com/office/drawing/2014/main" xmlns="" id="{18C3A3A5-5FFA-46BE-9164-7931E84B57D5}"/>
                </a:ext>
              </a:extLst>
            </p:cNvPr>
            <p:cNvSpPr/>
            <p:nvPr/>
          </p:nvSpPr>
          <p:spPr>
            <a:xfrm>
              <a:off x="4207012" y="3526343"/>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133" name="矩形 525">
              <a:extLst>
                <a:ext uri="{FF2B5EF4-FFF2-40B4-BE49-F238E27FC236}">
                  <a16:creationId xmlns:a16="http://schemas.microsoft.com/office/drawing/2014/main" xmlns="" id="{CBCD8C65-15C9-4D8A-8FB3-F450F5B5BD86}"/>
                </a:ext>
              </a:extLst>
            </p:cNvPr>
            <p:cNvSpPr/>
            <p:nvPr/>
          </p:nvSpPr>
          <p:spPr>
            <a:xfrm>
              <a:off x="4159565" y="3574039"/>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endParaRPr>
            </a:p>
          </p:txBody>
        </p:sp>
        <p:sp>
          <p:nvSpPr>
            <p:cNvPr id="134" name="矩形 525">
              <a:extLst>
                <a:ext uri="{FF2B5EF4-FFF2-40B4-BE49-F238E27FC236}">
                  <a16:creationId xmlns:a16="http://schemas.microsoft.com/office/drawing/2014/main" xmlns="" id="{42798CA6-F8F4-4F66-851E-9039AAD5208B}"/>
                </a:ext>
              </a:extLst>
            </p:cNvPr>
            <p:cNvSpPr/>
            <p:nvPr/>
          </p:nvSpPr>
          <p:spPr>
            <a:xfrm>
              <a:off x="4102237" y="3614207"/>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APP</a:t>
              </a:r>
            </a:p>
          </p:txBody>
        </p:sp>
        <p:cxnSp>
          <p:nvCxnSpPr>
            <p:cNvPr id="135" name="直接箭头连接符 105">
              <a:extLst>
                <a:ext uri="{FF2B5EF4-FFF2-40B4-BE49-F238E27FC236}">
                  <a16:creationId xmlns:a16="http://schemas.microsoft.com/office/drawing/2014/main" xmlns="" id="{9593E640-A027-43AE-91CD-F1A0575426A5}"/>
                </a:ext>
              </a:extLst>
            </p:cNvPr>
            <p:cNvCxnSpPr>
              <a:cxnSpLocks/>
              <a:stCxn id="118" idx="0"/>
              <a:endCxn id="114" idx="2"/>
            </p:cNvCxnSpPr>
            <p:nvPr/>
          </p:nvCxnSpPr>
          <p:spPr>
            <a:xfrm flipH="1" flipV="1">
              <a:off x="3095136" y="1919305"/>
              <a:ext cx="1398675" cy="352027"/>
            </a:xfrm>
            <a:prstGeom prst="straightConnector1">
              <a:avLst/>
            </a:prstGeom>
            <a:noFill/>
            <a:ln w="6350" cap="flat" cmpd="sng" algn="ctr">
              <a:solidFill>
                <a:srgbClr val="666666">
                  <a:lumMod val="60000"/>
                  <a:lumOff val="40000"/>
                </a:srgbClr>
              </a:solidFill>
              <a:prstDash val="solid"/>
              <a:miter lim="800000"/>
              <a:headEnd type="none" w="med" len="med"/>
              <a:tailEnd type="none" w="med" len="med"/>
            </a:ln>
            <a:effectLst/>
          </p:spPr>
        </p:cxnSp>
        <p:sp>
          <p:nvSpPr>
            <p:cNvPr id="136" name="椭圆 110">
              <a:extLst>
                <a:ext uri="{FF2B5EF4-FFF2-40B4-BE49-F238E27FC236}">
                  <a16:creationId xmlns:a16="http://schemas.microsoft.com/office/drawing/2014/main" xmlns="" id="{981DEAF3-DE0E-4F8C-9F24-0A5A978464BF}"/>
                </a:ext>
              </a:extLst>
            </p:cNvPr>
            <p:cNvSpPr/>
            <p:nvPr/>
          </p:nvSpPr>
          <p:spPr>
            <a:xfrm>
              <a:off x="1469793" y="2491397"/>
              <a:ext cx="1173493" cy="585458"/>
            </a:xfrm>
            <a:prstGeom prst="ellipse">
              <a:avLst/>
            </a:prstGeom>
            <a:noFill/>
            <a:ln w="9525" cap="flat" cmpd="sng" algn="ctr">
              <a:solidFill>
                <a:srgbClr val="1D1D1A"/>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37" name="矩形 544">
              <a:extLst>
                <a:ext uri="{FF2B5EF4-FFF2-40B4-BE49-F238E27FC236}">
                  <a16:creationId xmlns:a16="http://schemas.microsoft.com/office/drawing/2014/main" xmlns="" id="{E0EDD1FF-D7CF-438C-A2E2-09FFAF3B4A01}"/>
                </a:ext>
              </a:extLst>
            </p:cNvPr>
            <p:cNvSpPr/>
            <p:nvPr/>
          </p:nvSpPr>
          <p:spPr>
            <a:xfrm>
              <a:off x="1773447" y="2328808"/>
              <a:ext cx="608133" cy="201114"/>
            </a:xfrm>
            <a:prstGeom prst="rect">
              <a:avLst/>
            </a:prstGeom>
            <a:gradFill rotWithShape="1">
              <a:gsLst>
                <a:gs pos="0">
                  <a:srgbClr val="30B5C5">
                    <a:lumMod val="110000"/>
                    <a:satMod val="105000"/>
                    <a:tint val="67000"/>
                  </a:srgbClr>
                </a:gs>
                <a:gs pos="50000">
                  <a:srgbClr val="30B5C5">
                    <a:lumMod val="105000"/>
                    <a:satMod val="103000"/>
                    <a:tint val="73000"/>
                  </a:srgbClr>
                </a:gs>
                <a:gs pos="100000">
                  <a:srgbClr val="30B5C5">
                    <a:lumMod val="105000"/>
                    <a:satMod val="109000"/>
                    <a:tint val="81000"/>
                  </a:srgbClr>
                </a:gs>
              </a:gsLst>
              <a:lin ang="5400000" scaled="0"/>
            </a:gradFill>
            <a:ln w="6350" cap="flat" cmpd="sng" algn="ctr">
              <a:solidFill>
                <a:srgbClr val="30B5C5"/>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NF </a:t>
              </a:r>
            </a:p>
          </p:txBody>
        </p:sp>
        <p:cxnSp>
          <p:nvCxnSpPr>
            <p:cNvPr id="138" name="直接连接符 112">
              <a:extLst>
                <a:ext uri="{FF2B5EF4-FFF2-40B4-BE49-F238E27FC236}">
                  <a16:creationId xmlns:a16="http://schemas.microsoft.com/office/drawing/2014/main" xmlns="" id="{72D28E4B-53CF-43EB-B04B-A0F7F71290A8}"/>
                </a:ext>
              </a:extLst>
            </p:cNvPr>
            <p:cNvCxnSpPr>
              <a:cxnSpLocks/>
              <a:stCxn id="137" idx="2"/>
              <a:endCxn id="139" idx="0"/>
            </p:cNvCxnSpPr>
            <p:nvPr/>
          </p:nvCxnSpPr>
          <p:spPr>
            <a:xfrm flipH="1">
              <a:off x="1740562" y="2529922"/>
              <a:ext cx="336952" cy="160072"/>
            </a:xfrm>
            <a:prstGeom prst="line">
              <a:avLst/>
            </a:prstGeom>
            <a:noFill/>
            <a:ln w="9525" cap="flat" cmpd="sng" algn="ctr">
              <a:solidFill>
                <a:srgbClr val="666666">
                  <a:lumMod val="60000"/>
                  <a:lumOff val="40000"/>
                </a:srgbClr>
              </a:solidFill>
              <a:prstDash val="solid"/>
            </a:ln>
            <a:effectLst/>
          </p:spPr>
        </p:cxnSp>
        <p:sp>
          <p:nvSpPr>
            <p:cNvPr id="139" name="矩形 525">
              <a:extLst>
                <a:ext uri="{FF2B5EF4-FFF2-40B4-BE49-F238E27FC236}">
                  <a16:creationId xmlns:a16="http://schemas.microsoft.com/office/drawing/2014/main" xmlns="" id="{8C94083E-9B09-4AE8-85EE-B2A12B540981}"/>
                </a:ext>
              </a:extLst>
            </p:cNvPr>
            <p:cNvSpPr/>
            <p:nvPr/>
          </p:nvSpPr>
          <p:spPr>
            <a:xfrm>
              <a:off x="1511488" y="2689994"/>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L-PSA</a:t>
              </a:r>
            </a:p>
          </p:txBody>
        </p:sp>
        <p:cxnSp>
          <p:nvCxnSpPr>
            <p:cNvPr id="140" name="直接连接符 116">
              <a:extLst>
                <a:ext uri="{FF2B5EF4-FFF2-40B4-BE49-F238E27FC236}">
                  <a16:creationId xmlns:a16="http://schemas.microsoft.com/office/drawing/2014/main" xmlns="" id="{AB8A6F8C-38FD-4814-B395-16947E8CE60F}"/>
                </a:ext>
              </a:extLst>
            </p:cNvPr>
            <p:cNvCxnSpPr>
              <a:cxnSpLocks/>
              <a:stCxn id="139" idx="3"/>
              <a:endCxn id="141" idx="1"/>
            </p:cNvCxnSpPr>
            <p:nvPr/>
          </p:nvCxnSpPr>
          <p:spPr>
            <a:xfrm>
              <a:off x="1969636" y="2784126"/>
              <a:ext cx="139270" cy="0"/>
            </a:xfrm>
            <a:prstGeom prst="line">
              <a:avLst/>
            </a:prstGeom>
            <a:noFill/>
            <a:ln w="6350" cap="flat" cmpd="sng" algn="ctr">
              <a:solidFill>
                <a:srgbClr val="666666">
                  <a:lumMod val="75000"/>
                </a:srgbClr>
              </a:solidFill>
              <a:prstDash val="solid"/>
              <a:miter lim="800000"/>
            </a:ln>
            <a:effectLst/>
          </p:spPr>
        </p:cxnSp>
        <p:sp>
          <p:nvSpPr>
            <p:cNvPr id="141" name="矩形 525">
              <a:extLst>
                <a:ext uri="{FF2B5EF4-FFF2-40B4-BE49-F238E27FC236}">
                  <a16:creationId xmlns:a16="http://schemas.microsoft.com/office/drawing/2014/main" xmlns="" id="{8918ACF3-F07E-4300-A663-7F5216BEE55A}"/>
                </a:ext>
              </a:extLst>
            </p:cNvPr>
            <p:cNvSpPr/>
            <p:nvPr/>
          </p:nvSpPr>
          <p:spPr>
            <a:xfrm>
              <a:off x="2108906" y="2689994"/>
              <a:ext cx="458148" cy="188263"/>
            </a:xfrm>
            <a:prstGeom prst="rect">
              <a:avLst/>
            </a:prstGeom>
            <a:solidFill>
              <a:srgbClr val="FFFFFF"/>
            </a:solidFill>
            <a:ln w="6350" cap="flat" cmpd="sng" algn="ctr">
              <a:solidFill>
                <a:srgbClr val="1D1D1A"/>
              </a:solidFill>
              <a:prstDash val="solid"/>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rgbClr val="1D1D1A"/>
                  </a:solidFill>
                  <a:effectLst/>
                  <a:uLnTx/>
                  <a:uFillTx/>
                  <a:latin typeface="Calibri" panose="020F0502020204030204"/>
                  <a:ea typeface="等线" panose="02010600030101010101" pitchFamily="2" charset="-122"/>
                  <a:cs typeface="+mn-cs"/>
                </a:rPr>
                <a:t>APP</a:t>
              </a:r>
            </a:p>
          </p:txBody>
        </p:sp>
        <p:cxnSp>
          <p:nvCxnSpPr>
            <p:cNvPr id="142" name="直接连接符 121">
              <a:extLst>
                <a:ext uri="{FF2B5EF4-FFF2-40B4-BE49-F238E27FC236}">
                  <a16:creationId xmlns:a16="http://schemas.microsoft.com/office/drawing/2014/main" xmlns="" id="{4B838F2C-BDE0-4F85-A83A-689BB093D400}"/>
                </a:ext>
              </a:extLst>
            </p:cNvPr>
            <p:cNvCxnSpPr>
              <a:cxnSpLocks/>
              <a:stCxn id="137" idx="0"/>
              <a:endCxn id="114" idx="2"/>
            </p:cNvCxnSpPr>
            <p:nvPr/>
          </p:nvCxnSpPr>
          <p:spPr>
            <a:xfrm flipV="1">
              <a:off x="2077514" y="1919305"/>
              <a:ext cx="1017622" cy="409503"/>
            </a:xfrm>
            <a:prstGeom prst="line">
              <a:avLst/>
            </a:prstGeom>
            <a:noFill/>
            <a:ln w="6350" cap="flat" cmpd="sng" algn="ctr">
              <a:solidFill>
                <a:srgbClr val="666666">
                  <a:lumMod val="75000"/>
                </a:srgbClr>
              </a:solidFill>
              <a:prstDash val="solid"/>
              <a:miter lim="800000"/>
            </a:ln>
            <a:effectLst/>
          </p:spPr>
        </p:cxnSp>
        <p:sp>
          <p:nvSpPr>
            <p:cNvPr id="143" name="文本框 542">
              <a:extLst>
                <a:ext uri="{FF2B5EF4-FFF2-40B4-BE49-F238E27FC236}">
                  <a16:creationId xmlns:a16="http://schemas.microsoft.com/office/drawing/2014/main" xmlns="" id="{A10EE731-F2FB-4888-AD87-54F8E0548D65}"/>
                </a:ext>
              </a:extLst>
            </p:cNvPr>
            <p:cNvSpPr txBox="1"/>
            <p:nvPr/>
          </p:nvSpPr>
          <p:spPr>
            <a:xfrm>
              <a:off x="1772034" y="2905877"/>
              <a:ext cx="660738" cy="161583"/>
            </a:xfrm>
            <a:prstGeom prst="rect">
              <a:avLst/>
            </a:prstGeom>
            <a:no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30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campus</a:t>
              </a:r>
            </a:p>
          </p:txBody>
        </p:sp>
        <p:sp>
          <p:nvSpPr>
            <p:cNvPr id="144" name="文本框 542">
              <a:extLst>
                <a:ext uri="{FF2B5EF4-FFF2-40B4-BE49-F238E27FC236}">
                  <a16:creationId xmlns:a16="http://schemas.microsoft.com/office/drawing/2014/main" xmlns="" id="{A1D6FA86-873A-4423-ADA6-324C98A3E293}"/>
                </a:ext>
              </a:extLst>
            </p:cNvPr>
            <p:cNvSpPr txBox="1"/>
            <p:nvPr/>
          </p:nvSpPr>
          <p:spPr>
            <a:xfrm>
              <a:off x="3120207" y="3135015"/>
              <a:ext cx="518507" cy="161583"/>
            </a:xfrm>
            <a:prstGeom prst="rect">
              <a:avLst/>
            </a:prstGeom>
            <a:no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30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DNAI 1</a:t>
              </a:r>
            </a:p>
          </p:txBody>
        </p:sp>
        <p:sp>
          <p:nvSpPr>
            <p:cNvPr id="145" name="文本框 542">
              <a:extLst>
                <a:ext uri="{FF2B5EF4-FFF2-40B4-BE49-F238E27FC236}">
                  <a16:creationId xmlns:a16="http://schemas.microsoft.com/office/drawing/2014/main" xmlns="" id="{6A5E40E3-E105-4839-BA05-DC5C67F0DCAA}"/>
                </a:ext>
              </a:extLst>
            </p:cNvPr>
            <p:cNvSpPr txBox="1"/>
            <p:nvPr/>
          </p:nvSpPr>
          <p:spPr>
            <a:xfrm>
              <a:off x="1260035" y="2352898"/>
              <a:ext cx="518507" cy="161583"/>
            </a:xfrm>
            <a:prstGeom prst="rect">
              <a:avLst/>
            </a:prstGeom>
            <a:no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30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DNAI 2</a:t>
              </a:r>
            </a:p>
          </p:txBody>
        </p:sp>
        <p:sp>
          <p:nvSpPr>
            <p:cNvPr id="146" name="文本框 542">
              <a:extLst>
                <a:ext uri="{FF2B5EF4-FFF2-40B4-BE49-F238E27FC236}">
                  <a16:creationId xmlns:a16="http://schemas.microsoft.com/office/drawing/2014/main" xmlns="" id="{24DC426E-BF0D-4E1A-8579-0B1A40EAB946}"/>
                </a:ext>
              </a:extLst>
            </p:cNvPr>
            <p:cNvSpPr txBox="1"/>
            <p:nvPr/>
          </p:nvSpPr>
          <p:spPr>
            <a:xfrm>
              <a:off x="4176832" y="2750689"/>
              <a:ext cx="1147574" cy="161583"/>
            </a:xfrm>
            <a:prstGeom prst="rect">
              <a:avLst/>
            </a:prstGeom>
            <a:no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30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DNS baseline info</a:t>
              </a:r>
            </a:p>
          </p:txBody>
        </p:sp>
        <p:cxnSp>
          <p:nvCxnSpPr>
            <p:cNvPr id="147" name="直接连接符 519">
              <a:extLst>
                <a:ext uri="{FF2B5EF4-FFF2-40B4-BE49-F238E27FC236}">
                  <a16:creationId xmlns:a16="http://schemas.microsoft.com/office/drawing/2014/main" xmlns="" id="{0C5D5070-79F2-4243-A898-CF41D6A54A13}"/>
                </a:ext>
              </a:extLst>
            </p:cNvPr>
            <p:cNvCxnSpPr>
              <a:cxnSpLocks/>
              <a:stCxn id="113" idx="0"/>
              <a:endCxn id="139" idx="2"/>
            </p:cNvCxnSpPr>
            <p:nvPr/>
          </p:nvCxnSpPr>
          <p:spPr>
            <a:xfrm flipH="1" flipV="1">
              <a:off x="1740562" y="2878257"/>
              <a:ext cx="663682" cy="736334"/>
            </a:xfrm>
            <a:prstGeom prst="line">
              <a:avLst/>
            </a:prstGeom>
            <a:noFill/>
            <a:ln w="12700" cap="flat" cmpd="sng" algn="ctr">
              <a:solidFill>
                <a:srgbClr val="1D1D1A"/>
              </a:solidFill>
              <a:prstDash val="solid"/>
              <a:miter lim="800000"/>
            </a:ln>
            <a:effectLst/>
          </p:spPr>
        </p:cxnSp>
        <p:sp>
          <p:nvSpPr>
            <p:cNvPr id="148" name="矩形 525">
              <a:extLst>
                <a:ext uri="{FF2B5EF4-FFF2-40B4-BE49-F238E27FC236}">
                  <a16:creationId xmlns:a16="http://schemas.microsoft.com/office/drawing/2014/main" xmlns="" id="{864141B0-0956-4EF5-B1AA-DF8E5F464A97}"/>
                </a:ext>
              </a:extLst>
            </p:cNvPr>
            <p:cNvSpPr/>
            <p:nvPr/>
          </p:nvSpPr>
          <p:spPr>
            <a:xfrm>
              <a:off x="4633368" y="3060607"/>
              <a:ext cx="491123" cy="191400"/>
            </a:xfrm>
            <a:prstGeom prst="rect">
              <a:avLst/>
            </a:prstGeom>
            <a:solidFill>
              <a:srgbClr val="FFFFFF"/>
            </a:solidFill>
            <a:ln w="6350" cap="flat" cmpd="sng" algn="ctr">
              <a:solidFill>
                <a:srgbClr val="1D1D1A"/>
              </a:solidFill>
              <a:prstDash val="dash"/>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L-PSAs</a:t>
              </a:r>
            </a:p>
          </p:txBody>
        </p:sp>
        <p:sp>
          <p:nvSpPr>
            <p:cNvPr id="149" name="矩形 525">
              <a:extLst>
                <a:ext uri="{FF2B5EF4-FFF2-40B4-BE49-F238E27FC236}">
                  <a16:creationId xmlns:a16="http://schemas.microsoft.com/office/drawing/2014/main" xmlns="" id="{444C9E1D-41BE-46C1-BF2F-772AD68B629B}"/>
                </a:ext>
              </a:extLst>
            </p:cNvPr>
            <p:cNvSpPr/>
            <p:nvPr/>
          </p:nvSpPr>
          <p:spPr>
            <a:xfrm>
              <a:off x="4847601" y="3347056"/>
              <a:ext cx="441070" cy="194240"/>
            </a:xfrm>
            <a:prstGeom prst="rect">
              <a:avLst/>
            </a:prstGeom>
            <a:solidFill>
              <a:srgbClr val="FFFFFF"/>
            </a:solidFill>
            <a:ln w="6350" cap="flat" cmpd="sng" algn="ctr">
              <a:solidFill>
                <a:srgbClr val="1D1D1A"/>
              </a:solidFill>
              <a:prstDash val="dash"/>
              <a:miter lim="800000"/>
            </a:ln>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rPr>
                <a:t>APPs</a:t>
              </a:r>
            </a:p>
          </p:txBody>
        </p:sp>
        <p:sp>
          <p:nvSpPr>
            <p:cNvPr id="150" name="任意多边形: 形状 134">
              <a:extLst>
                <a:ext uri="{FF2B5EF4-FFF2-40B4-BE49-F238E27FC236}">
                  <a16:creationId xmlns:a16="http://schemas.microsoft.com/office/drawing/2014/main" xmlns="" id="{B46A9BA9-8139-4EFD-B65F-6CA1F13BFE96}"/>
                </a:ext>
              </a:extLst>
            </p:cNvPr>
            <p:cNvSpPr/>
            <p:nvPr/>
          </p:nvSpPr>
          <p:spPr>
            <a:xfrm>
              <a:off x="4171383" y="3160728"/>
              <a:ext cx="458148" cy="235831"/>
            </a:xfrm>
            <a:custGeom>
              <a:avLst/>
              <a:gdLst>
                <a:gd name="connsiteX0" fmla="*/ 638175 w 638175"/>
                <a:gd name="connsiteY0" fmla="*/ 0 h 209550"/>
                <a:gd name="connsiteX1" fmla="*/ 323850 w 638175"/>
                <a:gd name="connsiteY1" fmla="*/ 38100 h 209550"/>
                <a:gd name="connsiteX2" fmla="*/ 0 w 638175"/>
                <a:gd name="connsiteY2" fmla="*/ 209550 h 209550"/>
              </a:gdLst>
              <a:ahLst/>
              <a:cxnLst>
                <a:cxn ang="0">
                  <a:pos x="connsiteX0" y="connsiteY0"/>
                </a:cxn>
                <a:cxn ang="0">
                  <a:pos x="connsiteX1" y="connsiteY1"/>
                </a:cxn>
                <a:cxn ang="0">
                  <a:pos x="connsiteX2" y="connsiteY2"/>
                </a:cxn>
              </a:cxnLst>
              <a:rect l="l" t="t" r="r" b="b"/>
              <a:pathLst>
                <a:path w="638175" h="209550">
                  <a:moveTo>
                    <a:pt x="638175" y="0"/>
                  </a:moveTo>
                  <a:cubicBezTo>
                    <a:pt x="534193" y="1587"/>
                    <a:pt x="430212" y="3175"/>
                    <a:pt x="323850" y="38100"/>
                  </a:cubicBezTo>
                  <a:cubicBezTo>
                    <a:pt x="217488" y="73025"/>
                    <a:pt x="108744" y="141287"/>
                    <a:pt x="0" y="209550"/>
                  </a:cubicBezTo>
                </a:path>
              </a:pathLst>
            </a:custGeom>
            <a:noFill/>
            <a:ln w="12700" cap="flat" cmpd="sng" algn="ctr">
              <a:solidFill>
                <a:srgbClr val="1D1D1A"/>
              </a:solidFill>
              <a:prstDash val="solid"/>
              <a:miter lim="800000"/>
              <a:headEnd type="none" w="med" len="med"/>
              <a:tailEnd type="triangle" w="med" len="med"/>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151" name="任意多边形: 形状 135">
              <a:extLst>
                <a:ext uri="{FF2B5EF4-FFF2-40B4-BE49-F238E27FC236}">
                  <a16:creationId xmlns:a16="http://schemas.microsoft.com/office/drawing/2014/main" xmlns="" id="{85F18F98-1D18-409E-8757-E9F02F9DCE5A}"/>
                </a:ext>
              </a:extLst>
            </p:cNvPr>
            <p:cNvSpPr/>
            <p:nvPr/>
          </p:nvSpPr>
          <p:spPr>
            <a:xfrm>
              <a:off x="4380187" y="3342474"/>
              <a:ext cx="458148" cy="131771"/>
            </a:xfrm>
            <a:custGeom>
              <a:avLst/>
              <a:gdLst>
                <a:gd name="connsiteX0" fmla="*/ 609600 w 609600"/>
                <a:gd name="connsiteY0" fmla="*/ 38424 h 57474"/>
                <a:gd name="connsiteX1" fmla="*/ 333375 w 609600"/>
                <a:gd name="connsiteY1" fmla="*/ 324 h 57474"/>
                <a:gd name="connsiteX2" fmla="*/ 0 w 609600"/>
                <a:gd name="connsiteY2" fmla="*/ 57474 h 57474"/>
              </a:gdLst>
              <a:ahLst/>
              <a:cxnLst>
                <a:cxn ang="0">
                  <a:pos x="connsiteX0" y="connsiteY0"/>
                </a:cxn>
                <a:cxn ang="0">
                  <a:pos x="connsiteX1" y="connsiteY1"/>
                </a:cxn>
                <a:cxn ang="0">
                  <a:pos x="connsiteX2" y="connsiteY2"/>
                </a:cxn>
              </a:cxnLst>
              <a:rect l="l" t="t" r="r" b="b"/>
              <a:pathLst>
                <a:path w="609600" h="57474">
                  <a:moveTo>
                    <a:pt x="609600" y="38424"/>
                  </a:moveTo>
                  <a:cubicBezTo>
                    <a:pt x="522287" y="17786"/>
                    <a:pt x="434975" y="-2851"/>
                    <a:pt x="333375" y="324"/>
                  </a:cubicBezTo>
                  <a:cubicBezTo>
                    <a:pt x="231775" y="3499"/>
                    <a:pt x="115887" y="30486"/>
                    <a:pt x="0" y="57474"/>
                  </a:cubicBezTo>
                </a:path>
              </a:pathLst>
            </a:custGeom>
            <a:noFill/>
            <a:ln w="12700" cap="flat" cmpd="sng" algn="ctr">
              <a:solidFill>
                <a:srgbClr val="1D1D1A"/>
              </a:solidFill>
              <a:prstDash val="solid"/>
              <a:miter lim="800000"/>
              <a:headEnd type="none" w="med" len="med"/>
              <a:tailEnd type="triangle" w="med" len="med"/>
            </a:ln>
            <a:effectLst/>
          </p:spPr>
          <p:txBody>
            <a:bodyPr rtlCol="0" anchor="ct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48288445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10" y="495073"/>
            <a:ext cx="10515600" cy="1130301"/>
          </a:xfrm>
        </p:spPr>
        <p:txBody>
          <a:bodyPr/>
          <a:lstStyle/>
          <a:p>
            <a:r>
              <a:rPr lang="en-US" sz="4000" dirty="0"/>
              <a:t>XRM+</a:t>
            </a:r>
          </a:p>
        </p:txBody>
      </p:sp>
      <p:sp>
        <p:nvSpPr>
          <p:cNvPr id="4" name="TextBox 3"/>
          <p:cNvSpPr txBox="1"/>
          <p:nvPr/>
        </p:nvSpPr>
        <p:spPr>
          <a:xfrm>
            <a:off x="9190652" y="6550223"/>
            <a:ext cx="1774845" cy="307777"/>
          </a:xfrm>
          <a:prstGeom prst="rect">
            <a:avLst/>
          </a:prstGeom>
          <a:noFill/>
        </p:spPr>
        <p:txBody>
          <a:bodyPr wrap="none" rtlCol="0">
            <a:spAutoFit/>
          </a:bodyPr>
          <a:lstStyle/>
          <a:p>
            <a:r>
              <a:rPr lang="en-US" sz="1400" dirty="0"/>
              <a:t>refer to S2-2307020</a:t>
            </a:r>
          </a:p>
        </p:txBody>
      </p:sp>
      <p:sp>
        <p:nvSpPr>
          <p:cNvPr id="5" name="Rectangle 4"/>
          <p:cNvSpPr/>
          <p:nvPr/>
        </p:nvSpPr>
        <p:spPr>
          <a:xfrm>
            <a:off x="82420" y="1716835"/>
            <a:ext cx="6096000" cy="4534575"/>
          </a:xfrm>
          <a:prstGeom prst="rect">
            <a:avLst/>
          </a:prstGeom>
        </p:spPr>
        <p:txBody>
          <a:bodyPr>
            <a:spAutoFit/>
          </a:bodyPr>
          <a:lstStyle/>
          <a:p>
            <a:pPr marL="228600" lvl="0" indent="-228600">
              <a:lnSpc>
                <a:spcPct val="150000"/>
              </a:lnSpc>
              <a:spcBef>
                <a:spcPts val="1000"/>
              </a:spcBef>
              <a:buBlip>
                <a:blip r:embed="rId2"/>
              </a:buBlip>
            </a:pPr>
            <a:r>
              <a:rPr lang="en-GB" dirty="0">
                <a:solidFill>
                  <a:schemeClr val="dk1"/>
                </a:solidFill>
                <a:latin typeface="+mn-lt"/>
                <a:cs typeface="+mn-cs"/>
              </a:rPr>
              <a:t>Extend PDU Set concept for more use cases, including:</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Content ratio based PDU Set handling;</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Cross-PDU Session PDU Set delivery for UE-to-UE service via DN</a:t>
            </a:r>
            <a:r>
              <a:rPr lang="zh-CN" altLang="en-US" dirty="0">
                <a:solidFill>
                  <a:schemeClr val="dk1"/>
                </a:solidFill>
                <a:latin typeface="+mn-lt"/>
                <a:cs typeface="+mn-cs"/>
              </a:rPr>
              <a:t>；</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PDU Set concept across multiple service flows;</a:t>
            </a:r>
            <a:endParaRPr lang="en-US" dirty="0">
              <a:solidFill>
                <a:schemeClr val="dk1"/>
              </a:solidFill>
              <a:latin typeface="+mn-lt"/>
              <a:cs typeface="+mn-cs"/>
            </a:endParaRPr>
          </a:p>
          <a:p>
            <a:pPr marL="228600" lvl="0" indent="-228600">
              <a:lnSpc>
                <a:spcPct val="150000"/>
              </a:lnSpc>
              <a:spcBef>
                <a:spcPts val="1000"/>
              </a:spcBef>
              <a:buBlip>
                <a:blip r:embed="rId2"/>
              </a:buBlip>
            </a:pPr>
            <a:r>
              <a:rPr lang="en-GB" dirty="0">
                <a:solidFill>
                  <a:schemeClr val="dk1"/>
                </a:solidFill>
                <a:latin typeface="+mn-lt"/>
                <a:cs typeface="+mn-cs"/>
              </a:rPr>
              <a:t>Support for encrypted media traffic or traffic using proprietary protocols, including:</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PDU Set identification and marking;</a:t>
            </a:r>
            <a:endParaRPr lang="en-US" dirty="0">
              <a:solidFill>
                <a:schemeClr val="dk1"/>
              </a:solidFill>
              <a:latin typeface="+mn-lt"/>
              <a:cs typeface="+mn-cs"/>
            </a:endParaRPr>
          </a:p>
          <a:p>
            <a:pPr marL="228600" lvl="0" indent="-228600">
              <a:lnSpc>
                <a:spcPct val="150000"/>
              </a:lnSpc>
              <a:spcBef>
                <a:spcPts val="1000"/>
              </a:spcBef>
              <a:buBlip>
                <a:blip r:embed="rId2"/>
              </a:buBlip>
            </a:pPr>
            <a:r>
              <a:rPr lang="en-GB" dirty="0">
                <a:solidFill>
                  <a:schemeClr val="dk1"/>
                </a:solidFill>
                <a:latin typeface="+mn-lt"/>
                <a:cs typeface="+mn-cs"/>
              </a:rPr>
              <a:t>Enhancements on traffic detection and QoS Flow mapping for mixed data flows, e.g., audio, video, haptic streams, multiplexed in a single media flow;</a:t>
            </a:r>
            <a:endParaRPr lang="en-US" dirty="0">
              <a:solidFill>
                <a:schemeClr val="dk1"/>
              </a:solidFill>
              <a:latin typeface="+mn-lt"/>
              <a:cs typeface="+mn-cs"/>
            </a:endParaRPr>
          </a:p>
        </p:txBody>
      </p:sp>
      <p:sp>
        <p:nvSpPr>
          <p:cNvPr id="6" name="Rectangle 5"/>
          <p:cNvSpPr/>
          <p:nvPr/>
        </p:nvSpPr>
        <p:spPr>
          <a:xfrm>
            <a:off x="5876544" y="1716835"/>
            <a:ext cx="5782056" cy="4544834"/>
          </a:xfrm>
          <a:prstGeom prst="rect">
            <a:avLst/>
          </a:prstGeom>
        </p:spPr>
        <p:txBody>
          <a:bodyPr wrap="square">
            <a:spAutoFit/>
          </a:bodyPr>
          <a:lstStyle/>
          <a:p>
            <a:pPr marL="228600" lvl="0" indent="-228600">
              <a:lnSpc>
                <a:spcPct val="150000"/>
              </a:lnSpc>
              <a:spcBef>
                <a:spcPts val="1000"/>
              </a:spcBef>
              <a:buBlip>
                <a:blip r:embed="rId2"/>
              </a:buBlip>
            </a:pPr>
            <a:r>
              <a:rPr lang="en-GB" dirty="0">
                <a:solidFill>
                  <a:prstClr val="black"/>
                </a:solidFill>
                <a:latin typeface="Calibri" panose="020F0502020204030204"/>
              </a:rPr>
              <a:t>S</a:t>
            </a:r>
            <a:r>
              <a:rPr lang="en-GB" dirty="0">
                <a:solidFill>
                  <a:schemeClr val="dk1"/>
                </a:solidFill>
                <a:latin typeface="+mn-lt"/>
                <a:cs typeface="+mn-cs"/>
              </a:rPr>
              <a:t>upport for multiple modality services, including:</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Enhancements of Traffic Characteristics information to NG-RAN.</a:t>
            </a: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Coordinated </a:t>
            </a:r>
            <a:r>
              <a:rPr lang="en-GB" dirty="0" err="1">
                <a:solidFill>
                  <a:schemeClr val="dk1"/>
                </a:solidFill>
                <a:latin typeface="+mn-lt"/>
                <a:cs typeface="+mn-cs"/>
              </a:rPr>
              <a:t>QoS</a:t>
            </a:r>
            <a:r>
              <a:rPr lang="en-GB" dirty="0">
                <a:solidFill>
                  <a:schemeClr val="dk1"/>
                </a:solidFill>
                <a:latin typeface="+mn-lt"/>
                <a:cs typeface="+mn-cs"/>
              </a:rPr>
              <a:t> handing for multi-modal service with multiple data flows, e.g. joint admission control and handover control, synchronization; </a:t>
            </a:r>
            <a:endParaRPr lang="en-US" dirty="0">
              <a:solidFill>
                <a:schemeClr val="dk1"/>
              </a:solidFill>
              <a:latin typeface="+mn-lt"/>
              <a:cs typeface="+mn-cs"/>
            </a:endParaRPr>
          </a:p>
          <a:p>
            <a:pPr marL="228600" lvl="0" indent="-228600">
              <a:lnSpc>
                <a:spcPct val="150000"/>
              </a:lnSpc>
              <a:spcBef>
                <a:spcPts val="1000"/>
              </a:spcBef>
              <a:buBlip>
                <a:blip r:embed="rId2"/>
              </a:buBlip>
            </a:pPr>
            <a:r>
              <a:rPr lang="en-GB" dirty="0">
                <a:solidFill>
                  <a:schemeClr val="dk1"/>
                </a:solidFill>
                <a:latin typeface="+mn-lt"/>
                <a:cs typeface="+mn-cs"/>
              </a:rPr>
              <a:t>Fast and efficient information exchanges between 5G system and the application layer, including:</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Fast and efficient resource adjustment to adapt to dynamic application requirements;</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Fast and efficient </a:t>
            </a:r>
            <a:r>
              <a:rPr lang="en-GB" dirty="0" err="1">
                <a:solidFill>
                  <a:schemeClr val="dk1"/>
                </a:solidFill>
                <a:latin typeface="+mn-lt"/>
                <a:cs typeface="+mn-cs"/>
              </a:rPr>
              <a:t>QoS</a:t>
            </a:r>
            <a:r>
              <a:rPr lang="en-GB" dirty="0">
                <a:solidFill>
                  <a:schemeClr val="dk1"/>
                </a:solidFill>
                <a:latin typeface="+mn-lt"/>
                <a:cs typeface="+mn-cs"/>
              </a:rPr>
              <a:t> notification to adapt to dynamic network status changes.</a:t>
            </a:r>
            <a:endParaRPr lang="en-US" dirty="0">
              <a:solidFill>
                <a:schemeClr val="dk1"/>
              </a:solidFill>
              <a:latin typeface="+mn-lt"/>
              <a:cs typeface="+mn-cs"/>
            </a:endParaRPr>
          </a:p>
          <a:p>
            <a:pPr marL="742950" lvl="1" indent="-285750" fontAlgn="auto">
              <a:spcBef>
                <a:spcPts val="0"/>
              </a:spcBef>
              <a:spcAft>
                <a:spcPts val="600"/>
              </a:spcAft>
              <a:buFont typeface="Times New Roman" panose="02020603050405020304" pitchFamily="18" charset="0"/>
              <a:buChar char="-"/>
            </a:pPr>
            <a:r>
              <a:rPr lang="en-GB" dirty="0">
                <a:solidFill>
                  <a:schemeClr val="dk1"/>
                </a:solidFill>
                <a:latin typeface="+mn-lt"/>
                <a:cs typeface="+mn-cs"/>
              </a:rPr>
              <a:t>Notification of XR user experience assessment.</a:t>
            </a:r>
            <a:endParaRPr lang="en-US" dirty="0">
              <a:solidFill>
                <a:schemeClr val="dk1"/>
              </a:solidFill>
              <a:latin typeface="+mn-lt"/>
              <a:cs typeface="+mn-cs"/>
            </a:endParaRPr>
          </a:p>
        </p:txBody>
      </p:sp>
    </p:spTree>
    <p:extLst>
      <p:ext uri="{BB962C8B-B14F-4D97-AF65-F5344CB8AC3E}">
        <p14:creationId xmlns:p14="http://schemas.microsoft.com/office/powerpoint/2010/main" val="330695015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AIML+</a:t>
            </a:r>
          </a:p>
        </p:txBody>
      </p:sp>
      <p:grpSp>
        <p:nvGrpSpPr>
          <p:cNvPr id="30" name="组合 31">
            <a:extLst>
              <a:ext uri="{FF2B5EF4-FFF2-40B4-BE49-F238E27FC236}">
                <a16:creationId xmlns:a16="http://schemas.microsoft.com/office/drawing/2014/main" xmlns="" id="{910390A6-3975-44A1-B3A5-EF2BC432798E}"/>
              </a:ext>
            </a:extLst>
          </p:cNvPr>
          <p:cNvGrpSpPr/>
          <p:nvPr/>
        </p:nvGrpSpPr>
        <p:grpSpPr>
          <a:xfrm>
            <a:off x="580781" y="2338012"/>
            <a:ext cx="4026842" cy="3304814"/>
            <a:chOff x="1917541" y="1634124"/>
            <a:chExt cx="4026842" cy="3304814"/>
          </a:xfrm>
        </p:grpSpPr>
        <p:sp>
          <p:nvSpPr>
            <p:cNvPr id="31" name="矩形 32">
              <a:extLst>
                <a:ext uri="{FF2B5EF4-FFF2-40B4-BE49-F238E27FC236}">
                  <a16:creationId xmlns:a16="http://schemas.microsoft.com/office/drawing/2014/main" xmlns="" id="{36A61DE4-D32A-4269-9D75-399E714730B4}"/>
                </a:ext>
              </a:extLst>
            </p:cNvPr>
            <p:cNvSpPr/>
            <p:nvPr/>
          </p:nvSpPr>
          <p:spPr>
            <a:xfrm>
              <a:off x="2163938" y="2865238"/>
              <a:ext cx="3780445" cy="2073700"/>
            </a:xfrm>
            <a:prstGeom prst="rect">
              <a:avLst/>
            </a:prstGeom>
            <a:solidFill>
              <a:srgbClr val="5B9BD5">
                <a:lumMod val="60000"/>
                <a:lumOff val="40000"/>
              </a:srgbClr>
            </a:solidFill>
            <a:ln w="3175" cap="flat" cmpd="sng" algn="ctr">
              <a:solidFill>
                <a:srgbClr val="8EB4E3"/>
              </a:solidFill>
              <a:prstDash val="solid"/>
              <a:round/>
              <a:headEnd type="none" w="med" len="med"/>
              <a:tailEnd type="none" w="med" len="med"/>
            </a:ln>
            <a:effectLst>
              <a:outerShdw blurRad="76200" dist="25400" dir="8100000" algn="tr" rotWithShape="0">
                <a:prstClr val="black">
                  <a:alpha val="40000"/>
                </a:prstClr>
              </a:outerShdw>
            </a:effectLst>
            <a:scene3d>
              <a:camera prst="orthographicFront"/>
              <a:lightRig rig="flat" dir="t"/>
            </a:scene3d>
          </p:spPr>
          <p:txBody>
            <a:bodyPr lIns="91404" tIns="45702" rIns="91404" bIns="45702" anchor="ctr"/>
            <a:lstStyle/>
            <a:p>
              <a:pPr marL="0" marR="0" lvl="0" indent="0" algn="ctr" defTabSz="914095" eaLnBrk="1" fontAlgn="auto" latinLnBrk="0" hangingPunct="1">
                <a:lnSpc>
                  <a:spcPct val="100000"/>
                </a:lnSpc>
                <a:spcBef>
                  <a:spcPts val="0"/>
                </a:spcBef>
                <a:spcAft>
                  <a:spcPts val="0"/>
                </a:spcAft>
                <a:buClr>
                  <a:srgbClr val="CC9900"/>
                </a:buClr>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2" name="矩形 33">
              <a:extLst>
                <a:ext uri="{FF2B5EF4-FFF2-40B4-BE49-F238E27FC236}">
                  <a16:creationId xmlns:a16="http://schemas.microsoft.com/office/drawing/2014/main" xmlns="" id="{D3834780-C68B-44F5-B7D9-5B28D7A8021B}"/>
                </a:ext>
              </a:extLst>
            </p:cNvPr>
            <p:cNvSpPr/>
            <p:nvPr/>
          </p:nvSpPr>
          <p:spPr>
            <a:xfrm>
              <a:off x="2275889" y="2955398"/>
              <a:ext cx="3607505" cy="1909398"/>
            </a:xfrm>
            <a:prstGeom prst="rect">
              <a:avLst/>
            </a:prstGeom>
            <a:solidFill>
              <a:srgbClr val="0070C0"/>
            </a:solidFill>
            <a:ln w="3175" cap="flat" cmpd="sng" algn="ctr">
              <a:solidFill>
                <a:srgbClr val="8EB4E3"/>
              </a:solidFill>
              <a:prstDash val="solid"/>
              <a:round/>
              <a:headEnd type="none" w="med" len="med"/>
              <a:tailEnd type="none" w="med" len="med"/>
            </a:ln>
            <a:effectLst>
              <a:outerShdw blurRad="76200" dist="25400" dir="8100000" algn="tr" rotWithShape="0">
                <a:prstClr val="black">
                  <a:alpha val="40000"/>
                </a:prstClr>
              </a:outerShdw>
            </a:effectLst>
            <a:scene3d>
              <a:camera prst="orthographicFront"/>
              <a:lightRig rig="flat" dir="t"/>
            </a:scene3d>
          </p:spPr>
          <p:txBody>
            <a:bodyPr lIns="91404" tIns="45702" rIns="91404" bIns="45702" anchor="ctr"/>
            <a:lstStyle/>
            <a:p>
              <a:pPr marL="0" marR="0" lvl="0" indent="0" algn="ctr" defTabSz="914095" eaLnBrk="1" fontAlgn="auto" latinLnBrk="0" hangingPunct="1">
                <a:lnSpc>
                  <a:spcPct val="100000"/>
                </a:lnSpc>
                <a:spcBef>
                  <a:spcPts val="0"/>
                </a:spcBef>
                <a:spcAft>
                  <a:spcPts val="0"/>
                </a:spcAft>
                <a:buClr>
                  <a:srgbClr val="CC9900"/>
                </a:buClr>
                <a:buSzTx/>
                <a:buFontTx/>
                <a:buNone/>
                <a:tabLst/>
                <a:defRPr/>
              </a:pPr>
              <a:endParaRPr kumimoji="0" lang="zh-CN" altLang="en-US" sz="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矩形 34">
              <a:extLst>
                <a:ext uri="{FF2B5EF4-FFF2-40B4-BE49-F238E27FC236}">
                  <a16:creationId xmlns:a16="http://schemas.microsoft.com/office/drawing/2014/main" xmlns="" id="{4981EB83-2C2B-4FEE-BB30-867791DEE267}"/>
                </a:ext>
              </a:extLst>
            </p:cNvPr>
            <p:cNvSpPr/>
            <p:nvPr/>
          </p:nvSpPr>
          <p:spPr>
            <a:xfrm>
              <a:off x="2120183" y="1634124"/>
              <a:ext cx="1754838" cy="389496"/>
            </a:xfrm>
            <a:prstGeom prst="rect">
              <a:avLst/>
            </a:prstGeom>
            <a:solidFill>
              <a:srgbClr val="5B9BD5">
                <a:lumMod val="60000"/>
                <a:lumOff val="40000"/>
              </a:srgbClr>
            </a:solidFill>
            <a:ln w="3175" cap="flat" cmpd="sng" algn="ctr">
              <a:solidFill>
                <a:srgbClr val="8EB4E3"/>
              </a:solidFill>
              <a:prstDash val="solid"/>
              <a:round/>
              <a:headEnd type="none" w="med" len="med"/>
              <a:tailEnd type="none" w="med" len="med"/>
            </a:ln>
            <a:effectLst>
              <a:outerShdw blurRad="76200" dist="25400" dir="8100000" algn="tr" rotWithShape="0">
                <a:prstClr val="black">
                  <a:alpha val="40000"/>
                </a:prstClr>
              </a:outerShdw>
            </a:effectLst>
            <a:scene3d>
              <a:camera prst="orthographicFront"/>
              <a:lightRig rig="flat" dir="t"/>
            </a:scene3d>
          </p:spPr>
          <p:txBody>
            <a:bodyPr lIns="91404" tIns="45702" rIns="91404" bIns="45702" anchor="ctr"/>
            <a:lstStyle/>
            <a:p>
              <a:pPr marL="0" marR="0" lvl="0" indent="0" algn="ctr" defTabSz="914095" eaLnBrk="1" fontAlgn="auto" latinLnBrk="0" hangingPunct="1">
                <a:lnSpc>
                  <a:spcPct val="100000"/>
                </a:lnSpc>
                <a:spcBef>
                  <a:spcPts val="0"/>
                </a:spcBef>
                <a:spcAft>
                  <a:spcPts val="0"/>
                </a:spcAft>
                <a:buClr>
                  <a:srgbClr val="CC9900"/>
                </a:buClr>
                <a:buSzTx/>
                <a:buFontTx/>
                <a:buNone/>
                <a:tabLst/>
                <a:defRPr/>
              </a:pPr>
              <a:r>
                <a:rPr kumimoji="0" lang="en-US" altLang="zh-CN"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NWDAF</a:t>
              </a:r>
              <a:endParaRPr kumimoji="0" lang="zh-CN" altLang="en-US"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文本框 35">
              <a:extLst>
                <a:ext uri="{FF2B5EF4-FFF2-40B4-BE49-F238E27FC236}">
                  <a16:creationId xmlns:a16="http://schemas.microsoft.com/office/drawing/2014/main" xmlns="" id="{D9B80E74-0358-4EB3-9E52-1D73A5E65AFD}"/>
                </a:ext>
              </a:extLst>
            </p:cNvPr>
            <p:cNvSpPr txBox="1"/>
            <p:nvPr/>
          </p:nvSpPr>
          <p:spPr>
            <a:xfrm>
              <a:off x="1917541" y="2309614"/>
              <a:ext cx="1191165" cy="41549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rPr>
                <a:t>Expected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rPr>
                <a:t>service experience</a:t>
              </a:r>
              <a:endParaRPr kumimoji="0" lang="en-US"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sp>
          <p:nvSpPr>
            <p:cNvPr id="35" name="文本框 36">
              <a:extLst>
                <a:ext uri="{FF2B5EF4-FFF2-40B4-BE49-F238E27FC236}">
                  <a16:creationId xmlns:a16="http://schemas.microsoft.com/office/drawing/2014/main" xmlns="" id="{82D2B2FD-A1C4-4950-A2D9-26D1FCA2A707}"/>
                </a:ext>
              </a:extLst>
            </p:cNvPr>
            <p:cNvSpPr txBox="1"/>
            <p:nvPr/>
          </p:nvSpPr>
          <p:spPr>
            <a:xfrm>
              <a:off x="3048225" y="4277939"/>
              <a:ext cx="659210" cy="276999"/>
            </a:xfrm>
            <a:prstGeom prst="rect">
              <a:avLst/>
            </a:prstGeom>
            <a:solidFill>
              <a:srgbClr val="FFFFFF">
                <a:alpha val="51000"/>
              </a:srgbClr>
            </a:solidFill>
            <a:ln>
              <a:solidFill>
                <a:srgbClr val="FFFFFF"/>
              </a:solidFill>
            </a:ln>
          </p:spPr>
          <p:txBody>
            <a:bodyPr wrap="square" rtlCol="0">
              <a:spAutoFit/>
            </a:bodyPr>
            <a:lstStyle>
              <a:defPPr>
                <a:defRPr lang="zh-CN"/>
              </a:defPPr>
              <a:lvl1pPr algn="ctr">
                <a:defRPr sz="10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Arial"/>
                  <a:cs typeface="+mn-cs"/>
                </a:rPr>
                <a:t>UPF</a:t>
              </a:r>
            </a:p>
          </p:txBody>
        </p:sp>
        <p:sp>
          <p:nvSpPr>
            <p:cNvPr id="36" name="文本框 37">
              <a:extLst>
                <a:ext uri="{FF2B5EF4-FFF2-40B4-BE49-F238E27FC236}">
                  <a16:creationId xmlns:a16="http://schemas.microsoft.com/office/drawing/2014/main" xmlns="" id="{799B6106-A249-492F-BA90-672E1BDD1485}"/>
                </a:ext>
              </a:extLst>
            </p:cNvPr>
            <p:cNvSpPr txBox="1"/>
            <p:nvPr/>
          </p:nvSpPr>
          <p:spPr>
            <a:xfrm>
              <a:off x="2883560" y="3223354"/>
              <a:ext cx="659210" cy="276999"/>
            </a:xfrm>
            <a:prstGeom prst="rect">
              <a:avLst/>
            </a:prstGeom>
            <a:solidFill>
              <a:srgbClr val="FFFFFF">
                <a:alpha val="51000"/>
              </a:srgbClr>
            </a:solidFill>
            <a:ln>
              <a:solidFill>
                <a:srgbClr val="FFFFFF"/>
              </a:solidFill>
            </a:ln>
          </p:spPr>
          <p:txBody>
            <a:bodyPr wrap="square" rtlCol="0">
              <a:spAutoFit/>
            </a:bodyPr>
            <a:lstStyle>
              <a:defPPr>
                <a:defRPr lang="zh-CN"/>
              </a:defPPr>
              <a:lvl1pPr algn="ctr">
                <a:defRPr sz="10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solidFill>
                  <a:effectLst/>
                  <a:uLnTx/>
                  <a:uFillTx/>
                  <a:latin typeface="Arial"/>
                  <a:ea typeface="等线" panose="02010600030101010101" pitchFamily="2" charset="-122"/>
                  <a:cs typeface="+mn-cs"/>
                </a:rPr>
                <a:t>PCF</a:t>
              </a:r>
              <a:endParaRPr kumimoji="0" lang="en-US" sz="1200" b="0" i="0" u="none" strike="noStrike" kern="0" cap="none" spc="0" normalizeH="0" baseline="0" noProof="0" dirty="0">
                <a:ln>
                  <a:noFill/>
                </a:ln>
                <a:solidFill>
                  <a:prstClr val="black"/>
                </a:solidFill>
                <a:effectLst/>
                <a:uLnTx/>
                <a:uFillTx/>
                <a:latin typeface="Arial"/>
                <a:cs typeface="+mn-cs"/>
              </a:endParaRPr>
            </a:p>
          </p:txBody>
        </p:sp>
        <p:sp>
          <p:nvSpPr>
            <p:cNvPr id="37" name="文本框 38">
              <a:extLst>
                <a:ext uri="{FF2B5EF4-FFF2-40B4-BE49-F238E27FC236}">
                  <a16:creationId xmlns:a16="http://schemas.microsoft.com/office/drawing/2014/main" xmlns="" id="{0E92B308-D32B-4891-A829-7575EA369095}"/>
                </a:ext>
              </a:extLst>
            </p:cNvPr>
            <p:cNvSpPr txBox="1"/>
            <p:nvPr/>
          </p:nvSpPr>
          <p:spPr>
            <a:xfrm>
              <a:off x="4800322" y="4299988"/>
              <a:ext cx="659210" cy="276999"/>
            </a:xfrm>
            <a:prstGeom prst="rect">
              <a:avLst/>
            </a:prstGeom>
            <a:solidFill>
              <a:srgbClr val="FFFFFF">
                <a:alpha val="51000"/>
              </a:srgbClr>
            </a:solidFill>
            <a:ln>
              <a:solidFill>
                <a:srgbClr val="FFFFFF"/>
              </a:solidFill>
            </a:ln>
          </p:spPr>
          <p:txBody>
            <a:bodyPr wrap="square" rtlCol="0">
              <a:spAutoFit/>
            </a:bodyPr>
            <a:lstStyle>
              <a:defPPr>
                <a:defRPr lang="zh-CN"/>
              </a:defPPr>
              <a:lvl1pPr algn="ctr">
                <a:defRPr sz="10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Arial"/>
                  <a:cs typeface="+mn-cs"/>
                </a:rPr>
                <a:t>UPF</a:t>
              </a:r>
            </a:p>
          </p:txBody>
        </p:sp>
        <p:sp>
          <p:nvSpPr>
            <p:cNvPr id="38" name="文本框 39">
              <a:extLst>
                <a:ext uri="{FF2B5EF4-FFF2-40B4-BE49-F238E27FC236}">
                  <a16:creationId xmlns:a16="http://schemas.microsoft.com/office/drawing/2014/main" xmlns="" id="{C8A5AD22-1F06-4472-85B2-4E8FE6FF3999}"/>
                </a:ext>
              </a:extLst>
            </p:cNvPr>
            <p:cNvSpPr txBox="1"/>
            <p:nvPr/>
          </p:nvSpPr>
          <p:spPr>
            <a:xfrm>
              <a:off x="4234565" y="3223354"/>
              <a:ext cx="659210" cy="276999"/>
            </a:xfrm>
            <a:prstGeom prst="rect">
              <a:avLst/>
            </a:prstGeom>
            <a:solidFill>
              <a:srgbClr val="FFFFFF">
                <a:alpha val="51000"/>
              </a:srgbClr>
            </a:solidFill>
            <a:ln>
              <a:solidFill>
                <a:srgbClr val="FFFFFF"/>
              </a:solidFill>
            </a:ln>
          </p:spPr>
          <p:txBody>
            <a:bodyPr wrap="square" rtlCol="0">
              <a:spAutoFit/>
            </a:bodyPr>
            <a:lstStyle>
              <a:defPPr>
                <a:defRPr lang="zh-CN"/>
              </a:defPPr>
              <a:lvl1pPr algn="ctr">
                <a:defRPr sz="10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solidFill>
                  <a:effectLst/>
                  <a:uLnTx/>
                  <a:uFillTx/>
                  <a:latin typeface="Arial"/>
                  <a:ea typeface="等线" panose="02010600030101010101" pitchFamily="2" charset="-122"/>
                  <a:cs typeface="+mn-cs"/>
                </a:rPr>
                <a:t>AMF</a:t>
              </a:r>
              <a:endParaRPr kumimoji="0" lang="en-US" sz="1200" b="0" i="0" u="none" strike="noStrike" kern="0" cap="none" spc="0" normalizeH="0" baseline="0" noProof="0" dirty="0">
                <a:ln>
                  <a:noFill/>
                </a:ln>
                <a:solidFill>
                  <a:prstClr val="black"/>
                </a:solidFill>
                <a:effectLst/>
                <a:uLnTx/>
                <a:uFillTx/>
                <a:latin typeface="Arial"/>
                <a:cs typeface="+mn-cs"/>
              </a:endParaRPr>
            </a:p>
          </p:txBody>
        </p:sp>
        <p:sp>
          <p:nvSpPr>
            <p:cNvPr id="39" name="文本框 40">
              <a:extLst>
                <a:ext uri="{FF2B5EF4-FFF2-40B4-BE49-F238E27FC236}">
                  <a16:creationId xmlns:a16="http://schemas.microsoft.com/office/drawing/2014/main" xmlns="" id="{1D7CB636-CB79-4390-AED1-FCDB3291E991}"/>
                </a:ext>
              </a:extLst>
            </p:cNvPr>
            <p:cNvSpPr txBox="1"/>
            <p:nvPr/>
          </p:nvSpPr>
          <p:spPr>
            <a:xfrm>
              <a:off x="3839241" y="3768310"/>
              <a:ext cx="659210" cy="276999"/>
            </a:xfrm>
            <a:prstGeom prst="rect">
              <a:avLst/>
            </a:prstGeom>
            <a:solidFill>
              <a:srgbClr val="FFFFFF">
                <a:alpha val="51000"/>
              </a:srgbClr>
            </a:solidFill>
            <a:ln>
              <a:solidFill>
                <a:srgbClr val="FFFFFF"/>
              </a:solidFill>
            </a:ln>
          </p:spPr>
          <p:txBody>
            <a:bodyPr wrap="square" rtlCol="0">
              <a:spAutoFit/>
            </a:bodyPr>
            <a:lstStyle>
              <a:defPPr>
                <a:defRPr lang="zh-CN"/>
              </a:defPPr>
              <a:lvl1pPr algn="ctr">
                <a:defRPr sz="10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solidFill>
                  <a:effectLst/>
                  <a:uLnTx/>
                  <a:uFillTx/>
                  <a:latin typeface="Arial"/>
                  <a:ea typeface="等线" panose="02010600030101010101" pitchFamily="2" charset="-122"/>
                  <a:cs typeface="+mn-cs"/>
                </a:rPr>
                <a:t>SMF</a:t>
              </a:r>
              <a:endParaRPr kumimoji="0" lang="en-US" sz="1200" b="0" i="0" u="none" strike="noStrike" kern="0" cap="none" spc="0" normalizeH="0" baseline="0" noProof="0" dirty="0">
                <a:ln>
                  <a:noFill/>
                </a:ln>
                <a:solidFill>
                  <a:prstClr val="black"/>
                </a:solidFill>
                <a:effectLst/>
                <a:uLnTx/>
                <a:uFillTx/>
                <a:latin typeface="Arial"/>
                <a:cs typeface="+mn-cs"/>
              </a:endParaRPr>
            </a:p>
          </p:txBody>
        </p:sp>
        <p:cxnSp>
          <p:nvCxnSpPr>
            <p:cNvPr id="40" name="直接箭头连接符 41">
              <a:extLst>
                <a:ext uri="{FF2B5EF4-FFF2-40B4-BE49-F238E27FC236}">
                  <a16:creationId xmlns:a16="http://schemas.microsoft.com/office/drawing/2014/main" xmlns="" id="{CC887901-6AEC-4E0F-9674-116E704456F4}"/>
                </a:ext>
              </a:extLst>
            </p:cNvPr>
            <p:cNvCxnSpPr>
              <a:cxnSpLocks/>
            </p:cNvCxnSpPr>
            <p:nvPr/>
          </p:nvCxnSpPr>
          <p:spPr>
            <a:xfrm flipV="1">
              <a:off x="3108706" y="2030014"/>
              <a:ext cx="0" cy="1174763"/>
            </a:xfrm>
            <a:prstGeom prst="straightConnector1">
              <a:avLst/>
            </a:prstGeom>
            <a:noFill/>
            <a:ln w="38100" cap="flat" cmpd="sng" algn="ctr">
              <a:solidFill>
                <a:srgbClr val="FFC000"/>
              </a:solidFill>
              <a:prstDash val="solid"/>
              <a:headEnd type="none" w="med" len="med"/>
              <a:tailEnd type="triangle" w="med" len="med"/>
            </a:ln>
            <a:effectLst/>
          </p:spPr>
        </p:cxnSp>
        <p:cxnSp>
          <p:nvCxnSpPr>
            <p:cNvPr id="41" name="直接箭头连接符 42">
              <a:extLst>
                <a:ext uri="{FF2B5EF4-FFF2-40B4-BE49-F238E27FC236}">
                  <a16:creationId xmlns:a16="http://schemas.microsoft.com/office/drawing/2014/main" xmlns="" id="{9625F062-03E5-49CE-9557-8D7DEF293AD0}"/>
                </a:ext>
              </a:extLst>
            </p:cNvPr>
            <p:cNvCxnSpPr>
              <a:cxnSpLocks/>
            </p:cNvCxnSpPr>
            <p:nvPr/>
          </p:nvCxnSpPr>
          <p:spPr>
            <a:xfrm flipV="1">
              <a:off x="3411195" y="2030014"/>
              <a:ext cx="0" cy="1200493"/>
            </a:xfrm>
            <a:prstGeom prst="straightConnector1">
              <a:avLst/>
            </a:prstGeom>
            <a:noFill/>
            <a:ln w="38100" cap="flat" cmpd="sng" algn="ctr">
              <a:solidFill>
                <a:srgbClr val="C00000"/>
              </a:solidFill>
              <a:prstDash val="solid"/>
              <a:headEnd type="triangle" w="med" len="med"/>
              <a:tailEnd type="none" w="med" len="med"/>
            </a:ln>
            <a:effectLst/>
          </p:spPr>
        </p:cxnSp>
        <p:sp>
          <p:nvSpPr>
            <p:cNvPr id="42" name="文本框 43">
              <a:extLst>
                <a:ext uri="{FF2B5EF4-FFF2-40B4-BE49-F238E27FC236}">
                  <a16:creationId xmlns:a16="http://schemas.microsoft.com/office/drawing/2014/main" xmlns="" id="{73125E47-FD93-4A4E-B61C-19A3CB178135}"/>
                </a:ext>
              </a:extLst>
            </p:cNvPr>
            <p:cNvSpPr txBox="1"/>
            <p:nvPr/>
          </p:nvSpPr>
          <p:spPr>
            <a:xfrm>
              <a:off x="2191765" y="3336167"/>
              <a:ext cx="110433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rPr>
                <a:t>Final QoS decision</a:t>
              </a:r>
            </a:p>
          </p:txBody>
        </p:sp>
        <p:sp>
          <p:nvSpPr>
            <p:cNvPr id="43" name="文本框 44">
              <a:extLst>
                <a:ext uri="{FF2B5EF4-FFF2-40B4-BE49-F238E27FC236}">
                  <a16:creationId xmlns:a16="http://schemas.microsoft.com/office/drawing/2014/main" xmlns="" id="{198D4901-E18D-49B2-80C1-D8C1CF682622}"/>
                </a:ext>
              </a:extLst>
            </p:cNvPr>
            <p:cNvSpPr txBox="1"/>
            <p:nvPr/>
          </p:nvSpPr>
          <p:spPr>
            <a:xfrm>
              <a:off x="3388992" y="2289734"/>
              <a:ext cx="1351005" cy="57708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rPr>
                <a:t>Recommended </a:t>
              </a:r>
              <a:r>
                <a:rPr kumimoji="0" lang="en-GB"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rPr>
                <a:t>Bit Rate,  Packet Delay and so on.</a:t>
              </a:r>
              <a:endParaRPr kumimoji="0" lang="en-US" altLang="zh-CN" sz="1050" b="0" i="0" u="none" strike="noStrike" kern="0" cap="none" spc="0" normalizeH="0" baseline="0" noProof="0" dirty="0">
                <a:ln>
                  <a:noFill/>
                </a:ln>
                <a:solidFill>
                  <a:srgbClr val="002060"/>
                </a:solidFill>
                <a:effectLst/>
                <a:uLnTx/>
                <a:uFillTx/>
                <a:latin typeface="Calibri" panose="020F0502020204030204" pitchFamily="34" charset="0"/>
                <a:ea typeface="微软雅黑" panose="020B0503020204020204" pitchFamily="34" charset="-122"/>
                <a:cs typeface="Calibri" panose="020F0502020204030204" pitchFamily="34" charset="0"/>
              </a:endParaRPr>
            </a:p>
          </p:txBody>
        </p:sp>
        <p:cxnSp>
          <p:nvCxnSpPr>
            <p:cNvPr id="44" name="直接连接符 45">
              <a:extLst>
                <a:ext uri="{FF2B5EF4-FFF2-40B4-BE49-F238E27FC236}">
                  <a16:creationId xmlns:a16="http://schemas.microsoft.com/office/drawing/2014/main" xmlns="" id="{EFF4A9D9-508B-4761-BFCA-95DA75B72BD9}"/>
                </a:ext>
              </a:extLst>
            </p:cNvPr>
            <p:cNvCxnSpPr>
              <a:cxnSpLocks/>
              <a:stCxn id="36" idx="3"/>
              <a:endCxn id="38" idx="1"/>
            </p:cNvCxnSpPr>
            <p:nvPr/>
          </p:nvCxnSpPr>
          <p:spPr>
            <a:xfrm>
              <a:off x="3542770" y="3361854"/>
              <a:ext cx="691795" cy="0"/>
            </a:xfrm>
            <a:prstGeom prst="line">
              <a:avLst/>
            </a:prstGeom>
            <a:noFill/>
            <a:ln w="6350" cap="flat" cmpd="sng" algn="ctr">
              <a:solidFill>
                <a:sysClr val="window" lastClr="FFFFFF"/>
              </a:solidFill>
              <a:prstDash val="solid"/>
              <a:miter lim="800000"/>
            </a:ln>
            <a:effectLst/>
          </p:spPr>
        </p:cxnSp>
        <p:cxnSp>
          <p:nvCxnSpPr>
            <p:cNvPr id="45" name="直接连接符 46">
              <a:extLst>
                <a:ext uri="{FF2B5EF4-FFF2-40B4-BE49-F238E27FC236}">
                  <a16:creationId xmlns:a16="http://schemas.microsoft.com/office/drawing/2014/main" xmlns="" id="{8CBF76C2-BB66-4A2D-B6E2-FAEAA820E13F}"/>
                </a:ext>
              </a:extLst>
            </p:cNvPr>
            <p:cNvCxnSpPr>
              <a:cxnSpLocks/>
              <a:stCxn id="39" idx="0"/>
            </p:cNvCxnSpPr>
            <p:nvPr/>
          </p:nvCxnSpPr>
          <p:spPr>
            <a:xfrm flipV="1">
              <a:off x="4168846" y="3517586"/>
              <a:ext cx="422877" cy="250724"/>
            </a:xfrm>
            <a:prstGeom prst="line">
              <a:avLst/>
            </a:prstGeom>
            <a:noFill/>
            <a:ln w="6350" cap="flat" cmpd="sng" algn="ctr">
              <a:solidFill>
                <a:sysClr val="window" lastClr="FFFFFF"/>
              </a:solidFill>
              <a:prstDash val="solid"/>
              <a:miter lim="800000"/>
            </a:ln>
            <a:effectLst/>
          </p:spPr>
        </p:cxnSp>
        <p:cxnSp>
          <p:nvCxnSpPr>
            <p:cNvPr id="46" name="直接连接符 47">
              <a:extLst>
                <a:ext uri="{FF2B5EF4-FFF2-40B4-BE49-F238E27FC236}">
                  <a16:creationId xmlns:a16="http://schemas.microsoft.com/office/drawing/2014/main" xmlns="" id="{43DFF8EE-C983-42EB-A23E-E2BF280BBAB1}"/>
                </a:ext>
              </a:extLst>
            </p:cNvPr>
            <p:cNvCxnSpPr>
              <a:cxnSpLocks/>
              <a:stCxn id="39" idx="0"/>
              <a:endCxn id="36" idx="2"/>
            </p:cNvCxnSpPr>
            <p:nvPr/>
          </p:nvCxnSpPr>
          <p:spPr>
            <a:xfrm flipH="1" flipV="1">
              <a:off x="3213165" y="3500353"/>
              <a:ext cx="955681" cy="267957"/>
            </a:xfrm>
            <a:prstGeom prst="line">
              <a:avLst/>
            </a:prstGeom>
            <a:noFill/>
            <a:ln w="6350" cap="flat" cmpd="sng" algn="ctr">
              <a:solidFill>
                <a:sysClr val="window" lastClr="FFFFFF"/>
              </a:solidFill>
              <a:prstDash val="solid"/>
              <a:miter lim="800000"/>
            </a:ln>
            <a:effectLst/>
          </p:spPr>
        </p:cxnSp>
        <p:cxnSp>
          <p:nvCxnSpPr>
            <p:cNvPr id="47" name="直接连接符 48">
              <a:extLst>
                <a:ext uri="{FF2B5EF4-FFF2-40B4-BE49-F238E27FC236}">
                  <a16:creationId xmlns:a16="http://schemas.microsoft.com/office/drawing/2014/main" xmlns="" id="{26091CB9-566B-4717-9FFD-F562C7B6271A}"/>
                </a:ext>
              </a:extLst>
            </p:cNvPr>
            <p:cNvCxnSpPr>
              <a:cxnSpLocks/>
              <a:stCxn id="37" idx="0"/>
              <a:endCxn id="39" idx="2"/>
            </p:cNvCxnSpPr>
            <p:nvPr/>
          </p:nvCxnSpPr>
          <p:spPr>
            <a:xfrm flipH="1" flipV="1">
              <a:off x="4168846" y="4045309"/>
              <a:ext cx="961081" cy="254679"/>
            </a:xfrm>
            <a:prstGeom prst="line">
              <a:avLst/>
            </a:prstGeom>
            <a:noFill/>
            <a:ln w="6350" cap="flat" cmpd="sng" algn="ctr">
              <a:solidFill>
                <a:sysClr val="window" lastClr="FFFFFF"/>
              </a:solidFill>
              <a:prstDash val="solid"/>
              <a:miter lim="800000"/>
            </a:ln>
            <a:effectLst/>
          </p:spPr>
        </p:cxnSp>
        <p:cxnSp>
          <p:nvCxnSpPr>
            <p:cNvPr id="48" name="直接连接符 49">
              <a:extLst>
                <a:ext uri="{FF2B5EF4-FFF2-40B4-BE49-F238E27FC236}">
                  <a16:creationId xmlns:a16="http://schemas.microsoft.com/office/drawing/2014/main" xmlns="" id="{96F77036-2F10-48CD-8AEB-89A2D52134D7}"/>
                </a:ext>
              </a:extLst>
            </p:cNvPr>
            <p:cNvCxnSpPr>
              <a:cxnSpLocks/>
              <a:stCxn id="39" idx="2"/>
              <a:endCxn id="35" idx="0"/>
            </p:cNvCxnSpPr>
            <p:nvPr/>
          </p:nvCxnSpPr>
          <p:spPr>
            <a:xfrm flipH="1">
              <a:off x="3377830" y="4045309"/>
              <a:ext cx="791016" cy="232630"/>
            </a:xfrm>
            <a:prstGeom prst="line">
              <a:avLst/>
            </a:prstGeom>
            <a:noFill/>
            <a:ln w="6350" cap="flat" cmpd="sng" algn="ctr">
              <a:solidFill>
                <a:sysClr val="window" lastClr="FFFFFF"/>
              </a:solidFill>
              <a:prstDash val="solid"/>
              <a:miter lim="800000"/>
            </a:ln>
            <a:effectLst/>
          </p:spPr>
        </p:cxnSp>
      </p:grpSp>
      <p:sp>
        <p:nvSpPr>
          <p:cNvPr id="49" name="矩形 50">
            <a:extLst>
              <a:ext uri="{FF2B5EF4-FFF2-40B4-BE49-F238E27FC236}">
                <a16:creationId xmlns:a16="http://schemas.microsoft.com/office/drawing/2014/main" xmlns="" id="{97DEBB01-2279-41A5-BC26-58FD8A538BEF}"/>
              </a:ext>
            </a:extLst>
          </p:cNvPr>
          <p:cNvSpPr/>
          <p:nvPr/>
        </p:nvSpPr>
        <p:spPr>
          <a:xfrm>
            <a:off x="2948970" y="2332541"/>
            <a:ext cx="959417" cy="365244"/>
          </a:xfrm>
          <a:prstGeom prst="rect">
            <a:avLst/>
          </a:prstGeom>
          <a:solidFill>
            <a:srgbClr val="5B9BD5">
              <a:lumMod val="60000"/>
              <a:lumOff val="40000"/>
            </a:srgbClr>
          </a:solidFill>
          <a:ln w="3175" cap="flat" cmpd="sng" algn="ctr">
            <a:solidFill>
              <a:srgbClr val="8EB4E3"/>
            </a:solidFill>
            <a:prstDash val="solid"/>
            <a:round/>
            <a:headEnd type="none" w="med" len="med"/>
            <a:tailEnd type="none" w="med" len="med"/>
          </a:ln>
          <a:effectLst>
            <a:outerShdw blurRad="76200" dist="25400" dir="8100000" algn="tr" rotWithShape="0">
              <a:prstClr val="black">
                <a:alpha val="40000"/>
              </a:prstClr>
            </a:outerShdw>
          </a:effectLst>
          <a:scene3d>
            <a:camera prst="orthographicFront"/>
            <a:lightRig rig="flat" dir="t"/>
          </a:scene3d>
        </p:spPr>
        <p:txBody>
          <a:bodyPr lIns="91404" tIns="45702" rIns="91404" bIns="45702" anchor="ctr"/>
          <a:lstStyle/>
          <a:p>
            <a:pPr marL="0" marR="0" lvl="0" indent="0" algn="ctr" defTabSz="914095" eaLnBrk="1" fontAlgn="auto" latinLnBrk="0" hangingPunct="1">
              <a:lnSpc>
                <a:spcPct val="100000"/>
              </a:lnSpc>
              <a:spcBef>
                <a:spcPts val="0"/>
              </a:spcBef>
              <a:spcAft>
                <a:spcPts val="0"/>
              </a:spcAft>
              <a:buClr>
                <a:srgbClr val="CC9900"/>
              </a:buClr>
              <a:buSzTx/>
              <a:buFontTx/>
              <a:buNone/>
              <a:tabLst/>
              <a:defRPr/>
            </a:pPr>
            <a:r>
              <a:rPr kumimoji="0" lang="en-US" altLang="zh-CN"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OAM</a:t>
            </a:r>
            <a:endParaRPr kumimoji="0" lang="zh-CN" altLang="en-US"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50" name="直接连接符 51">
            <a:extLst>
              <a:ext uri="{FF2B5EF4-FFF2-40B4-BE49-F238E27FC236}">
                <a16:creationId xmlns:a16="http://schemas.microsoft.com/office/drawing/2014/main" xmlns="" id="{56575C48-A794-40E4-A784-FC9DC59C64A8}"/>
              </a:ext>
            </a:extLst>
          </p:cNvPr>
          <p:cNvCxnSpPr>
            <a:cxnSpLocks/>
          </p:cNvCxnSpPr>
          <p:nvPr/>
        </p:nvCxnSpPr>
        <p:spPr>
          <a:xfrm>
            <a:off x="2533802" y="2515163"/>
            <a:ext cx="391105" cy="0"/>
          </a:xfrm>
          <a:prstGeom prst="line">
            <a:avLst/>
          </a:prstGeom>
          <a:noFill/>
          <a:ln w="6350" cap="flat" cmpd="sng" algn="ctr">
            <a:solidFill>
              <a:sysClr val="windowText" lastClr="000000"/>
            </a:solidFill>
            <a:prstDash val="solid"/>
            <a:miter lim="800000"/>
            <a:headEnd type="triangle"/>
            <a:tailEnd type="triangle"/>
          </a:ln>
          <a:effectLst/>
        </p:spPr>
      </p:cxnSp>
      <p:sp>
        <p:nvSpPr>
          <p:cNvPr id="51" name="矩形 52">
            <a:extLst>
              <a:ext uri="{FF2B5EF4-FFF2-40B4-BE49-F238E27FC236}">
                <a16:creationId xmlns:a16="http://schemas.microsoft.com/office/drawing/2014/main" xmlns="" id="{F89450D4-F108-44A5-9E9C-35A768F89300}"/>
              </a:ext>
            </a:extLst>
          </p:cNvPr>
          <p:cNvSpPr/>
          <p:nvPr/>
        </p:nvSpPr>
        <p:spPr>
          <a:xfrm>
            <a:off x="4297872" y="2329299"/>
            <a:ext cx="959417" cy="365244"/>
          </a:xfrm>
          <a:prstGeom prst="rect">
            <a:avLst/>
          </a:prstGeom>
          <a:solidFill>
            <a:srgbClr val="5B9BD5">
              <a:lumMod val="60000"/>
              <a:lumOff val="40000"/>
            </a:srgbClr>
          </a:solidFill>
          <a:ln w="3175" cap="flat" cmpd="sng" algn="ctr">
            <a:solidFill>
              <a:srgbClr val="8EB4E3"/>
            </a:solidFill>
            <a:prstDash val="solid"/>
            <a:round/>
            <a:headEnd type="none" w="med" len="med"/>
            <a:tailEnd type="none" w="med" len="med"/>
          </a:ln>
          <a:effectLst>
            <a:outerShdw blurRad="76200" dist="25400" dir="8100000" algn="tr" rotWithShape="0">
              <a:prstClr val="black">
                <a:alpha val="40000"/>
              </a:prstClr>
            </a:outerShdw>
          </a:effectLst>
          <a:scene3d>
            <a:camera prst="orthographicFront"/>
            <a:lightRig rig="flat" dir="t"/>
          </a:scene3d>
        </p:spPr>
        <p:txBody>
          <a:bodyPr lIns="91404" tIns="45702" rIns="91404" bIns="45702" anchor="ctr"/>
          <a:lstStyle/>
          <a:p>
            <a:pPr marL="0" marR="0" lvl="0" indent="0" algn="ctr" defTabSz="914095" eaLnBrk="1" fontAlgn="auto" latinLnBrk="0" hangingPunct="1">
              <a:lnSpc>
                <a:spcPct val="100000"/>
              </a:lnSpc>
              <a:spcBef>
                <a:spcPts val="0"/>
              </a:spcBef>
              <a:spcAft>
                <a:spcPts val="0"/>
              </a:spcAft>
              <a:buClr>
                <a:srgbClr val="CC9900"/>
              </a:buClr>
              <a:buSzTx/>
              <a:buFontTx/>
              <a:buNone/>
              <a:tabLst/>
              <a:defRPr/>
            </a:pPr>
            <a:r>
              <a:rPr kumimoji="0" lang="en-US" altLang="zh-CN"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RAN</a:t>
            </a:r>
            <a:endParaRPr kumimoji="0" lang="zh-CN" altLang="en-US" sz="12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cxnSp>
        <p:nvCxnSpPr>
          <p:cNvPr id="52" name="直接连接符 53">
            <a:extLst>
              <a:ext uri="{FF2B5EF4-FFF2-40B4-BE49-F238E27FC236}">
                <a16:creationId xmlns:a16="http://schemas.microsoft.com/office/drawing/2014/main" xmlns="" id="{A17772CA-124D-4F68-957B-DD10112E284B}"/>
              </a:ext>
            </a:extLst>
          </p:cNvPr>
          <p:cNvCxnSpPr>
            <a:cxnSpLocks/>
            <a:stCxn id="49" idx="3"/>
          </p:cNvCxnSpPr>
          <p:nvPr/>
        </p:nvCxnSpPr>
        <p:spPr>
          <a:xfrm flipV="1">
            <a:off x="3908387" y="2511921"/>
            <a:ext cx="374855" cy="3242"/>
          </a:xfrm>
          <a:prstGeom prst="line">
            <a:avLst/>
          </a:prstGeom>
          <a:noFill/>
          <a:ln w="6350" cap="flat" cmpd="sng" algn="ctr">
            <a:solidFill>
              <a:sysClr val="windowText" lastClr="000000"/>
            </a:solidFill>
            <a:prstDash val="dash"/>
            <a:miter lim="800000"/>
          </a:ln>
          <a:effectLst/>
        </p:spPr>
      </p:cxnSp>
      <p:sp>
        <p:nvSpPr>
          <p:cNvPr id="53" name="文本框 54">
            <a:extLst>
              <a:ext uri="{FF2B5EF4-FFF2-40B4-BE49-F238E27FC236}">
                <a16:creationId xmlns:a16="http://schemas.microsoft.com/office/drawing/2014/main" xmlns="" id="{2EE72542-8EF3-4209-9ECC-671A37B053F4}"/>
              </a:ext>
            </a:extLst>
          </p:cNvPr>
          <p:cNvSpPr txBox="1"/>
          <p:nvPr/>
        </p:nvSpPr>
        <p:spPr>
          <a:xfrm>
            <a:off x="2119717" y="1900193"/>
            <a:ext cx="1298350" cy="415498"/>
          </a:xfrm>
          <a:prstGeom prst="rect">
            <a:avLst/>
          </a:prstGeom>
          <a:noFill/>
        </p:spPr>
        <p:txBody>
          <a:bodyPr wrap="square" rtlCol="0">
            <a:spAutoFit/>
          </a:bodyPr>
          <a:lstStyle/>
          <a:p>
            <a:pPr algn="ctr" eaLnBrk="1" fontAlgn="auto" hangingPunct="1">
              <a:spcBef>
                <a:spcPts val="0"/>
              </a:spcBef>
              <a:spcAft>
                <a:spcPts val="0"/>
              </a:spcAft>
              <a:defRPr/>
            </a:pPr>
            <a:r>
              <a:rPr lang="en-US" altLang="zh-CN" sz="1050" kern="0" dirty="0">
                <a:solidFill>
                  <a:srgbClr val="002060"/>
                </a:solidFill>
                <a:latin typeface="Calibri" panose="020F0502020204030204" pitchFamily="34" charset="0"/>
                <a:ea typeface="微软雅黑" panose="020B0503020204020204" pitchFamily="34" charset="-122"/>
                <a:cs typeface="Calibri" panose="020F0502020204030204" pitchFamily="34" charset="0"/>
              </a:rPr>
              <a:t>Collected RSRP, RSRQ, SINA</a:t>
            </a:r>
          </a:p>
        </p:txBody>
      </p:sp>
      <p:sp>
        <p:nvSpPr>
          <p:cNvPr id="54" name="Text Placeholder 2">
            <a:extLst>
              <a:ext uri="{FF2B5EF4-FFF2-40B4-BE49-F238E27FC236}">
                <a16:creationId xmlns:a16="http://schemas.microsoft.com/office/drawing/2014/main" xmlns="" id="{CBA94164-F810-4543-B530-2D8C121E2ABB}"/>
              </a:ext>
            </a:extLst>
          </p:cNvPr>
          <p:cNvSpPr txBox="1">
            <a:spLocks/>
          </p:cNvSpPr>
          <p:nvPr/>
        </p:nvSpPr>
        <p:spPr bwMode="auto">
          <a:xfrm>
            <a:off x="6041850" y="1962150"/>
            <a:ext cx="5130626" cy="251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solidFill>
                  <a:prstClr val="black"/>
                </a:solidFill>
                <a:latin typeface="等线" panose="020F0502020204030204"/>
                <a:ea typeface="等线" panose="02010600030101010101" pitchFamily="2" charset="-122"/>
              </a:rPr>
              <a:t>Motivation</a:t>
            </a:r>
          </a:p>
          <a:p>
            <a:pPr marL="285750" indent="-285750">
              <a:buFontTx/>
              <a:buChar char="-"/>
            </a:pPr>
            <a:r>
              <a:rPr lang="en-US" altLang="zh-CN" sz="1600" dirty="0">
                <a:solidFill>
                  <a:prstClr val="black"/>
                </a:solidFill>
                <a:latin typeface="等线" panose="020F0502020204030204"/>
                <a:ea typeface="等线" panose="02010600030101010101" pitchFamily="2" charset="-122"/>
              </a:rPr>
              <a:t>Coordination among multiple NFs, to avoid less optimized or even conflict actions by each NF based on the NWDAF analysis, which may even impact the network stability. </a:t>
            </a:r>
          </a:p>
          <a:p>
            <a:r>
              <a:rPr lang="en-US" altLang="zh-CN" sz="1600" dirty="0">
                <a:solidFill>
                  <a:prstClr val="black"/>
                </a:solidFill>
                <a:latin typeface="等线" panose="020F0502020204030204"/>
                <a:ea typeface="等线" panose="02010600030101010101" pitchFamily="2" charset="-122"/>
              </a:rPr>
              <a:t>Key Objective</a:t>
            </a:r>
          </a:p>
          <a:p>
            <a:pPr marL="285750" indent="-285750">
              <a:buFontTx/>
              <a:buChar char="-"/>
            </a:pPr>
            <a:r>
              <a:rPr lang="en-US" altLang="zh-CN" sz="1600" dirty="0">
                <a:solidFill>
                  <a:prstClr val="black"/>
                </a:solidFill>
                <a:latin typeface="等线" panose="020F0502020204030204"/>
                <a:ea typeface="等线" panose="02010600030101010101" pitchFamily="2" charset="-122"/>
              </a:rPr>
              <a:t>How to provide intelligent recommendation to 5GC NFs, taking global information from multiple NFs into account. </a:t>
            </a:r>
          </a:p>
        </p:txBody>
      </p:sp>
      <p:sp>
        <p:nvSpPr>
          <p:cNvPr id="55" name="矩形 56">
            <a:extLst>
              <a:ext uri="{FF2B5EF4-FFF2-40B4-BE49-F238E27FC236}">
                <a16:creationId xmlns:a16="http://schemas.microsoft.com/office/drawing/2014/main" xmlns="" id="{6F3CEC11-0946-4556-AD60-59B975AFD67B}"/>
              </a:ext>
            </a:extLst>
          </p:cNvPr>
          <p:cNvSpPr/>
          <p:nvPr/>
        </p:nvSpPr>
        <p:spPr>
          <a:xfrm>
            <a:off x="5257289" y="4749197"/>
            <a:ext cx="6634674" cy="830997"/>
          </a:xfrm>
          <a:prstGeom prst="rect">
            <a:avLst/>
          </a:prstGeom>
        </p:spPr>
        <p:txBody>
          <a:bodyPr wrap="square">
            <a:spAutoFit/>
          </a:bodyPr>
          <a:lstStyle/>
          <a:p>
            <a:pPr eaLnBrk="1" fontAlgn="auto">
              <a:spcBef>
                <a:spcPts val="0"/>
              </a:spcBef>
              <a:spcAft>
                <a:spcPts val="0"/>
              </a:spcAft>
            </a:pPr>
            <a:r>
              <a:rPr lang="en-US" altLang="zh-CN" sz="1600" dirty="0">
                <a:solidFill>
                  <a:prstClr val="black"/>
                </a:solidFill>
                <a:latin typeface="等线" panose="020F0502020204030204"/>
                <a:ea typeface="等线" panose="02010600030101010101" pitchFamily="2" charset="-122"/>
                <a:cs typeface="+mn-cs"/>
              </a:rPr>
              <a:t>For example, based on the analysis of network status and service experience requirements, the NWDAF provides recommendation on the QoS KPIs to the PCF for policy decisions and the QoS parameters adjustment.</a:t>
            </a:r>
            <a:endParaRPr lang="zh-CN" altLang="zh-CN" sz="1600" dirty="0">
              <a:solidFill>
                <a:prstClr val="black"/>
              </a:solidFill>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6286136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VPN</a:t>
            </a:r>
          </a:p>
        </p:txBody>
      </p:sp>
      <p:sp>
        <p:nvSpPr>
          <p:cNvPr id="3" name="Content Placeholder 2"/>
          <p:cNvSpPr>
            <a:spLocks noGrp="1"/>
          </p:cNvSpPr>
          <p:nvPr>
            <p:ph idx="1"/>
          </p:nvPr>
        </p:nvSpPr>
        <p:spPr>
          <a:xfrm>
            <a:off x="6983550" y="2307538"/>
            <a:ext cx="4581583" cy="3142475"/>
          </a:xfrm>
        </p:spPr>
        <p:txBody>
          <a:bodyPr/>
          <a:lstStyle/>
          <a:p>
            <a:pPr lvl="0">
              <a:spcAft>
                <a:spcPts val="900"/>
              </a:spcAft>
            </a:pPr>
            <a:r>
              <a:rPr lang="en-US" altLang="zh-CN" sz="2000" b="1" dirty="0">
                <a:latin typeface="Times New Roman" panose="02020603050405020304" pitchFamily="18" charset="0"/>
              </a:rPr>
              <a:t>Key objectives</a:t>
            </a:r>
          </a:p>
          <a:p>
            <a:pPr marL="285750" lvl="0" indent="-285750">
              <a:buFont typeface="Arial" panose="020B0604020202020204" pitchFamily="34" charset="0"/>
              <a:buChar char="•"/>
            </a:pPr>
            <a:r>
              <a:rPr lang="en-GB" altLang="zh-CN" sz="2000" dirty="0"/>
              <a:t>Authentication/authorization of the devices behind the relay UE</a:t>
            </a:r>
          </a:p>
          <a:p>
            <a:pPr marL="285750" lvl="0" indent="-285750">
              <a:buFont typeface="Arial" panose="020B0604020202020204" pitchFamily="34" charset="0"/>
              <a:buChar char="•"/>
            </a:pPr>
            <a:r>
              <a:rPr lang="en-GB" altLang="zh-CN" sz="2000" dirty="0"/>
              <a:t>Support </a:t>
            </a:r>
            <a:r>
              <a:rPr lang="en-GB" altLang="zh-CN" sz="2000" dirty="0" smtClean="0"/>
              <a:t>for </a:t>
            </a:r>
            <a:r>
              <a:rPr lang="en-GB" altLang="zh-CN" sz="2000" dirty="0"/>
              <a:t>differentiated QoS and policy for the devices behind the relay UE</a:t>
            </a:r>
          </a:p>
          <a:p>
            <a:pPr marL="285750" lvl="0" indent="-285750">
              <a:buFont typeface="Arial" panose="020B0604020202020204" pitchFamily="34" charset="0"/>
              <a:buChar char="•"/>
            </a:pPr>
            <a:r>
              <a:rPr lang="en-GB" altLang="zh-CN" sz="2000" dirty="0"/>
              <a:t>Traffic routing between remote UE and the devices belonging to its VPN crossing different UPFs.</a:t>
            </a:r>
            <a:endParaRPr lang="zh-CN" altLang="zh-CN" sz="2000" dirty="0"/>
          </a:p>
        </p:txBody>
      </p:sp>
      <p:grpSp>
        <p:nvGrpSpPr>
          <p:cNvPr id="124" name="Group 123"/>
          <p:cNvGrpSpPr/>
          <p:nvPr/>
        </p:nvGrpSpPr>
        <p:grpSpPr>
          <a:xfrm>
            <a:off x="166181" y="2573676"/>
            <a:ext cx="6298125" cy="3336299"/>
            <a:chOff x="190428" y="3099055"/>
            <a:chExt cx="6896835" cy="3233663"/>
          </a:xfrm>
        </p:grpSpPr>
        <p:sp>
          <p:nvSpPr>
            <p:cNvPr id="125" name="圆角矩形 95"/>
            <p:cNvSpPr/>
            <p:nvPr/>
          </p:nvSpPr>
          <p:spPr>
            <a:xfrm>
              <a:off x="326789" y="4794704"/>
              <a:ext cx="6760474" cy="1538014"/>
            </a:xfrm>
            <a:prstGeom prst="roundRect">
              <a:avLst/>
            </a:prstGeom>
            <a:solidFill>
              <a:srgbClr val="EEECE1"/>
            </a:solidFill>
            <a:ln w="127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3" name="圆角矩形 95"/>
            <p:cNvSpPr/>
            <p:nvPr/>
          </p:nvSpPr>
          <p:spPr>
            <a:xfrm>
              <a:off x="359362" y="3099055"/>
              <a:ext cx="4294670" cy="1538014"/>
            </a:xfrm>
            <a:prstGeom prst="roundRect">
              <a:avLst/>
            </a:prstGeom>
            <a:solidFill>
              <a:srgbClr val="EEECE1"/>
            </a:solidFill>
            <a:ln w="127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64" name="矩形 143">
              <a:extLst>
                <a:ext uri="{FF2B5EF4-FFF2-40B4-BE49-F238E27FC236}">
                  <a16:creationId xmlns:a16="http://schemas.microsoft.com/office/drawing/2014/main" xmlns="" id="{216CB208-6B48-48F5-BC47-6D26E4B6A7E7}"/>
                </a:ext>
              </a:extLst>
            </p:cNvPr>
            <p:cNvSpPr/>
            <p:nvPr/>
          </p:nvSpPr>
          <p:spPr bwMode="auto">
            <a:xfrm>
              <a:off x="5462086" y="3349557"/>
              <a:ext cx="644949" cy="36680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UPF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67" name="文本框 152">
              <a:extLst>
                <a:ext uri="{FF2B5EF4-FFF2-40B4-BE49-F238E27FC236}">
                  <a16:creationId xmlns:a16="http://schemas.microsoft.com/office/drawing/2014/main" xmlns="" id="{2A396E36-54FC-4351-AAB6-A5B725102C9D}"/>
                </a:ext>
              </a:extLst>
            </p:cNvPr>
            <p:cNvSpPr txBox="1"/>
            <p:nvPr/>
          </p:nvSpPr>
          <p:spPr>
            <a:xfrm>
              <a:off x="611864" y="4325947"/>
              <a:ext cx="1222687" cy="178985"/>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200" b="1" dirty="0">
                  <a:solidFill>
                    <a:srgbClr val="000000"/>
                  </a:solidFill>
                  <a:latin typeface="Calibri" panose="020F0502020204030204"/>
                  <a:ea typeface="Microsoft YaHei" panose="020B0503020204020204" pitchFamily="34" charset="-122"/>
                </a:rPr>
                <a:t>Scenario 1</a:t>
              </a:r>
              <a:endParaRPr kumimoji="1" lang="zh-CN" altLang="en-US" sz="1200" b="1" dirty="0" err="1">
                <a:solidFill>
                  <a:srgbClr val="000000"/>
                </a:solidFill>
                <a:latin typeface="Calibri" panose="020F0502020204030204"/>
                <a:ea typeface="Microsoft YaHei" panose="020B0503020204020204" pitchFamily="34" charset="-122"/>
              </a:endParaRPr>
            </a:p>
          </p:txBody>
        </p:sp>
        <p:grpSp>
          <p:nvGrpSpPr>
            <p:cNvPr id="68" name="组合 153">
              <a:extLst>
                <a:ext uri="{FF2B5EF4-FFF2-40B4-BE49-F238E27FC236}">
                  <a16:creationId xmlns:a16="http://schemas.microsoft.com/office/drawing/2014/main" xmlns="" id="{F3BABBEA-210D-45C8-8CBA-0E7E7F75DF85}"/>
                </a:ext>
              </a:extLst>
            </p:cNvPr>
            <p:cNvGrpSpPr/>
            <p:nvPr/>
          </p:nvGrpSpPr>
          <p:grpSpPr>
            <a:xfrm>
              <a:off x="6449607" y="3322015"/>
              <a:ext cx="376369" cy="546136"/>
              <a:chOff x="3682558" y="4157062"/>
              <a:chExt cx="376418" cy="720553"/>
            </a:xfrm>
          </p:grpSpPr>
          <p:pic>
            <p:nvPicPr>
              <p:cNvPr id="69" name="Picture 528" descr="图片131">
                <a:extLst>
                  <a:ext uri="{FF2B5EF4-FFF2-40B4-BE49-F238E27FC236}">
                    <a16:creationId xmlns:a16="http://schemas.microsoft.com/office/drawing/2014/main" xmlns="" id="{B1974D4E-CEB3-4386-A8C0-9231A9DE6706}"/>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70" name="文本框 155">
                <a:extLst>
                  <a:ext uri="{FF2B5EF4-FFF2-40B4-BE49-F238E27FC236}">
                    <a16:creationId xmlns:a16="http://schemas.microsoft.com/office/drawing/2014/main" xmlns="" id="{065B3BEA-AC18-42B3-9D62-CA1FC3CDD278}"/>
                  </a:ext>
                </a:extLst>
              </p:cNvPr>
              <p:cNvSpPr txBox="1"/>
              <p:nvPr/>
            </p:nvSpPr>
            <p:spPr>
              <a:xfrm>
                <a:off x="3742754" y="4723727"/>
                <a:ext cx="316222"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grpSp>
          <p:nvGrpSpPr>
            <p:cNvPr id="71" name="组合 382">
              <a:extLst>
                <a:ext uri="{FF2B5EF4-FFF2-40B4-BE49-F238E27FC236}">
                  <a16:creationId xmlns:a16="http://schemas.microsoft.com/office/drawing/2014/main" xmlns="" id="{342FA5DB-0243-4D3E-961C-67A8BB59AE35}"/>
                </a:ext>
              </a:extLst>
            </p:cNvPr>
            <p:cNvGrpSpPr>
              <a:grpSpLocks noChangeAspect="1"/>
            </p:cNvGrpSpPr>
            <p:nvPr/>
          </p:nvGrpSpPr>
          <p:grpSpPr>
            <a:xfrm rot="11100792">
              <a:off x="1397562" y="3389152"/>
              <a:ext cx="166777" cy="233824"/>
              <a:chOff x="5593531" y="3429794"/>
              <a:chExt cx="277545" cy="396000"/>
            </a:xfrm>
            <a:solidFill>
              <a:srgbClr val="00B050"/>
            </a:solidFill>
          </p:grpSpPr>
          <p:sp>
            <p:nvSpPr>
              <p:cNvPr id="72" name="Freeform 11">
                <a:extLst>
                  <a:ext uri="{FF2B5EF4-FFF2-40B4-BE49-F238E27FC236}">
                    <a16:creationId xmlns:a16="http://schemas.microsoft.com/office/drawing/2014/main" xmlns="" id="{887CD368-2106-4268-AE6C-52946C05BCED}"/>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73" name="Freeform 12">
                <a:extLst>
                  <a:ext uri="{FF2B5EF4-FFF2-40B4-BE49-F238E27FC236}">
                    <a16:creationId xmlns:a16="http://schemas.microsoft.com/office/drawing/2014/main" xmlns="" id="{3520104F-566C-4C22-BCA2-DFA4C12350C0}"/>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74" name="Freeform 12">
                <a:extLst>
                  <a:ext uri="{FF2B5EF4-FFF2-40B4-BE49-F238E27FC236}">
                    <a16:creationId xmlns:a16="http://schemas.microsoft.com/office/drawing/2014/main" xmlns="" id="{015849EA-ADA5-4951-916F-C5E20B96EB5F}"/>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grpSp>
        <p:cxnSp>
          <p:nvCxnSpPr>
            <p:cNvPr id="75" name="直接连接符 165">
              <a:extLst>
                <a:ext uri="{FF2B5EF4-FFF2-40B4-BE49-F238E27FC236}">
                  <a16:creationId xmlns:a16="http://schemas.microsoft.com/office/drawing/2014/main" xmlns="" id="{77CB8AB3-EC5A-44EC-9F6B-59D0A9063922}"/>
                </a:ext>
              </a:extLst>
            </p:cNvPr>
            <p:cNvCxnSpPr/>
            <p:nvPr/>
          </p:nvCxnSpPr>
          <p:spPr>
            <a:xfrm flipV="1">
              <a:off x="6637791" y="3900845"/>
              <a:ext cx="12814" cy="1057198"/>
            </a:xfrm>
            <a:prstGeom prst="line">
              <a:avLst/>
            </a:prstGeom>
            <a:noFill/>
            <a:ln w="19050" cap="flat" cmpd="sng" algn="ctr">
              <a:solidFill>
                <a:srgbClr val="00B050"/>
              </a:solidFill>
              <a:prstDash val="dash"/>
              <a:miter lim="800000"/>
            </a:ln>
            <a:effectLst/>
          </p:spPr>
        </p:cxnSp>
        <p:grpSp>
          <p:nvGrpSpPr>
            <p:cNvPr id="76" name="组合 166">
              <a:extLst>
                <a:ext uri="{FF2B5EF4-FFF2-40B4-BE49-F238E27FC236}">
                  <a16:creationId xmlns:a16="http://schemas.microsoft.com/office/drawing/2014/main" xmlns="" id="{19FC7FC5-CC7C-4F46-B812-65F1B6187D89}"/>
                </a:ext>
              </a:extLst>
            </p:cNvPr>
            <p:cNvGrpSpPr/>
            <p:nvPr/>
          </p:nvGrpSpPr>
          <p:grpSpPr>
            <a:xfrm>
              <a:off x="2331058" y="3285477"/>
              <a:ext cx="396870" cy="637122"/>
              <a:chOff x="3682558" y="4157062"/>
              <a:chExt cx="376418" cy="673883"/>
            </a:xfrm>
          </p:grpSpPr>
          <p:pic>
            <p:nvPicPr>
              <p:cNvPr id="77" name="Picture 528" descr="图片131">
                <a:extLst>
                  <a:ext uri="{FF2B5EF4-FFF2-40B4-BE49-F238E27FC236}">
                    <a16:creationId xmlns:a16="http://schemas.microsoft.com/office/drawing/2014/main" xmlns="" id="{6DF5B7CE-6453-4F22-84F6-F041970D945B}"/>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78" name="文本框 168">
                <a:extLst>
                  <a:ext uri="{FF2B5EF4-FFF2-40B4-BE49-F238E27FC236}">
                    <a16:creationId xmlns:a16="http://schemas.microsoft.com/office/drawing/2014/main" xmlns="" id="{944430D2-D7AD-4868-BE91-1E61F9541C1B}"/>
                  </a:ext>
                </a:extLst>
              </p:cNvPr>
              <p:cNvSpPr txBox="1"/>
              <p:nvPr/>
            </p:nvSpPr>
            <p:spPr>
              <a:xfrm>
                <a:off x="3691478" y="4633661"/>
                <a:ext cx="316222" cy="197284"/>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pic>
          <p:nvPicPr>
            <p:cNvPr id="79" name="图片 171" descr="形状&#10;&#10;描述已自动生成">
              <a:extLst>
                <a:ext uri="{FF2B5EF4-FFF2-40B4-BE49-F238E27FC236}">
                  <a16:creationId xmlns:a16="http://schemas.microsoft.com/office/drawing/2014/main" xmlns="" id="{5D80E5E4-F71F-4A35-97E4-FDFF31995B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1736" y="5223246"/>
              <a:ext cx="458774" cy="458774"/>
            </a:xfrm>
            <a:prstGeom prst="rect">
              <a:avLst/>
            </a:prstGeom>
          </p:spPr>
        </p:pic>
        <p:sp>
          <p:nvSpPr>
            <p:cNvPr id="80" name="TextBox 12">
              <a:extLst>
                <a:ext uri="{FF2B5EF4-FFF2-40B4-BE49-F238E27FC236}">
                  <a16:creationId xmlns:a16="http://schemas.microsoft.com/office/drawing/2014/main" xmlns="" id="{FDC21D10-56E5-4DE8-98C9-622AD7F60C7D}"/>
                </a:ext>
              </a:extLst>
            </p:cNvPr>
            <p:cNvSpPr txBox="1"/>
            <p:nvPr/>
          </p:nvSpPr>
          <p:spPr>
            <a:xfrm>
              <a:off x="988822" y="5764202"/>
              <a:ext cx="919874" cy="387801"/>
            </a:xfrm>
            <a:prstGeom prst="rect">
              <a:avLst/>
            </a:prstGeom>
            <a:noFill/>
          </p:spPr>
          <p:txBody>
            <a:bodyPr wrap="square" rtlCol="0">
              <a:spAutoFit/>
            </a:bodyPr>
            <a:lstStyle/>
            <a:p>
              <a:pPr algn="ctr" defTabSz="967613" eaLnBrk="1" fontAlgn="auto" hangingPunct="1">
                <a:spcBef>
                  <a:spcPts val="0"/>
                </a:spcBef>
                <a:spcAft>
                  <a:spcPts val="0"/>
                </a:spcAft>
              </a:pPr>
              <a:r>
                <a:rPr lang="en-US" altLang="zh-CN" sz="1000" b="1" dirty="0">
                  <a:solidFill>
                    <a:srgbClr val="000000"/>
                  </a:solidFill>
                  <a:latin typeface="微软雅黑" panose="020B0503020204020204" pitchFamily="34" charset="-122"/>
                  <a:ea typeface="微软雅黑" panose="020B0503020204020204" pitchFamily="34" charset="-122"/>
                </a:rPr>
                <a:t>User3 VPN</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sp>
          <p:nvSpPr>
            <p:cNvPr id="81" name="椭圆 176">
              <a:extLst>
                <a:ext uri="{FF2B5EF4-FFF2-40B4-BE49-F238E27FC236}">
                  <a16:creationId xmlns:a16="http://schemas.microsoft.com/office/drawing/2014/main" xmlns="" id="{1E439343-663A-4C2D-95DD-28D40B93061E}"/>
                </a:ext>
              </a:extLst>
            </p:cNvPr>
            <p:cNvSpPr/>
            <p:nvPr/>
          </p:nvSpPr>
          <p:spPr>
            <a:xfrm rot="20344089">
              <a:off x="845622" y="5284795"/>
              <a:ext cx="888516" cy="477385"/>
            </a:xfrm>
            <a:prstGeom prst="ellipse">
              <a:avLst/>
            </a:prstGeom>
            <a:noFill/>
            <a:ln w="12700" cap="flat" cmpd="sng" algn="ctr">
              <a:solidFill>
                <a:sysClr val="windowText" lastClr="000000"/>
              </a:solidFill>
              <a:prstDash val="dash"/>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82" name="TextBox 12">
              <a:extLst>
                <a:ext uri="{FF2B5EF4-FFF2-40B4-BE49-F238E27FC236}">
                  <a16:creationId xmlns:a16="http://schemas.microsoft.com/office/drawing/2014/main" xmlns="" id="{55D72441-4B09-4CA3-8605-38D2E3EC37EA}"/>
                </a:ext>
              </a:extLst>
            </p:cNvPr>
            <p:cNvSpPr txBox="1"/>
            <p:nvPr/>
          </p:nvSpPr>
          <p:spPr>
            <a:xfrm>
              <a:off x="1945645" y="5530928"/>
              <a:ext cx="864214" cy="246221"/>
            </a:xfrm>
            <a:prstGeom prst="rect">
              <a:avLst/>
            </a:prstGeom>
            <a:noFill/>
          </p:spPr>
          <p:txBody>
            <a:bodyPr wrap="square" rtlCol="0">
              <a:spAutoFit/>
            </a:bodyPr>
            <a:lstStyle/>
            <a:p>
              <a:pPr algn="ctr" defTabSz="967613" eaLnBrk="1" fontAlgn="auto" hangingPunct="1">
                <a:spcBef>
                  <a:spcPts val="0"/>
                </a:spcBef>
                <a:spcAft>
                  <a:spcPts val="0"/>
                </a:spcAft>
              </a:pPr>
              <a:r>
                <a:rPr lang="zh-CN" altLang="zh-CN" sz="1000" dirty="0">
                  <a:solidFill>
                    <a:prstClr val="black"/>
                  </a:solidFill>
                  <a:latin typeface="Calibri" panose="020F0502020204030204"/>
                </a:rPr>
                <a:t> </a:t>
              </a:r>
              <a:r>
                <a:rPr lang="en-GB" altLang="zh-CN" sz="1000" dirty="0">
                  <a:solidFill>
                    <a:prstClr val="black"/>
                  </a:solidFill>
                  <a:latin typeface="Calibri" panose="020F0502020204030204"/>
                </a:rPr>
                <a:t>staff office</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sp>
          <p:nvSpPr>
            <p:cNvPr id="83" name="矩形 180">
              <a:extLst>
                <a:ext uri="{FF2B5EF4-FFF2-40B4-BE49-F238E27FC236}">
                  <a16:creationId xmlns:a16="http://schemas.microsoft.com/office/drawing/2014/main" xmlns="" id="{82BE7348-D79A-4040-9CA1-DA001EAB0D6F}"/>
                </a:ext>
              </a:extLst>
            </p:cNvPr>
            <p:cNvSpPr/>
            <p:nvPr/>
          </p:nvSpPr>
          <p:spPr bwMode="auto">
            <a:xfrm>
              <a:off x="3067256" y="3354038"/>
              <a:ext cx="837570" cy="36680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UPF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cxnSp>
          <p:nvCxnSpPr>
            <p:cNvPr id="86" name="直接连接符 189">
              <a:extLst>
                <a:ext uri="{FF2B5EF4-FFF2-40B4-BE49-F238E27FC236}">
                  <a16:creationId xmlns:a16="http://schemas.microsoft.com/office/drawing/2014/main" xmlns="" id="{F99E0658-C0F1-4EC3-A32B-F8ADBF74AAEB}"/>
                </a:ext>
              </a:extLst>
            </p:cNvPr>
            <p:cNvCxnSpPr>
              <a:stCxn id="77" idx="3"/>
              <a:endCxn id="83" idx="1"/>
            </p:cNvCxnSpPr>
            <p:nvPr/>
          </p:nvCxnSpPr>
          <p:spPr>
            <a:xfrm>
              <a:off x="2727928" y="3532962"/>
              <a:ext cx="339328" cy="4481"/>
            </a:xfrm>
            <a:prstGeom prst="line">
              <a:avLst/>
            </a:prstGeom>
            <a:noFill/>
            <a:ln w="6350" cap="flat" cmpd="sng" algn="ctr">
              <a:solidFill>
                <a:srgbClr val="5B9BD5"/>
              </a:solidFill>
              <a:prstDash val="solid"/>
              <a:miter lim="800000"/>
            </a:ln>
            <a:effectLst/>
          </p:spPr>
        </p:cxnSp>
        <p:cxnSp>
          <p:nvCxnSpPr>
            <p:cNvPr id="87" name="直接连接符 190">
              <a:extLst>
                <a:ext uri="{FF2B5EF4-FFF2-40B4-BE49-F238E27FC236}">
                  <a16:creationId xmlns:a16="http://schemas.microsoft.com/office/drawing/2014/main" xmlns="" id="{59A9EFC8-D83F-46AA-A3B3-9F2E27AE207C}"/>
                </a:ext>
              </a:extLst>
            </p:cNvPr>
            <p:cNvCxnSpPr/>
            <p:nvPr/>
          </p:nvCxnSpPr>
          <p:spPr>
            <a:xfrm>
              <a:off x="6107035" y="3527015"/>
              <a:ext cx="330839" cy="441"/>
            </a:xfrm>
            <a:prstGeom prst="line">
              <a:avLst/>
            </a:prstGeom>
            <a:noFill/>
            <a:ln w="6350" cap="flat" cmpd="sng" algn="ctr">
              <a:solidFill>
                <a:srgbClr val="5B9BD5"/>
              </a:solidFill>
              <a:prstDash val="solid"/>
              <a:miter lim="800000"/>
            </a:ln>
            <a:effectLst/>
          </p:spPr>
        </p:cxnSp>
        <p:sp>
          <p:nvSpPr>
            <p:cNvPr id="88" name="smartphone_129658">
              <a:extLst>
                <a:ext uri="{FF2B5EF4-FFF2-40B4-BE49-F238E27FC236}">
                  <a16:creationId xmlns:a16="http://schemas.microsoft.com/office/drawing/2014/main" xmlns="" id="{C0D0341A-6BEA-409B-A8BD-684502D79A1C}"/>
                </a:ext>
              </a:extLst>
            </p:cNvPr>
            <p:cNvSpPr>
              <a:spLocks noChangeAspect="1"/>
            </p:cNvSpPr>
            <p:nvPr/>
          </p:nvSpPr>
          <p:spPr bwMode="auto">
            <a:xfrm>
              <a:off x="6509795" y="5022904"/>
              <a:ext cx="267801" cy="414340"/>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rgbClr val="00B050"/>
            </a:solidFill>
            <a:ln>
              <a:noFill/>
            </a:ln>
          </p:spPr>
          <p:txBody>
            <a:bodyPr/>
            <a:lstStyle/>
            <a:p>
              <a:pPr defTabSz="914309" eaLnBrk="1" fontAlgn="auto" hangingPunct="1">
                <a:spcBef>
                  <a:spcPts val="0"/>
                </a:spcBef>
                <a:spcAft>
                  <a:spcPts val="0"/>
                </a:spcAft>
                <a:defRPr/>
              </a:pPr>
              <a:endParaRPr lang="zh-CN" altLang="en-US" sz="800" kern="0">
                <a:solidFill>
                  <a:srgbClr val="000000"/>
                </a:solidFill>
                <a:latin typeface="微软雅黑" panose="020B0503020204020204" pitchFamily="34" charset="-122"/>
                <a:ea typeface="微软雅黑" panose="020B0503020204020204" pitchFamily="34" charset="-122"/>
                <a:cs typeface="+mn-ea"/>
                <a:sym typeface="+mn-lt"/>
              </a:endParaRPr>
            </a:p>
          </p:txBody>
        </p:sp>
        <p:pic>
          <p:nvPicPr>
            <p:cNvPr id="89" name="Picture 5" descr="20070507152525838">
              <a:extLst>
                <a:ext uri="{FF2B5EF4-FFF2-40B4-BE49-F238E27FC236}">
                  <a16:creationId xmlns:a16="http://schemas.microsoft.com/office/drawing/2014/main" xmlns="" id="{4A4A529D-4D74-41E3-8F76-E9C17409DE1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7048" y="5136260"/>
              <a:ext cx="310102" cy="310102"/>
            </a:xfrm>
            <a:prstGeom prst="rect">
              <a:avLst/>
            </a:prstGeom>
            <a:noFill/>
            <a:extLst>
              <a:ext uri="{909E8E84-426E-40DD-AFC4-6F175D3DCCD1}">
                <a14:hiddenFill xmlns:a14="http://schemas.microsoft.com/office/drawing/2010/main">
                  <a:solidFill>
                    <a:srgbClr val="FFFFFF"/>
                  </a:solidFill>
                </a14:hiddenFill>
              </a:ext>
            </a:extLst>
          </p:spPr>
        </p:pic>
        <p:cxnSp>
          <p:nvCxnSpPr>
            <p:cNvPr id="90" name="直接连接符 197">
              <a:extLst>
                <a:ext uri="{FF2B5EF4-FFF2-40B4-BE49-F238E27FC236}">
                  <a16:creationId xmlns:a16="http://schemas.microsoft.com/office/drawing/2014/main" xmlns="" id="{EDEC45EC-7140-447A-A593-CA049222CEA9}"/>
                </a:ext>
              </a:extLst>
            </p:cNvPr>
            <p:cNvCxnSpPr/>
            <p:nvPr/>
          </p:nvCxnSpPr>
          <p:spPr>
            <a:xfrm flipV="1">
              <a:off x="1876033" y="3562616"/>
              <a:ext cx="444019" cy="4037"/>
            </a:xfrm>
            <a:prstGeom prst="line">
              <a:avLst/>
            </a:prstGeom>
            <a:noFill/>
            <a:ln w="19050" cap="flat" cmpd="sng" algn="ctr">
              <a:solidFill>
                <a:srgbClr val="4F81BD"/>
              </a:solidFill>
              <a:prstDash val="dash"/>
              <a:miter lim="800000"/>
            </a:ln>
            <a:effectLst/>
          </p:spPr>
        </p:cxnSp>
        <p:grpSp>
          <p:nvGrpSpPr>
            <p:cNvPr id="91" name="组合 199">
              <a:extLst>
                <a:ext uri="{FF2B5EF4-FFF2-40B4-BE49-F238E27FC236}">
                  <a16:creationId xmlns:a16="http://schemas.microsoft.com/office/drawing/2014/main" xmlns="" id="{ADB2F1D7-3756-45D2-8B0E-8DA10F270AAF}"/>
                </a:ext>
              </a:extLst>
            </p:cNvPr>
            <p:cNvGrpSpPr/>
            <p:nvPr/>
          </p:nvGrpSpPr>
          <p:grpSpPr>
            <a:xfrm>
              <a:off x="2909680" y="3906403"/>
              <a:ext cx="396870" cy="637122"/>
              <a:chOff x="3682558" y="4157062"/>
              <a:chExt cx="376418" cy="673883"/>
            </a:xfrm>
          </p:grpSpPr>
          <p:pic>
            <p:nvPicPr>
              <p:cNvPr id="92" name="Picture 528" descr="图片131">
                <a:extLst>
                  <a:ext uri="{FF2B5EF4-FFF2-40B4-BE49-F238E27FC236}">
                    <a16:creationId xmlns:a16="http://schemas.microsoft.com/office/drawing/2014/main" xmlns="" id="{BD049D6E-CD32-4F9E-A217-8F83195E625D}"/>
                  </a:ext>
                </a:extLst>
              </p:cNvPr>
              <p:cNvPicPr preferRelativeResize="0">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93" name="文本框 201">
                <a:extLst>
                  <a:ext uri="{FF2B5EF4-FFF2-40B4-BE49-F238E27FC236}">
                    <a16:creationId xmlns:a16="http://schemas.microsoft.com/office/drawing/2014/main" xmlns="" id="{3C869142-4EAF-42B2-B7E0-052278833079}"/>
                  </a:ext>
                </a:extLst>
              </p:cNvPr>
              <p:cNvSpPr txBox="1"/>
              <p:nvPr/>
            </p:nvSpPr>
            <p:spPr>
              <a:xfrm>
                <a:off x="3691478" y="4633661"/>
                <a:ext cx="316222" cy="197284"/>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cxnSp>
          <p:nvCxnSpPr>
            <p:cNvPr id="94" name="直接连接符 202">
              <a:extLst>
                <a:ext uri="{FF2B5EF4-FFF2-40B4-BE49-F238E27FC236}">
                  <a16:creationId xmlns:a16="http://schemas.microsoft.com/office/drawing/2014/main" xmlns="" id="{674AAE6B-0F75-4DEA-92CD-1DA102B3B421}"/>
                </a:ext>
              </a:extLst>
            </p:cNvPr>
            <p:cNvCxnSpPr>
              <a:stCxn id="114" idx="0"/>
            </p:cNvCxnSpPr>
            <p:nvPr/>
          </p:nvCxnSpPr>
          <p:spPr>
            <a:xfrm flipV="1">
              <a:off x="2259150" y="4340284"/>
              <a:ext cx="601380" cy="524869"/>
            </a:xfrm>
            <a:prstGeom prst="line">
              <a:avLst/>
            </a:prstGeom>
            <a:noFill/>
            <a:ln w="19050" cap="flat" cmpd="sng" algn="ctr">
              <a:solidFill>
                <a:srgbClr val="4F81BD"/>
              </a:solidFill>
              <a:prstDash val="dash"/>
              <a:miter lim="800000"/>
            </a:ln>
            <a:effectLst/>
          </p:spPr>
        </p:cxnSp>
        <p:cxnSp>
          <p:nvCxnSpPr>
            <p:cNvPr id="95" name="直接连接符 203">
              <a:extLst>
                <a:ext uri="{FF2B5EF4-FFF2-40B4-BE49-F238E27FC236}">
                  <a16:creationId xmlns:a16="http://schemas.microsoft.com/office/drawing/2014/main" xmlns="" id="{9058DC26-F1FD-4797-9E28-A9D64BE84101}"/>
                </a:ext>
              </a:extLst>
            </p:cNvPr>
            <p:cNvCxnSpPr>
              <a:endCxn id="83" idx="2"/>
            </p:cNvCxnSpPr>
            <p:nvPr/>
          </p:nvCxnSpPr>
          <p:spPr>
            <a:xfrm flipV="1">
              <a:off x="3161944" y="3720847"/>
              <a:ext cx="324097" cy="367643"/>
            </a:xfrm>
            <a:prstGeom prst="line">
              <a:avLst/>
            </a:prstGeom>
            <a:noFill/>
            <a:ln w="6350" cap="flat" cmpd="sng" algn="ctr">
              <a:solidFill>
                <a:srgbClr val="5B9BD5"/>
              </a:solidFill>
              <a:prstDash val="solid"/>
              <a:miter lim="800000"/>
            </a:ln>
            <a:effectLst/>
          </p:spPr>
        </p:cxnSp>
        <p:cxnSp>
          <p:nvCxnSpPr>
            <p:cNvPr id="97" name="直接连接符 212">
              <a:extLst>
                <a:ext uri="{FF2B5EF4-FFF2-40B4-BE49-F238E27FC236}">
                  <a16:creationId xmlns:a16="http://schemas.microsoft.com/office/drawing/2014/main" xmlns="" id="{39077A28-C2AD-4C3E-B9E0-E0426A16CA9F}"/>
                </a:ext>
              </a:extLst>
            </p:cNvPr>
            <p:cNvCxnSpPr>
              <a:stCxn id="83" idx="3"/>
              <a:endCxn id="64" idx="1"/>
            </p:cNvCxnSpPr>
            <p:nvPr/>
          </p:nvCxnSpPr>
          <p:spPr>
            <a:xfrm flipV="1">
              <a:off x="3904826" y="3532962"/>
              <a:ext cx="1557260" cy="4481"/>
            </a:xfrm>
            <a:prstGeom prst="line">
              <a:avLst/>
            </a:prstGeom>
            <a:noFill/>
            <a:ln w="6350" cap="flat" cmpd="sng" algn="ctr">
              <a:solidFill>
                <a:srgbClr val="C00000"/>
              </a:solidFill>
              <a:prstDash val="solid"/>
              <a:miter lim="800000"/>
            </a:ln>
            <a:effectLst/>
          </p:spPr>
        </p:cxnSp>
        <p:sp>
          <p:nvSpPr>
            <p:cNvPr id="99" name="文本框 229">
              <a:extLst>
                <a:ext uri="{FF2B5EF4-FFF2-40B4-BE49-F238E27FC236}">
                  <a16:creationId xmlns:a16="http://schemas.microsoft.com/office/drawing/2014/main" xmlns="" id="{D0F906B4-1575-4DBC-B189-F01D789FBBA1}"/>
                </a:ext>
              </a:extLst>
            </p:cNvPr>
            <p:cNvSpPr txBox="1"/>
            <p:nvPr/>
          </p:nvSpPr>
          <p:spPr>
            <a:xfrm>
              <a:off x="6064824" y="5461402"/>
              <a:ext cx="648740" cy="184666"/>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200" b="1" dirty="0">
                  <a:solidFill>
                    <a:srgbClr val="000000"/>
                  </a:solidFill>
                  <a:latin typeface="Calibri" panose="020F0502020204030204"/>
                  <a:ea typeface="Microsoft YaHei" panose="020B0503020204020204" pitchFamily="34" charset="-122"/>
                </a:rPr>
                <a:t>User 3</a:t>
              </a:r>
              <a:endParaRPr kumimoji="1" lang="zh-CN" altLang="en-US" sz="1200" b="1" dirty="0" err="1">
                <a:solidFill>
                  <a:srgbClr val="000000"/>
                </a:solidFill>
                <a:latin typeface="Calibri" panose="020F0502020204030204"/>
                <a:ea typeface="Microsoft YaHei" panose="020B0503020204020204" pitchFamily="34" charset="-122"/>
              </a:endParaRPr>
            </a:p>
          </p:txBody>
        </p:sp>
        <p:sp>
          <p:nvSpPr>
            <p:cNvPr id="107" name="smartphone_129658">
              <a:extLst>
                <a:ext uri="{FF2B5EF4-FFF2-40B4-BE49-F238E27FC236}">
                  <a16:creationId xmlns:a16="http://schemas.microsoft.com/office/drawing/2014/main" xmlns="" id="{2F05FCCD-F8F2-D7E0-2D04-79723EA284F9}"/>
                </a:ext>
              </a:extLst>
            </p:cNvPr>
            <p:cNvSpPr>
              <a:spLocks noChangeAspect="1"/>
            </p:cNvSpPr>
            <p:nvPr/>
          </p:nvSpPr>
          <p:spPr bwMode="auto">
            <a:xfrm>
              <a:off x="1570335" y="3311487"/>
              <a:ext cx="267836" cy="413885"/>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rgbClr val="00B050"/>
            </a:solidFill>
            <a:ln>
              <a:noFill/>
            </a:ln>
          </p:spPr>
          <p:txBody>
            <a:bodyPr/>
            <a:lstStyle/>
            <a:p>
              <a:pPr eaLnBrk="1" fontAlgn="auto" hangingPunct="1">
                <a:spcBef>
                  <a:spcPts val="0"/>
                </a:spcBef>
                <a:spcAft>
                  <a:spcPts val="0"/>
                </a:spcAft>
                <a:defRPr/>
              </a:pPr>
              <a:endParaRPr lang="zh-CN" altLang="en-US" sz="800" kern="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108" name="文本框 67"/>
            <p:cNvSpPr txBox="1"/>
            <p:nvPr/>
          </p:nvSpPr>
          <p:spPr>
            <a:xfrm>
              <a:off x="196161" y="3773445"/>
              <a:ext cx="757528" cy="149154"/>
            </a:xfrm>
            <a:prstGeom prst="rect">
              <a:avLst/>
            </a:prstGeom>
            <a:noFill/>
          </p:spPr>
          <p:txBody>
            <a:bodyPr wrap="square" lIns="0" tIns="0" rIns="0" bIns="0" rtlCol="0" anchor="ctr" anchorCtr="1">
              <a:spAutoFit/>
            </a:bodyPr>
            <a:lstStyle/>
            <a:p>
              <a:r>
                <a:rPr kumimoji="1" lang="en-US" altLang="zh-CN" sz="1000" b="1" dirty="0">
                  <a:solidFill>
                    <a:srgbClr val="000000"/>
                  </a:solidFill>
                  <a:ea typeface="Microsoft YaHei" panose="020B0503020204020204" pitchFamily="34" charset="-122"/>
                </a:rPr>
                <a:t>User2</a:t>
              </a:r>
              <a:endParaRPr kumimoji="1" lang="zh-CN" altLang="en-US" sz="1000" b="1" dirty="0" err="1">
                <a:solidFill>
                  <a:srgbClr val="000000"/>
                </a:solidFill>
                <a:ea typeface="Microsoft YaHei" panose="020B0503020204020204" pitchFamily="34" charset="-122"/>
              </a:endParaRPr>
            </a:p>
          </p:txBody>
        </p:sp>
        <p:grpSp>
          <p:nvGrpSpPr>
            <p:cNvPr id="109" name="组合 68"/>
            <p:cNvGrpSpPr/>
            <p:nvPr/>
          </p:nvGrpSpPr>
          <p:grpSpPr>
            <a:xfrm>
              <a:off x="3668534" y="4024875"/>
              <a:ext cx="920118" cy="571547"/>
              <a:chOff x="6217326" y="4214734"/>
              <a:chExt cx="920118" cy="571547"/>
            </a:xfrm>
          </p:grpSpPr>
          <p:pic>
            <p:nvPicPr>
              <p:cNvPr id="110" name="图片 69">
                <a:extLst>
                  <a:ext uri="{FF2B5EF4-FFF2-40B4-BE49-F238E27FC236}">
                    <a16:creationId xmlns:a16="http://schemas.microsoft.com/office/drawing/2014/main" xmlns="" id="{1C457310-EE29-4EF3-8E6C-9884ED12858F}"/>
                  </a:ext>
                </a:extLst>
              </p:cNvPr>
              <p:cNvPicPr>
                <a:picLocks noChangeAspect="1"/>
              </p:cNvPicPr>
              <p:nvPr/>
            </p:nvPicPr>
            <p:blipFill>
              <a:blip r:embed="rId5">
                <a:duotone>
                  <a:prstClr val="black"/>
                  <a:srgbClr val="666666">
                    <a:lumMod val="50000"/>
                    <a:tint val="45000"/>
                    <a:satMod val="400000"/>
                  </a:srgbClr>
                </a:duotone>
              </a:blip>
              <a:stretch>
                <a:fillRect/>
              </a:stretch>
            </p:blipFill>
            <p:spPr>
              <a:xfrm>
                <a:off x="6217326" y="4214734"/>
                <a:ext cx="920118" cy="571547"/>
              </a:xfrm>
              <a:prstGeom prst="rect">
                <a:avLst/>
              </a:prstGeom>
            </p:spPr>
          </p:pic>
          <p:sp>
            <p:nvSpPr>
              <p:cNvPr id="111" name="文本框 70"/>
              <p:cNvSpPr txBox="1"/>
              <p:nvPr/>
            </p:nvSpPr>
            <p:spPr>
              <a:xfrm>
                <a:off x="6314312" y="4376255"/>
                <a:ext cx="720080" cy="153888"/>
              </a:xfrm>
              <a:prstGeom prst="rect">
                <a:avLst/>
              </a:prstGeom>
              <a:noFill/>
            </p:spPr>
            <p:txBody>
              <a:bodyPr wrap="square" lIns="0" tIns="0" rIns="0" bIns="0" rtlCol="0" anchor="ctr" anchorCtr="1">
                <a:spAutoFit/>
              </a:bodyPr>
              <a:lstStyle/>
              <a:p>
                <a:r>
                  <a:rPr kumimoji="1" lang="en-US" altLang="zh-CN" sz="1000" b="1" dirty="0">
                    <a:solidFill>
                      <a:srgbClr val="000000"/>
                    </a:solidFill>
                    <a:ea typeface="Microsoft YaHei" panose="020B0503020204020204" pitchFamily="34" charset="-122"/>
                  </a:rPr>
                  <a:t>DN-AAA</a:t>
                </a:r>
              </a:p>
            </p:txBody>
          </p:sp>
        </p:grpSp>
        <p:pic>
          <p:nvPicPr>
            <p:cNvPr id="112" name="Picture 2" descr="https://n.sinaimg.cn/spider2020112/535/w814h521/20201102/85c9-kcieyvz752819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575" t="21388" r="82256" b="65440"/>
            <a:stretch/>
          </p:blipFill>
          <p:spPr bwMode="auto">
            <a:xfrm>
              <a:off x="811113" y="3675478"/>
              <a:ext cx="461460" cy="319706"/>
            </a:xfrm>
            <a:prstGeom prst="rect">
              <a:avLst/>
            </a:prstGeom>
            <a:solidFill>
              <a:srgbClr val="C0504D"/>
            </a:solidFill>
            <a:extLst/>
          </p:spPr>
        </p:pic>
        <p:sp>
          <p:nvSpPr>
            <p:cNvPr id="113" name="矩形 96"/>
            <p:cNvSpPr/>
            <p:nvPr/>
          </p:nvSpPr>
          <p:spPr>
            <a:xfrm>
              <a:off x="764315" y="4982591"/>
              <a:ext cx="2154769" cy="1027832"/>
            </a:xfrm>
            <a:prstGeom prst="rect">
              <a:avLst/>
            </a:prstGeom>
            <a:noFill/>
            <a:ln w="9525" cap="flat" cmpd="sng" algn="ctr">
              <a:solidFill>
                <a:sysClr val="windowText" lastClr="00000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4" name="矩形 169">
              <a:extLst>
                <a:ext uri="{FF2B5EF4-FFF2-40B4-BE49-F238E27FC236}">
                  <a16:creationId xmlns:a16="http://schemas.microsoft.com/office/drawing/2014/main" xmlns="" id="{501A8005-882D-4D23-862F-D1BFE27B0075}"/>
                </a:ext>
              </a:extLst>
            </p:cNvPr>
            <p:cNvSpPr/>
            <p:nvPr/>
          </p:nvSpPr>
          <p:spPr bwMode="auto">
            <a:xfrm>
              <a:off x="1748772" y="4865153"/>
              <a:ext cx="1020756" cy="285430"/>
            </a:xfrm>
            <a:prstGeom prst="rect">
              <a:avLst/>
            </a:prstGeom>
            <a:solidFill>
              <a:srgbClr val="70AD47">
                <a:lumMod val="20000"/>
                <a:lumOff val="80000"/>
              </a:srgbClr>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5G CPE</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grpSp>
          <p:nvGrpSpPr>
            <p:cNvPr id="115" name="组合 382">
              <a:extLst>
                <a:ext uri="{FF2B5EF4-FFF2-40B4-BE49-F238E27FC236}">
                  <a16:creationId xmlns:a16="http://schemas.microsoft.com/office/drawing/2014/main" xmlns="" id="{342FA5DB-0243-4D3E-961C-67A8BB59AE35}"/>
                </a:ext>
              </a:extLst>
            </p:cNvPr>
            <p:cNvGrpSpPr>
              <a:grpSpLocks noChangeAspect="1"/>
            </p:cNvGrpSpPr>
            <p:nvPr/>
          </p:nvGrpSpPr>
          <p:grpSpPr>
            <a:xfrm rot="7655297">
              <a:off x="1666112" y="5033250"/>
              <a:ext cx="233009" cy="326683"/>
              <a:chOff x="5593531" y="3429794"/>
              <a:chExt cx="277545" cy="396000"/>
            </a:xfrm>
            <a:solidFill>
              <a:srgbClr val="00B050"/>
            </a:solidFill>
          </p:grpSpPr>
          <p:sp>
            <p:nvSpPr>
              <p:cNvPr id="116" name="Freeform 11">
                <a:extLst>
                  <a:ext uri="{FF2B5EF4-FFF2-40B4-BE49-F238E27FC236}">
                    <a16:creationId xmlns:a16="http://schemas.microsoft.com/office/drawing/2014/main" xmlns="" id="{887CD368-2106-4268-AE6C-52946C05BCED}"/>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117" name="Freeform 12">
                <a:extLst>
                  <a:ext uri="{FF2B5EF4-FFF2-40B4-BE49-F238E27FC236}">
                    <a16:creationId xmlns:a16="http://schemas.microsoft.com/office/drawing/2014/main" xmlns="" id="{3520104F-566C-4C22-BCA2-DFA4C12350C0}"/>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118" name="Freeform 12">
                <a:extLst>
                  <a:ext uri="{FF2B5EF4-FFF2-40B4-BE49-F238E27FC236}">
                    <a16:creationId xmlns:a16="http://schemas.microsoft.com/office/drawing/2014/main" xmlns="" id="{015849EA-ADA5-4951-916F-C5E20B96EB5F}"/>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grpSp>
        <p:sp>
          <p:nvSpPr>
            <p:cNvPr id="119" name="任意多边形 25"/>
            <p:cNvSpPr/>
            <p:nvPr/>
          </p:nvSpPr>
          <p:spPr bwMode="auto">
            <a:xfrm>
              <a:off x="1504060" y="3558085"/>
              <a:ext cx="4136164" cy="1923790"/>
            </a:xfrm>
            <a:custGeom>
              <a:avLst/>
              <a:gdLst>
                <a:gd name="connsiteX0" fmla="*/ 0 w 4136164"/>
                <a:gd name="connsiteY0" fmla="*/ 1993337 h 1993337"/>
                <a:gd name="connsiteX1" fmla="*/ 1059678 w 4136164"/>
                <a:gd name="connsiteY1" fmla="*/ 1309673 h 1993337"/>
                <a:gd name="connsiteX2" fmla="*/ 2016807 w 4136164"/>
                <a:gd name="connsiteY2" fmla="*/ 207266 h 1993337"/>
                <a:gd name="connsiteX3" fmla="*/ 4136164 w 4136164"/>
                <a:gd name="connsiteY3" fmla="*/ 2166 h 1993337"/>
              </a:gdLst>
              <a:ahLst/>
              <a:cxnLst>
                <a:cxn ang="0">
                  <a:pos x="connsiteX0" y="connsiteY0"/>
                </a:cxn>
                <a:cxn ang="0">
                  <a:pos x="connsiteX1" y="connsiteY1"/>
                </a:cxn>
                <a:cxn ang="0">
                  <a:pos x="connsiteX2" y="connsiteY2"/>
                </a:cxn>
                <a:cxn ang="0">
                  <a:pos x="connsiteX3" y="connsiteY3"/>
                </a:cxn>
              </a:cxnLst>
              <a:rect l="l" t="t" r="r" b="b"/>
              <a:pathLst>
                <a:path w="4136164" h="1993337">
                  <a:moveTo>
                    <a:pt x="0" y="1993337"/>
                  </a:moveTo>
                  <a:cubicBezTo>
                    <a:pt x="361772" y="1800344"/>
                    <a:pt x="723544" y="1607351"/>
                    <a:pt x="1059678" y="1309673"/>
                  </a:cubicBezTo>
                  <a:cubicBezTo>
                    <a:pt x="1395812" y="1011995"/>
                    <a:pt x="1504059" y="425184"/>
                    <a:pt x="2016807" y="207266"/>
                  </a:cubicBezTo>
                  <a:cubicBezTo>
                    <a:pt x="2529555" y="-10652"/>
                    <a:pt x="3332859" y="-4243"/>
                    <a:pt x="4136164" y="2166"/>
                  </a:cubicBezTo>
                </a:path>
              </a:pathLst>
            </a:custGeom>
            <a:noFill/>
            <a:ln w="28575" cap="flat" cmpd="sng" algn="ctr">
              <a:solidFill>
                <a:srgbClr val="4F81B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ndParaRPr>
            </a:p>
          </p:txBody>
        </p:sp>
        <p:sp>
          <p:nvSpPr>
            <p:cNvPr id="120" name="任意多边形 26"/>
            <p:cNvSpPr/>
            <p:nvPr/>
          </p:nvSpPr>
          <p:spPr bwMode="auto">
            <a:xfrm>
              <a:off x="5580361" y="3548098"/>
              <a:ext cx="1131253" cy="1583334"/>
            </a:xfrm>
            <a:custGeom>
              <a:avLst/>
              <a:gdLst>
                <a:gd name="connsiteX0" fmla="*/ 0 w 1110953"/>
                <a:gd name="connsiteY0" fmla="*/ 76898 h 1709145"/>
                <a:gd name="connsiteX1" fmla="*/ 914400 w 1110953"/>
                <a:gd name="connsiteY1" fmla="*/ 187993 h 1709145"/>
                <a:gd name="connsiteX2" fmla="*/ 1110953 w 1110953"/>
                <a:gd name="connsiteY2" fmla="*/ 1709145 h 1709145"/>
                <a:gd name="connsiteX0" fmla="*/ 0 w 1131253"/>
                <a:gd name="connsiteY0" fmla="*/ 19615 h 1651862"/>
                <a:gd name="connsiteX1" fmla="*/ 1016950 w 1131253"/>
                <a:gd name="connsiteY1" fmla="*/ 387084 h 1651862"/>
                <a:gd name="connsiteX2" fmla="*/ 1110953 w 1131253"/>
                <a:gd name="connsiteY2" fmla="*/ 1651862 h 1651862"/>
              </a:gdLst>
              <a:ahLst/>
              <a:cxnLst>
                <a:cxn ang="0">
                  <a:pos x="connsiteX0" y="connsiteY0"/>
                </a:cxn>
                <a:cxn ang="0">
                  <a:pos x="connsiteX1" y="connsiteY1"/>
                </a:cxn>
                <a:cxn ang="0">
                  <a:pos x="connsiteX2" y="connsiteY2"/>
                </a:cxn>
              </a:cxnLst>
              <a:rect l="l" t="t" r="r" b="b"/>
              <a:pathLst>
                <a:path w="1131253" h="1651862">
                  <a:moveTo>
                    <a:pt x="0" y="19615"/>
                  </a:moveTo>
                  <a:cubicBezTo>
                    <a:pt x="364620" y="-60858"/>
                    <a:pt x="831791" y="115043"/>
                    <a:pt x="1016950" y="387084"/>
                  </a:cubicBezTo>
                  <a:cubicBezTo>
                    <a:pt x="1202109" y="659125"/>
                    <a:pt x="1105256" y="1027306"/>
                    <a:pt x="1110953" y="1651862"/>
                  </a:cubicBezTo>
                </a:path>
              </a:pathLst>
            </a:custGeom>
            <a:noFill/>
            <a:ln w="28575" cap="flat" cmpd="sng" algn="ctr">
              <a:solidFill>
                <a:srgbClr val="4F81B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ndParaRPr>
            </a:p>
          </p:txBody>
        </p:sp>
        <p:sp>
          <p:nvSpPr>
            <p:cNvPr id="121" name="任意多边形 29"/>
            <p:cNvSpPr/>
            <p:nvPr/>
          </p:nvSpPr>
          <p:spPr bwMode="auto">
            <a:xfrm>
              <a:off x="1136591" y="3458215"/>
              <a:ext cx="2828658" cy="690516"/>
            </a:xfrm>
            <a:custGeom>
              <a:avLst/>
              <a:gdLst>
                <a:gd name="connsiteX0" fmla="*/ 0 w 2828658"/>
                <a:gd name="connsiteY0" fmla="*/ 66673 h 690516"/>
                <a:gd name="connsiteX1" fmla="*/ 2315910 w 2828658"/>
                <a:gd name="connsiteY1" fmla="*/ 58127 h 690516"/>
                <a:gd name="connsiteX2" fmla="*/ 2828658 w 2828658"/>
                <a:gd name="connsiteY2" fmla="*/ 690516 h 690516"/>
              </a:gdLst>
              <a:ahLst/>
              <a:cxnLst>
                <a:cxn ang="0">
                  <a:pos x="connsiteX0" y="connsiteY0"/>
                </a:cxn>
                <a:cxn ang="0">
                  <a:pos x="connsiteX1" y="connsiteY1"/>
                </a:cxn>
                <a:cxn ang="0">
                  <a:pos x="connsiteX2" y="connsiteY2"/>
                </a:cxn>
              </a:cxnLst>
              <a:rect l="l" t="t" r="r" b="b"/>
              <a:pathLst>
                <a:path w="2828658" h="690516">
                  <a:moveTo>
                    <a:pt x="0" y="66673"/>
                  </a:moveTo>
                  <a:cubicBezTo>
                    <a:pt x="922233" y="10413"/>
                    <a:pt x="1844467" y="-45847"/>
                    <a:pt x="2315910" y="58127"/>
                  </a:cubicBezTo>
                  <a:cubicBezTo>
                    <a:pt x="2787353" y="162101"/>
                    <a:pt x="2808005" y="426308"/>
                    <a:pt x="2828658" y="690516"/>
                  </a:cubicBezTo>
                </a:path>
              </a:pathLst>
            </a:custGeom>
            <a:noFill/>
            <a:ln w="19050" cap="flat" cmpd="sng" algn="ctr">
              <a:solidFill>
                <a:srgbClr val="EEECE1">
                  <a:lumMod val="1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black"/>
                </a:solidFill>
                <a:effectLst/>
                <a:uLnTx/>
                <a:uFillTx/>
                <a:latin typeface="Arial" charset="0"/>
              </a:endParaRPr>
            </a:p>
          </p:txBody>
        </p:sp>
        <p:pic>
          <p:nvPicPr>
            <p:cNvPr id="126" name="Picture 2" descr="https://n.sinaimg.cn/spider2020112/535/w814h521/20201102/85c9-kcieyvz752819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575" t="21388" r="82256" b="65440"/>
            <a:stretch/>
          </p:blipFill>
          <p:spPr bwMode="auto">
            <a:xfrm>
              <a:off x="779021" y="3174846"/>
              <a:ext cx="461460" cy="319706"/>
            </a:xfrm>
            <a:prstGeom prst="rect">
              <a:avLst/>
            </a:prstGeom>
            <a:solidFill>
              <a:srgbClr val="C0504D"/>
            </a:solidFill>
            <a:extLst/>
          </p:spPr>
        </p:pic>
        <p:sp>
          <p:nvSpPr>
            <p:cNvPr id="128" name="文本框 67"/>
            <p:cNvSpPr txBox="1"/>
            <p:nvPr/>
          </p:nvSpPr>
          <p:spPr>
            <a:xfrm>
              <a:off x="190428" y="3265251"/>
              <a:ext cx="757528" cy="149154"/>
            </a:xfrm>
            <a:prstGeom prst="rect">
              <a:avLst/>
            </a:prstGeom>
            <a:noFill/>
          </p:spPr>
          <p:txBody>
            <a:bodyPr wrap="square" lIns="0" tIns="0" rIns="0" bIns="0" rtlCol="0" anchor="ctr" anchorCtr="1">
              <a:spAutoFit/>
            </a:bodyPr>
            <a:lstStyle/>
            <a:p>
              <a:r>
                <a:rPr kumimoji="1" lang="en-US" altLang="zh-CN" sz="1000" b="1" dirty="0">
                  <a:solidFill>
                    <a:srgbClr val="000000"/>
                  </a:solidFill>
                  <a:ea typeface="Microsoft YaHei" panose="020B0503020204020204" pitchFamily="34" charset="-122"/>
                </a:rPr>
                <a:t>User1</a:t>
              </a:r>
              <a:endParaRPr kumimoji="1" lang="zh-CN" altLang="en-US" sz="1000" b="1" dirty="0" err="1">
                <a:solidFill>
                  <a:srgbClr val="000000"/>
                </a:solidFill>
                <a:ea typeface="Microsoft YaHei" panose="020B0503020204020204" pitchFamily="34" charset="-122"/>
              </a:endParaRPr>
            </a:p>
          </p:txBody>
        </p:sp>
        <p:sp>
          <p:nvSpPr>
            <p:cNvPr id="129" name="文本框 152">
              <a:extLst>
                <a:ext uri="{FF2B5EF4-FFF2-40B4-BE49-F238E27FC236}">
                  <a16:creationId xmlns:a16="http://schemas.microsoft.com/office/drawing/2014/main" xmlns="" id="{2A396E36-54FC-4351-AAB6-A5B725102C9D}"/>
                </a:ext>
              </a:extLst>
            </p:cNvPr>
            <p:cNvSpPr txBox="1"/>
            <p:nvPr/>
          </p:nvSpPr>
          <p:spPr>
            <a:xfrm>
              <a:off x="5735034" y="6033929"/>
              <a:ext cx="1222687" cy="178985"/>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200" b="1" dirty="0">
                  <a:solidFill>
                    <a:srgbClr val="000000"/>
                  </a:solidFill>
                  <a:latin typeface="Calibri" panose="020F0502020204030204"/>
                  <a:ea typeface="Microsoft YaHei" panose="020B0503020204020204" pitchFamily="34" charset="-122"/>
                </a:rPr>
                <a:t>Scenario 2</a:t>
              </a:r>
              <a:endParaRPr kumimoji="1" lang="zh-CN" altLang="en-US" sz="1200" b="1" dirty="0" err="1">
                <a:solidFill>
                  <a:srgbClr val="000000"/>
                </a:solidFill>
                <a:latin typeface="Calibri" panose="020F0502020204030204"/>
                <a:ea typeface="Microsoft YaHei" panose="020B0503020204020204" pitchFamily="34" charset="-122"/>
              </a:endParaRPr>
            </a:p>
          </p:txBody>
        </p:sp>
      </p:grpSp>
      <p:sp>
        <p:nvSpPr>
          <p:cNvPr id="130" name="TextBox 129"/>
          <p:cNvSpPr txBox="1"/>
          <p:nvPr/>
        </p:nvSpPr>
        <p:spPr>
          <a:xfrm>
            <a:off x="1261262" y="3171357"/>
            <a:ext cx="782587" cy="261610"/>
          </a:xfrm>
          <a:prstGeom prst="rect">
            <a:avLst/>
          </a:prstGeom>
          <a:noFill/>
        </p:spPr>
        <p:txBody>
          <a:bodyPr wrap="none" rtlCol="0">
            <a:spAutoFit/>
          </a:bodyPr>
          <a:lstStyle/>
          <a:p>
            <a:r>
              <a:rPr lang="en-US" sz="1100" dirty="0"/>
              <a:t>Relay UE</a:t>
            </a:r>
          </a:p>
        </p:txBody>
      </p:sp>
      <p:sp>
        <p:nvSpPr>
          <p:cNvPr id="131" name="TextBox 130"/>
          <p:cNvSpPr txBox="1"/>
          <p:nvPr/>
        </p:nvSpPr>
        <p:spPr>
          <a:xfrm>
            <a:off x="2547632" y="4396264"/>
            <a:ext cx="782587" cy="261610"/>
          </a:xfrm>
          <a:prstGeom prst="rect">
            <a:avLst/>
          </a:prstGeom>
          <a:noFill/>
        </p:spPr>
        <p:txBody>
          <a:bodyPr wrap="none" rtlCol="0">
            <a:spAutoFit/>
          </a:bodyPr>
          <a:lstStyle/>
          <a:p>
            <a:r>
              <a:rPr lang="en-US" sz="1100" dirty="0"/>
              <a:t>Relay UE</a:t>
            </a:r>
          </a:p>
        </p:txBody>
      </p:sp>
      <p:sp>
        <p:nvSpPr>
          <p:cNvPr id="60" name="Freeform 59">
            <a:extLst>
              <a:ext uri="{FF2B5EF4-FFF2-40B4-BE49-F238E27FC236}">
                <a16:creationId xmlns:a16="http://schemas.microsoft.com/office/drawing/2014/main" xmlns="" id="{3353CEE5-B582-4F99-8D2D-A2A90E97A1B1}"/>
              </a:ext>
            </a:extLst>
          </p:cNvPr>
          <p:cNvSpPr>
            <a:spLocks noChangeAspect="1"/>
          </p:cNvSpPr>
          <p:nvPr/>
        </p:nvSpPr>
        <p:spPr bwMode="auto">
          <a:xfrm>
            <a:off x="2500429" y="2007429"/>
            <a:ext cx="4128950" cy="1238979"/>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353 w 10000"/>
              <a:gd name="connsiteY7" fmla="*/ 5815 h 10000"/>
              <a:gd name="connsiteX8" fmla="*/ 9841 w 10000"/>
              <a:gd name="connsiteY8" fmla="*/ 8096 h 10000"/>
              <a:gd name="connsiteX9" fmla="*/ 8448 w 10000"/>
              <a:gd name="connsiteY9" fmla="*/ 9807 h 10000"/>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12700" cap="flat" cmpd="sng" algn="ctr">
            <a:solidFill>
              <a:schemeClr val="accent1"/>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endParaRPr>
          </a:p>
        </p:txBody>
      </p:sp>
      <p:sp>
        <p:nvSpPr>
          <p:cNvPr id="4" name="TextBox 3"/>
          <p:cNvSpPr txBox="1"/>
          <p:nvPr/>
        </p:nvSpPr>
        <p:spPr>
          <a:xfrm>
            <a:off x="4302824" y="2460146"/>
            <a:ext cx="659155" cy="369332"/>
          </a:xfrm>
          <a:prstGeom prst="rect">
            <a:avLst/>
          </a:prstGeom>
          <a:noFill/>
        </p:spPr>
        <p:txBody>
          <a:bodyPr wrap="none" rtlCol="0">
            <a:spAutoFit/>
          </a:bodyPr>
          <a:lstStyle/>
          <a:p>
            <a:r>
              <a:rPr lang="en-US" b="1" dirty="0"/>
              <a:t>5GC</a:t>
            </a:r>
          </a:p>
        </p:txBody>
      </p:sp>
      <p:sp>
        <p:nvSpPr>
          <p:cNvPr id="5" name="TextBox 4"/>
          <p:cNvSpPr txBox="1"/>
          <p:nvPr/>
        </p:nvSpPr>
        <p:spPr>
          <a:xfrm>
            <a:off x="7023243" y="5924988"/>
            <a:ext cx="4502195" cy="369332"/>
          </a:xfrm>
          <a:prstGeom prst="rect">
            <a:avLst/>
          </a:prstGeom>
          <a:noFill/>
        </p:spPr>
        <p:txBody>
          <a:bodyPr wrap="none" rtlCol="0">
            <a:spAutoFit/>
          </a:bodyPr>
          <a:lstStyle/>
          <a:p>
            <a:r>
              <a:rPr lang="en-US" dirty="0" smtClean="0"/>
              <a:t>Requirement: </a:t>
            </a:r>
            <a:r>
              <a:rPr lang="en-US" dirty="0"/>
              <a:t>TS 22.101 26a User Identity</a:t>
            </a:r>
          </a:p>
        </p:txBody>
      </p:sp>
      <p:sp>
        <p:nvSpPr>
          <p:cNvPr id="6" name="Rectangle 5"/>
          <p:cNvSpPr/>
          <p:nvPr/>
        </p:nvSpPr>
        <p:spPr>
          <a:xfrm>
            <a:off x="9044456" y="6550223"/>
            <a:ext cx="1710981" cy="307777"/>
          </a:xfrm>
          <a:prstGeom prst="rect">
            <a:avLst/>
          </a:prstGeom>
        </p:spPr>
        <p:txBody>
          <a:bodyPr wrap="none">
            <a:spAutoFit/>
          </a:bodyPr>
          <a:lstStyle/>
          <a:p>
            <a:r>
              <a:rPr lang="en-US" sz="1400" dirty="0" smtClean="0">
                <a:latin typeface="Calibri" panose="020F0502020204030204" pitchFamily="34" charset="0"/>
                <a:ea typeface="SimSun" panose="02010600030101010101" pitchFamily="2" charset="-122"/>
              </a:rPr>
              <a:t>Refer to S2-2307163 </a:t>
            </a:r>
            <a:endParaRPr lang="en-US" sz="1400" dirty="0"/>
          </a:p>
        </p:txBody>
      </p:sp>
    </p:spTree>
    <p:extLst>
      <p:ext uri="{BB962C8B-B14F-4D97-AF65-F5344CB8AC3E}">
        <p14:creationId xmlns:p14="http://schemas.microsoft.com/office/powerpoint/2010/main" val="3276754840"/>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5"/>
          <p:cNvSpPr/>
          <p:nvPr/>
        </p:nvSpPr>
        <p:spPr>
          <a:xfrm>
            <a:off x="7733102" y="2222776"/>
            <a:ext cx="3706625" cy="4404198"/>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a:solidFill>
                <a:srgbClr val="1D1D1A"/>
              </a:solidFill>
              <a:ea typeface="微软雅黑" panose="020B0503020204020204" pitchFamily="34" charset="-122"/>
            </a:endParaRPr>
          </a:p>
        </p:txBody>
      </p:sp>
      <p:sp>
        <p:nvSpPr>
          <p:cNvPr id="10" name="圆角矩形 65"/>
          <p:cNvSpPr/>
          <p:nvPr/>
        </p:nvSpPr>
        <p:spPr>
          <a:xfrm>
            <a:off x="3871580" y="2234943"/>
            <a:ext cx="3638003" cy="4392031"/>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a:solidFill>
                <a:srgbClr val="1D1D1A"/>
              </a:solidFill>
              <a:ea typeface="微软雅黑" panose="020B0503020204020204" pitchFamily="34" charset="-122"/>
            </a:endParaRPr>
          </a:p>
        </p:txBody>
      </p:sp>
      <p:sp>
        <p:nvSpPr>
          <p:cNvPr id="4" name="圆角矩形 65"/>
          <p:cNvSpPr/>
          <p:nvPr/>
        </p:nvSpPr>
        <p:spPr>
          <a:xfrm>
            <a:off x="165370" y="2222776"/>
            <a:ext cx="3634463" cy="4392031"/>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dirty="0">
              <a:solidFill>
                <a:srgbClr val="1D1D1A"/>
              </a:solidFill>
              <a:ea typeface="微软雅黑" panose="020B0503020204020204" pitchFamily="34" charset="-122"/>
            </a:endParaRPr>
          </a:p>
        </p:txBody>
      </p:sp>
      <p:sp>
        <p:nvSpPr>
          <p:cNvPr id="2" name="Title 1"/>
          <p:cNvSpPr>
            <a:spLocks noGrp="1"/>
          </p:cNvSpPr>
          <p:nvPr>
            <p:ph type="title"/>
          </p:nvPr>
        </p:nvSpPr>
        <p:spPr>
          <a:xfrm>
            <a:off x="165370" y="500770"/>
            <a:ext cx="10515600" cy="1130301"/>
          </a:xfrm>
        </p:spPr>
        <p:txBody>
          <a:bodyPr/>
          <a:lstStyle/>
          <a:p>
            <a:r>
              <a:rPr lang="en-US" sz="4000" b="1" dirty="0">
                <a:solidFill>
                  <a:schemeClr val="dk1"/>
                </a:solidFill>
              </a:rPr>
              <a:t>Advanced Industrial Internet of Things</a:t>
            </a:r>
            <a:endParaRPr lang="en-US" sz="4000" dirty="0"/>
          </a:p>
        </p:txBody>
      </p:sp>
      <p:sp>
        <p:nvSpPr>
          <p:cNvPr id="6" name="矩形 96">
            <a:extLst>
              <a:ext uri="{FF2B5EF4-FFF2-40B4-BE49-F238E27FC236}">
                <a16:creationId xmlns:a16="http://schemas.microsoft.com/office/drawing/2014/main" xmlns="" id="{F7AD3F36-1C3A-4C73-A541-A6E0E6EEDF39}"/>
              </a:ext>
            </a:extLst>
          </p:cNvPr>
          <p:cNvSpPr/>
          <p:nvPr/>
        </p:nvSpPr>
        <p:spPr>
          <a:xfrm>
            <a:off x="785684" y="2013412"/>
            <a:ext cx="2493797" cy="338554"/>
          </a:xfrm>
          <a:prstGeom prst="rect">
            <a:avLst/>
          </a:prstGeom>
          <a:solidFill>
            <a:schemeClr val="bg1"/>
          </a:solidFill>
        </p:spPr>
        <p:txBody>
          <a:bodyPr wrap="square" lIns="72000" rIns="72000" rtlCol="0">
            <a:spAutoFit/>
          </a:bodyPr>
          <a:lstStyle/>
          <a:p>
            <a:pPr algn="ctr">
              <a:defRPr/>
            </a:pPr>
            <a:r>
              <a:rPr lang="en-US" altLang="zh-CN" sz="1600" b="1" kern="0" dirty="0">
                <a:solidFill>
                  <a:srgbClr val="C00000"/>
                </a:solidFill>
                <a:latin typeface="Microsoft YaHei" panose="020B0503020204020204" pitchFamily="34" charset="-122"/>
                <a:ea typeface="Microsoft YaHei" panose="020B0503020204020204" pitchFamily="34" charset="-122"/>
              </a:rPr>
              <a:t>URLLC enhancement</a:t>
            </a:r>
          </a:p>
        </p:txBody>
      </p:sp>
      <p:sp>
        <p:nvSpPr>
          <p:cNvPr id="9" name="矩形 96">
            <a:extLst>
              <a:ext uri="{FF2B5EF4-FFF2-40B4-BE49-F238E27FC236}">
                <a16:creationId xmlns:a16="http://schemas.microsoft.com/office/drawing/2014/main" xmlns="" id="{F7AD3F36-1C3A-4C73-A541-A6E0E6EEDF39}"/>
              </a:ext>
            </a:extLst>
          </p:cNvPr>
          <p:cNvSpPr/>
          <p:nvPr/>
        </p:nvSpPr>
        <p:spPr>
          <a:xfrm>
            <a:off x="8441773" y="2015308"/>
            <a:ext cx="2376255" cy="338554"/>
          </a:xfrm>
          <a:prstGeom prst="rect">
            <a:avLst/>
          </a:prstGeom>
          <a:solidFill>
            <a:schemeClr val="bg1"/>
          </a:solidFill>
        </p:spPr>
        <p:txBody>
          <a:bodyPr wrap="square" lIns="72000" rIns="72000" rtlCol="0">
            <a:spAutoFit/>
          </a:bodyPr>
          <a:lstStyle/>
          <a:p>
            <a:pPr algn="ctr">
              <a:defRPr/>
            </a:pPr>
            <a:r>
              <a:rPr lang="en-US" altLang="zh-CN" sz="1600" b="1" kern="0" dirty="0">
                <a:solidFill>
                  <a:srgbClr val="C00000"/>
                </a:solidFill>
                <a:latin typeface="Microsoft YaHei" panose="020B0503020204020204" pitchFamily="34" charset="-122"/>
                <a:ea typeface="Microsoft YaHei" panose="020B0503020204020204" pitchFamily="34" charset="-122"/>
              </a:rPr>
              <a:t>Timing Service</a:t>
            </a:r>
          </a:p>
        </p:txBody>
      </p:sp>
      <p:sp>
        <p:nvSpPr>
          <p:cNvPr id="12" name="矩形 96">
            <a:extLst>
              <a:ext uri="{FF2B5EF4-FFF2-40B4-BE49-F238E27FC236}">
                <a16:creationId xmlns:a16="http://schemas.microsoft.com/office/drawing/2014/main" xmlns="" id="{F7AD3F36-1C3A-4C73-A541-A6E0E6EEDF39}"/>
              </a:ext>
            </a:extLst>
          </p:cNvPr>
          <p:cNvSpPr/>
          <p:nvPr/>
        </p:nvSpPr>
        <p:spPr>
          <a:xfrm>
            <a:off x="4420147" y="1848044"/>
            <a:ext cx="2762050" cy="584775"/>
          </a:xfrm>
          <a:prstGeom prst="rect">
            <a:avLst/>
          </a:prstGeom>
          <a:solidFill>
            <a:schemeClr val="bg1"/>
          </a:solidFill>
        </p:spPr>
        <p:txBody>
          <a:bodyPr wrap="square" lIns="72000" rIns="72000" rtlCol="0">
            <a:spAutoFit/>
          </a:bodyPr>
          <a:lstStyle/>
          <a:p>
            <a:pPr algn="ctr">
              <a:defRPr/>
            </a:pPr>
            <a:r>
              <a:rPr lang="en-US" altLang="zh-CN" sz="1600" b="1" kern="0" dirty="0">
                <a:solidFill>
                  <a:srgbClr val="C00000"/>
                </a:solidFill>
                <a:latin typeface="Microsoft YaHei" panose="020B0503020204020204" pitchFamily="34" charset="-122"/>
                <a:ea typeface="Microsoft YaHei" panose="020B0503020204020204" pitchFamily="34" charset="-122"/>
              </a:rPr>
              <a:t>5G VN integrated with legacy LAN</a:t>
            </a:r>
            <a:endParaRPr lang="zh-CN" altLang="en-US" sz="1600" b="1" kern="0" dirty="0">
              <a:solidFill>
                <a:srgbClr val="C00000"/>
              </a:solidFill>
              <a:latin typeface="Microsoft YaHei" panose="020B0503020204020204" pitchFamily="34" charset="-122"/>
              <a:ea typeface="Microsoft YaHei" panose="020B0503020204020204" pitchFamily="34" charset="-122"/>
            </a:endParaRPr>
          </a:p>
        </p:txBody>
      </p:sp>
      <p:sp>
        <p:nvSpPr>
          <p:cNvPr id="13" name="Rectangle 12"/>
          <p:cNvSpPr/>
          <p:nvPr/>
        </p:nvSpPr>
        <p:spPr>
          <a:xfrm>
            <a:off x="193896" y="3255841"/>
            <a:ext cx="3976267" cy="523220"/>
          </a:xfrm>
          <a:prstGeom prst="rect">
            <a:avLst/>
          </a:prstGeom>
        </p:spPr>
        <p:txBody>
          <a:bodyPr wrap="square">
            <a:spAutoFit/>
          </a:bodyPr>
          <a:lstStyle/>
          <a:p>
            <a:pPr marL="285750" indent="-285750" defTabSz="914478" eaLnBrk="1" fontAlgn="auto" hangingPunct="1">
              <a:spcBef>
                <a:spcPts val="0"/>
              </a:spcBef>
              <a:spcAft>
                <a:spcPts val="0"/>
              </a:spcAft>
              <a:buFont typeface="Arial" panose="020B0604020202020204" pitchFamily="34" charset="0"/>
              <a:buChar char="•"/>
              <a:defRPr/>
            </a:pPr>
            <a:r>
              <a:rPr lang="en-US" altLang="zh-CN" sz="1400" dirty="0">
                <a:solidFill>
                  <a:prstClr val="black"/>
                </a:solidFill>
              </a:rPr>
              <a:t>URLLC </a:t>
            </a:r>
            <a:r>
              <a:rPr lang="en-US" altLang="zh-CN" sz="1400" dirty="0" smtClean="0">
                <a:solidFill>
                  <a:prstClr val="black"/>
                </a:solidFill>
              </a:rPr>
              <a:t>capacity+( e.g. padding compression)  </a:t>
            </a:r>
            <a:endParaRPr lang="en-US" altLang="zh-CN" sz="1400" dirty="0">
              <a:solidFill>
                <a:prstClr val="black"/>
              </a:solidFill>
            </a:endParaRPr>
          </a:p>
        </p:txBody>
      </p:sp>
      <p:pic>
        <p:nvPicPr>
          <p:cNvPr id="14" name="图片 6"/>
          <p:cNvPicPr>
            <a:picLocks noChangeAspect="1"/>
          </p:cNvPicPr>
          <p:nvPr/>
        </p:nvPicPr>
        <p:blipFill>
          <a:blip r:embed="rId2"/>
          <a:stretch>
            <a:fillRect/>
          </a:stretch>
        </p:blipFill>
        <p:spPr>
          <a:xfrm>
            <a:off x="465879" y="3818662"/>
            <a:ext cx="2987440" cy="713680"/>
          </a:xfrm>
          <a:prstGeom prst="rect">
            <a:avLst/>
          </a:prstGeom>
        </p:spPr>
      </p:pic>
      <p:sp>
        <p:nvSpPr>
          <p:cNvPr id="15" name="Rectangle 14"/>
          <p:cNvSpPr/>
          <p:nvPr/>
        </p:nvSpPr>
        <p:spPr>
          <a:xfrm>
            <a:off x="176172" y="6085507"/>
            <a:ext cx="3686242" cy="738664"/>
          </a:xfrm>
          <a:prstGeom prst="rect">
            <a:avLst/>
          </a:prstGeom>
        </p:spPr>
        <p:txBody>
          <a:bodyPr wrap="square">
            <a:spAutoFit/>
          </a:bodyPr>
          <a:lstStyle/>
          <a:p>
            <a:pPr marL="285750" indent="-285750" defTabSz="914478" eaLnBrk="1" fontAlgn="auto" hangingPunct="1">
              <a:spcBef>
                <a:spcPts val="0"/>
              </a:spcBef>
              <a:spcAft>
                <a:spcPts val="0"/>
              </a:spcAft>
              <a:buFont typeface="Arial" panose="020B0604020202020204" pitchFamily="34" charset="0"/>
              <a:buChar char="•"/>
              <a:defRPr/>
            </a:pPr>
            <a:r>
              <a:rPr lang="en-US" altLang="zh-CN" sz="1400" dirty="0">
                <a:solidFill>
                  <a:prstClr val="black"/>
                </a:solidFill>
              </a:rPr>
              <a:t>S</a:t>
            </a:r>
            <a:r>
              <a:rPr lang="en-US" altLang="zh-CN" sz="1400" dirty="0" smtClean="0">
                <a:solidFill>
                  <a:prstClr val="black"/>
                </a:solidFill>
              </a:rPr>
              <a:t>upport </a:t>
            </a:r>
            <a:r>
              <a:rPr lang="en-US" altLang="zh-CN" sz="1400" dirty="0">
                <a:solidFill>
                  <a:prstClr val="black"/>
                </a:solidFill>
              </a:rPr>
              <a:t>of native redundant UP paths </a:t>
            </a:r>
            <a:r>
              <a:rPr lang="en-US" altLang="zh-CN" sz="1400" kern="0" dirty="0">
                <a:solidFill>
                  <a:srgbClr val="1D1D1A"/>
                </a:solidFill>
                <a:ea typeface="微软雅黑" panose="020B0503020204020204" pitchFamily="34" charset="-122"/>
              </a:rPr>
              <a:t>without relying on </a:t>
            </a:r>
            <a:r>
              <a:rPr lang="en-GB" altLang="zh-CN" sz="1400" kern="0" dirty="0">
                <a:solidFill>
                  <a:srgbClr val="1D1D1A"/>
                </a:solidFill>
                <a:ea typeface="微软雅黑" panose="020B0503020204020204" pitchFamily="34" charset="-122"/>
              </a:rPr>
              <a:t>upper layer protocols</a:t>
            </a:r>
            <a:endParaRPr lang="zh-CN" altLang="en-US" sz="1400" kern="0" dirty="0">
              <a:solidFill>
                <a:srgbClr val="1D1D1A"/>
              </a:solidFill>
              <a:ea typeface="微软雅黑" panose="020B0503020204020204" pitchFamily="34" charset="-122"/>
            </a:endParaRPr>
          </a:p>
          <a:p>
            <a:pPr marL="285750" indent="-285750" algn="ctr" defTabSz="914478" eaLnBrk="1" fontAlgn="auto" hangingPunct="1">
              <a:spcBef>
                <a:spcPts val="0"/>
              </a:spcBef>
              <a:spcAft>
                <a:spcPts val="0"/>
              </a:spcAft>
              <a:buFont typeface="Arial" panose="020B0604020202020204" pitchFamily="34" charset="0"/>
              <a:buChar char="•"/>
              <a:defRPr/>
            </a:pPr>
            <a:endParaRPr lang="en-US" altLang="zh-CN" sz="1400" dirty="0">
              <a:solidFill>
                <a:prstClr val="black"/>
              </a:solidFill>
            </a:endParaRPr>
          </a:p>
        </p:txBody>
      </p:sp>
      <p:pic>
        <p:nvPicPr>
          <p:cNvPr id="16" name="图片 11">
            <a:extLst>
              <a:ext uri="{FF2B5EF4-FFF2-40B4-BE49-F238E27FC236}">
                <a16:creationId xmlns:a16="http://schemas.microsoft.com/office/drawing/2014/main" xmlns="" id="{2337C13D-60D9-4BF8-A1AF-B6C139CB5D4E}"/>
              </a:ext>
            </a:extLst>
          </p:cNvPr>
          <p:cNvPicPr>
            <a:picLocks noChangeAspect="1"/>
          </p:cNvPicPr>
          <p:nvPr/>
        </p:nvPicPr>
        <p:blipFill>
          <a:blip r:embed="rId3"/>
          <a:stretch>
            <a:fillRect/>
          </a:stretch>
        </p:blipFill>
        <p:spPr>
          <a:xfrm>
            <a:off x="4199480" y="2451916"/>
            <a:ext cx="3190641" cy="2243369"/>
          </a:xfrm>
          <a:prstGeom prst="rect">
            <a:avLst/>
          </a:prstGeom>
        </p:spPr>
      </p:pic>
      <p:pic>
        <p:nvPicPr>
          <p:cNvPr id="17" name="图片 18">
            <a:extLst>
              <a:ext uri="{FF2B5EF4-FFF2-40B4-BE49-F238E27FC236}">
                <a16:creationId xmlns:a16="http://schemas.microsoft.com/office/drawing/2014/main" xmlns="" id="{1C71378B-0358-40D1-9E6F-8FADB62E7133}"/>
              </a:ext>
            </a:extLst>
          </p:cNvPr>
          <p:cNvPicPr/>
          <p:nvPr/>
        </p:nvPicPr>
        <p:blipFill>
          <a:blip r:embed="rId4"/>
          <a:stretch>
            <a:fillRect/>
          </a:stretch>
        </p:blipFill>
        <p:spPr>
          <a:xfrm>
            <a:off x="7945225" y="2705861"/>
            <a:ext cx="3417537" cy="862330"/>
          </a:xfrm>
          <a:prstGeom prst="rect">
            <a:avLst/>
          </a:prstGeom>
        </p:spPr>
      </p:pic>
      <p:sp>
        <p:nvSpPr>
          <p:cNvPr id="18" name="文本框 22">
            <a:extLst>
              <a:ext uri="{FF2B5EF4-FFF2-40B4-BE49-F238E27FC236}">
                <a16:creationId xmlns:a16="http://schemas.microsoft.com/office/drawing/2014/main" xmlns="" id="{E5B9119B-F782-4782-9A3A-0251FBE635D2}"/>
              </a:ext>
            </a:extLst>
          </p:cNvPr>
          <p:cNvSpPr txBox="1"/>
          <p:nvPr/>
        </p:nvSpPr>
        <p:spPr>
          <a:xfrm>
            <a:off x="9244111" y="2906194"/>
            <a:ext cx="1775670" cy="230832"/>
          </a:xfrm>
          <a:prstGeom prst="rect">
            <a:avLst/>
          </a:prstGeom>
          <a:noFill/>
        </p:spPr>
        <p:txBody>
          <a:bodyPr wrap="square" rtlCol="0">
            <a:spAutoFit/>
          </a:bodyPr>
          <a:lstStyle/>
          <a:p>
            <a:pPr eaLnBrk="1" hangingPunct="1">
              <a:defRPr/>
            </a:pPr>
            <a:r>
              <a:rPr lang="en-US" altLang="zh-CN" sz="900" b="1" dirty="0">
                <a:solidFill>
                  <a:srgbClr val="1D1D1A"/>
                </a:solidFill>
                <a:latin typeface="Microsoft YaHei" panose="020B0503020204020204" pitchFamily="34" charset="-122"/>
                <a:ea typeface="Microsoft YaHei" panose="020B0503020204020204" pitchFamily="34" charset="-122"/>
              </a:rPr>
              <a:t>Industrial co-movement</a:t>
            </a:r>
            <a:endParaRPr lang="zh-CN" altLang="en-US" sz="900" b="1" dirty="0">
              <a:solidFill>
                <a:srgbClr val="1D1D1A"/>
              </a:solidFill>
              <a:latin typeface="Microsoft YaHei" panose="020B0503020204020204" pitchFamily="34" charset="-122"/>
              <a:ea typeface="Microsoft YaHei" panose="020B0503020204020204" pitchFamily="34" charset="-122"/>
            </a:endParaRPr>
          </a:p>
        </p:txBody>
      </p:sp>
      <p:sp>
        <p:nvSpPr>
          <p:cNvPr id="19" name="矩形 3">
            <a:extLst>
              <a:ext uri="{FF2B5EF4-FFF2-40B4-BE49-F238E27FC236}">
                <a16:creationId xmlns:a16="http://schemas.microsoft.com/office/drawing/2014/main" xmlns="" id="{4D6F4BE2-E972-4E3B-81B7-5CE6B4ABBC56}"/>
              </a:ext>
            </a:extLst>
          </p:cNvPr>
          <p:cNvSpPr/>
          <p:nvPr/>
        </p:nvSpPr>
        <p:spPr>
          <a:xfrm>
            <a:off x="8643526" y="3684371"/>
            <a:ext cx="1562094" cy="276999"/>
          </a:xfrm>
          <a:prstGeom prst="rect">
            <a:avLst/>
          </a:prstGeom>
        </p:spPr>
        <p:txBody>
          <a:bodyPr wrap="none">
            <a:spAutoFit/>
          </a:bodyPr>
          <a:lstStyle/>
          <a:p>
            <a:r>
              <a:rPr lang="en-GB" altLang="zh-CN" sz="1200" b="1" dirty="0">
                <a:solidFill>
                  <a:prstClr val="black"/>
                </a:solidFill>
                <a:latin typeface="Times New Roman" panose="02020603050405020304" pitchFamily="18" charset="0"/>
                <a:ea typeface="等线" panose="02010600030101010101" pitchFamily="2" charset="-122"/>
              </a:rPr>
              <a:t>use case in TS 22.832</a:t>
            </a:r>
            <a:endParaRPr lang="zh-CN" altLang="en-US" sz="1200" b="1" dirty="0">
              <a:solidFill>
                <a:prstClr val="black"/>
              </a:solidFill>
            </a:endParaRPr>
          </a:p>
        </p:txBody>
      </p:sp>
      <p:sp>
        <p:nvSpPr>
          <p:cNvPr id="20" name="Rectangle 19"/>
          <p:cNvSpPr/>
          <p:nvPr/>
        </p:nvSpPr>
        <p:spPr>
          <a:xfrm>
            <a:off x="7944776" y="3947567"/>
            <a:ext cx="3283276" cy="584775"/>
          </a:xfrm>
          <a:prstGeom prst="rect">
            <a:avLst/>
          </a:prstGeom>
        </p:spPr>
        <p:txBody>
          <a:bodyPr wrap="square">
            <a:spAutoFit/>
          </a:bodyPr>
          <a:lstStyle/>
          <a:p>
            <a:pPr marL="285750" indent="-285750" defTabSz="914478" eaLnBrk="1" fontAlgn="auto" hangingPunct="1">
              <a:spcBef>
                <a:spcPts val="0"/>
              </a:spcBef>
              <a:spcAft>
                <a:spcPts val="0"/>
              </a:spcAft>
              <a:buFont typeface="Arial" panose="020B0604020202020204" pitchFamily="34" charset="0"/>
              <a:buChar char="•"/>
              <a:defRPr/>
            </a:pPr>
            <a:r>
              <a:rPr lang="en-GB" altLang="zh-CN" sz="1600" kern="0" dirty="0">
                <a:solidFill>
                  <a:srgbClr val="1D1D1A"/>
                </a:solidFill>
                <a:ea typeface="微软雅黑" panose="020B0503020204020204" pitchFamily="34" charset="-122"/>
              </a:rPr>
              <a:t>Time synchronization service for ad-hoc cooperative group</a:t>
            </a:r>
            <a:endParaRPr lang="en-US" sz="1600" kern="0" dirty="0">
              <a:solidFill>
                <a:srgbClr val="1D1D1A"/>
              </a:solidFill>
              <a:ea typeface="微软雅黑" panose="020B0503020204020204" pitchFamily="34" charset="-122"/>
            </a:endParaRPr>
          </a:p>
        </p:txBody>
      </p:sp>
      <p:pic>
        <p:nvPicPr>
          <p:cNvPr id="21" name="图片 19">
            <a:extLst>
              <a:ext uri="{FF2B5EF4-FFF2-40B4-BE49-F238E27FC236}">
                <a16:creationId xmlns:a16="http://schemas.microsoft.com/office/drawing/2014/main" xmlns="" id="{4D44FEC8-DA18-458A-ABB8-CC69199A16E1}"/>
              </a:ext>
            </a:extLst>
          </p:cNvPr>
          <p:cNvPicPr>
            <a:picLocks noChangeAspect="1"/>
          </p:cNvPicPr>
          <p:nvPr/>
        </p:nvPicPr>
        <p:blipFill>
          <a:blip r:embed="rId5"/>
          <a:stretch>
            <a:fillRect/>
          </a:stretch>
        </p:blipFill>
        <p:spPr>
          <a:xfrm>
            <a:off x="8227694" y="4695285"/>
            <a:ext cx="2460894" cy="1305609"/>
          </a:xfrm>
          <a:prstGeom prst="rect">
            <a:avLst/>
          </a:prstGeom>
        </p:spPr>
      </p:pic>
      <p:sp>
        <p:nvSpPr>
          <p:cNvPr id="22" name="Rectangle 21"/>
          <p:cNvSpPr/>
          <p:nvPr/>
        </p:nvSpPr>
        <p:spPr>
          <a:xfrm>
            <a:off x="3973179" y="4906662"/>
            <a:ext cx="3434804" cy="1384995"/>
          </a:xfrm>
          <a:prstGeom prst="rect">
            <a:avLst/>
          </a:prstGeom>
        </p:spPr>
        <p:txBody>
          <a:bodyPr wrap="square">
            <a:spAutoFit/>
          </a:bodyPr>
          <a:lstStyle/>
          <a:p>
            <a:pPr marL="285750" indent="-285750">
              <a:buFont typeface="Arial" panose="020B0604020202020204" pitchFamily="34" charset="0"/>
              <a:buChar char="•"/>
            </a:pPr>
            <a:r>
              <a:rPr lang="en-US" altLang="zh-CN" sz="1400" kern="0" dirty="0">
                <a:solidFill>
                  <a:srgbClr val="1D1D1A"/>
                </a:solidFill>
                <a:ea typeface="微软雅黑" panose="020B0503020204020204" pitchFamily="34" charset="-122"/>
              </a:rPr>
              <a:t>Support integration of 5G VN and legacy LAN. </a:t>
            </a:r>
            <a:endParaRPr lang="en-US" altLang="zh-CN" sz="1400" kern="0" dirty="0" smtClean="0">
              <a:solidFill>
                <a:srgbClr val="1D1D1A"/>
              </a:solidFill>
              <a:ea typeface="微软雅黑" panose="020B0503020204020204" pitchFamily="34" charset="-122"/>
            </a:endParaRPr>
          </a:p>
          <a:p>
            <a:pPr marL="285750" indent="-285750">
              <a:buFont typeface="Arial" panose="020B0604020202020204" pitchFamily="34" charset="0"/>
              <a:buChar char="•"/>
            </a:pPr>
            <a:r>
              <a:rPr lang="en-US" altLang="zh-CN" sz="1400" kern="0" dirty="0" smtClean="0">
                <a:solidFill>
                  <a:srgbClr val="1D1D1A"/>
                </a:solidFill>
                <a:ea typeface="微软雅黑" panose="020B0503020204020204" pitchFamily="34" charset="-122"/>
              </a:rPr>
              <a:t>Exposure of 5G capability for factory</a:t>
            </a:r>
            <a:endParaRPr lang="en-US" altLang="zh-CN" sz="1400" kern="0" dirty="0">
              <a:solidFill>
                <a:srgbClr val="1D1D1A"/>
              </a:solidFill>
              <a:ea typeface="微软雅黑" panose="020B0503020204020204" pitchFamily="34" charset="-122"/>
            </a:endParaRPr>
          </a:p>
          <a:p>
            <a:pPr marL="285750" indent="-285750">
              <a:buFont typeface="Arial" panose="020B0604020202020204" pitchFamily="34" charset="0"/>
              <a:buChar char="•"/>
            </a:pPr>
            <a:r>
              <a:rPr lang="en-US" altLang="zh-CN" sz="1400" kern="0" dirty="0" smtClean="0">
                <a:solidFill>
                  <a:srgbClr val="1D1D1A"/>
                </a:solidFill>
                <a:ea typeface="微软雅黑" panose="020B0503020204020204" pitchFamily="34" charset="-122"/>
              </a:rPr>
              <a:t>Use </a:t>
            </a:r>
            <a:r>
              <a:rPr lang="en-US" altLang="zh-CN" sz="1400" kern="0" dirty="0">
                <a:solidFill>
                  <a:srgbClr val="1D1D1A"/>
                </a:solidFill>
                <a:ea typeface="微软雅黑" panose="020B0503020204020204" pitchFamily="34" charset="-122"/>
              </a:rPr>
              <a:t>cases: bank branches, chain stores, factory areas, enterprise campuses, and electric grids etc.</a:t>
            </a:r>
          </a:p>
        </p:txBody>
      </p:sp>
      <p:sp>
        <p:nvSpPr>
          <p:cNvPr id="23" name="Rectangle 22"/>
          <p:cNvSpPr/>
          <p:nvPr/>
        </p:nvSpPr>
        <p:spPr>
          <a:xfrm>
            <a:off x="7982159" y="5983136"/>
            <a:ext cx="3457568" cy="523220"/>
          </a:xfrm>
          <a:prstGeom prst="rect">
            <a:avLst/>
          </a:prstGeom>
        </p:spPr>
        <p:txBody>
          <a:bodyPr wrap="square">
            <a:spAutoFit/>
          </a:bodyPr>
          <a:lstStyle/>
          <a:p>
            <a:pPr marL="285750" indent="-285750">
              <a:buFont typeface="Arial" panose="020B0604020202020204" pitchFamily="34" charset="0"/>
              <a:buChar char="•"/>
            </a:pPr>
            <a:r>
              <a:rPr lang="en-US" altLang="zh-CN" sz="1400" kern="0" dirty="0">
                <a:solidFill>
                  <a:srgbClr val="1D1D1A"/>
                </a:solidFill>
                <a:ea typeface="微软雅黑" panose="020B0503020204020204" pitchFamily="34" charset="-122"/>
              </a:rPr>
              <a:t>Service assurance for high accuracy Time Synchronization service</a:t>
            </a:r>
            <a:endParaRPr lang="en-US" sz="1400" kern="0" dirty="0">
              <a:solidFill>
                <a:srgbClr val="1D1D1A"/>
              </a:solidFill>
              <a:ea typeface="微软雅黑" panose="020B0503020204020204" pitchFamily="34" charset="-122"/>
            </a:endParaRPr>
          </a:p>
        </p:txBody>
      </p:sp>
      <p:pic>
        <p:nvPicPr>
          <p:cNvPr id="24" name="图片 3">
            <a:extLst>
              <a:ext uri="{FF2B5EF4-FFF2-40B4-BE49-F238E27FC236}">
                <a16:creationId xmlns:a16="http://schemas.microsoft.com/office/drawing/2014/main" xmlns="" id="{0D07CEB5-E4F1-4C77-A0F8-7D381F3BC0ED}"/>
              </a:ext>
            </a:extLst>
          </p:cNvPr>
          <p:cNvPicPr>
            <a:picLocks noChangeAspect="1"/>
          </p:cNvPicPr>
          <p:nvPr/>
        </p:nvPicPr>
        <p:blipFill>
          <a:blip r:embed="rId6"/>
          <a:stretch>
            <a:fillRect/>
          </a:stretch>
        </p:blipFill>
        <p:spPr>
          <a:xfrm>
            <a:off x="527560" y="2336520"/>
            <a:ext cx="2694577" cy="92322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25" name="Rectangle 14">
            <a:extLst>
              <a:ext uri="{FF2B5EF4-FFF2-40B4-BE49-F238E27FC236}">
                <a16:creationId xmlns:a16="http://schemas.microsoft.com/office/drawing/2014/main" xmlns="" id="{B95BB369-4C69-4AB5-A1B6-01DB0B94F154}"/>
              </a:ext>
            </a:extLst>
          </p:cNvPr>
          <p:cNvSpPr/>
          <p:nvPr/>
        </p:nvSpPr>
        <p:spPr>
          <a:xfrm>
            <a:off x="176172" y="4561464"/>
            <a:ext cx="3603665" cy="523220"/>
          </a:xfrm>
          <a:prstGeom prst="rect">
            <a:avLst/>
          </a:prstGeom>
        </p:spPr>
        <p:txBody>
          <a:bodyPr wrap="square">
            <a:spAutoFit/>
          </a:bodyPr>
          <a:lstStyle/>
          <a:p>
            <a:pPr marL="285750" indent="-285750" defTabSz="914478" eaLnBrk="1" fontAlgn="auto" hangingPunct="1">
              <a:spcBef>
                <a:spcPts val="0"/>
              </a:spcBef>
              <a:spcAft>
                <a:spcPts val="0"/>
              </a:spcAft>
              <a:buFont typeface="Arial" panose="020B0604020202020204" pitchFamily="34" charset="0"/>
              <a:buChar char="•"/>
              <a:defRPr/>
            </a:pPr>
            <a:r>
              <a:rPr lang="en-US" altLang="zh-CN" sz="1400" kern="0" dirty="0">
                <a:solidFill>
                  <a:srgbClr val="1D1D1A"/>
                </a:solidFill>
                <a:ea typeface="微软雅黑" panose="020B0503020204020204" pitchFamily="34" charset="-122"/>
              </a:rPr>
              <a:t>BAT adjustment and  Survival Time enhancement in UE2UE scenario</a:t>
            </a:r>
            <a:endParaRPr lang="en-US" sz="1400" kern="0" dirty="0">
              <a:solidFill>
                <a:srgbClr val="1D1D1A"/>
              </a:solidFill>
              <a:ea typeface="微软雅黑" panose="020B0503020204020204" pitchFamily="34" charset="-122"/>
            </a:endParaRPr>
          </a:p>
        </p:txBody>
      </p:sp>
      <p:pic>
        <p:nvPicPr>
          <p:cNvPr id="26" name="图片 25">
            <a:extLst>
              <a:ext uri="{FF2B5EF4-FFF2-40B4-BE49-F238E27FC236}">
                <a16:creationId xmlns:a16="http://schemas.microsoft.com/office/drawing/2014/main" xmlns="" id="{72FA6204-F666-4344-A14D-D89DEC8EF44A}"/>
              </a:ext>
            </a:extLst>
          </p:cNvPr>
          <p:cNvPicPr>
            <a:picLocks noChangeAspect="1"/>
          </p:cNvPicPr>
          <p:nvPr/>
        </p:nvPicPr>
        <p:blipFill>
          <a:blip r:embed="rId7"/>
          <a:stretch>
            <a:fillRect/>
          </a:stretch>
        </p:blipFill>
        <p:spPr>
          <a:xfrm>
            <a:off x="527560" y="5157357"/>
            <a:ext cx="2637124" cy="906639"/>
          </a:xfrm>
          <a:prstGeom prst="rect">
            <a:avLst/>
          </a:prstGeom>
        </p:spPr>
      </p:pic>
      <p:sp>
        <p:nvSpPr>
          <p:cNvPr id="5" name="Rectangle 4"/>
          <p:cNvSpPr/>
          <p:nvPr/>
        </p:nvSpPr>
        <p:spPr>
          <a:xfrm>
            <a:off x="9107047" y="6571927"/>
            <a:ext cx="1710981" cy="307777"/>
          </a:xfrm>
          <a:prstGeom prst="rect">
            <a:avLst/>
          </a:prstGeom>
        </p:spPr>
        <p:txBody>
          <a:bodyPr wrap="none">
            <a:spAutoFit/>
          </a:bodyPr>
          <a:lstStyle/>
          <a:p>
            <a:pPr lvl="0"/>
            <a:r>
              <a:rPr lang="en-US" sz="1400" dirty="0">
                <a:solidFill>
                  <a:prstClr val="black"/>
                </a:solidFill>
                <a:latin typeface="Calibri" panose="020F0502020204030204" pitchFamily="34" charset="0"/>
                <a:ea typeface="SimSun" panose="02010600030101010101" pitchFamily="2" charset="-122"/>
              </a:rPr>
              <a:t>Refer to S2-2307093 </a:t>
            </a:r>
            <a:endParaRPr lang="en-US" sz="1400" dirty="0">
              <a:solidFill>
                <a:prstClr val="black"/>
              </a:solidFill>
            </a:endParaRPr>
          </a:p>
        </p:txBody>
      </p:sp>
    </p:spTree>
    <p:extLst>
      <p:ext uri="{BB962C8B-B14F-4D97-AF65-F5344CB8AC3E}">
        <p14:creationId xmlns:p14="http://schemas.microsoft.com/office/powerpoint/2010/main" val="4140654696"/>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圆角矩形 65"/>
          <p:cNvSpPr/>
          <p:nvPr/>
        </p:nvSpPr>
        <p:spPr>
          <a:xfrm>
            <a:off x="149280" y="1965790"/>
            <a:ext cx="5961960" cy="4392031"/>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dirty="0">
              <a:solidFill>
                <a:srgbClr val="1D1D1A"/>
              </a:solidFill>
              <a:ea typeface="微软雅黑" panose="020B0503020204020204" pitchFamily="34" charset="-122"/>
            </a:endParaRPr>
          </a:p>
        </p:txBody>
      </p:sp>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197994" y="560387"/>
            <a:ext cx="11155806" cy="1130301"/>
          </a:xfrm>
        </p:spPr>
        <p:txBody>
          <a:bodyPr/>
          <a:lstStyle/>
          <a:p>
            <a:r>
              <a:rPr lang="en-US" altLang="zh-CN" sz="3600" b="1" dirty="0" smtClean="0"/>
              <a:t>Enhancement of EE </a:t>
            </a:r>
            <a:r>
              <a:rPr lang="en-US" altLang="zh-CN" sz="3600" b="1" dirty="0"/>
              <a:t>for 5G networks and services </a:t>
            </a:r>
            <a:endParaRPr lang="en-GB" altLang="en-US" sz="36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6399629" y="2222738"/>
            <a:ext cx="5247959" cy="3561774"/>
          </a:xfrm>
          <a:ln>
            <a:noFill/>
          </a:ln>
        </p:spPr>
        <p:txBody>
          <a:bodyPr/>
          <a:lstStyle/>
          <a:p>
            <a:pPr>
              <a:lnSpc>
                <a:spcPct val="150000"/>
              </a:lnSpc>
            </a:pPr>
            <a:r>
              <a:rPr lang="en-US" altLang="en-US" sz="2000" dirty="0"/>
              <a:t>Key Objectives:</a:t>
            </a:r>
          </a:p>
          <a:p>
            <a:pPr marL="0" lvl="0" indent="0" eaLnBrk="1" fontAlgn="auto" hangingPunct="1">
              <a:lnSpc>
                <a:spcPct val="150000"/>
              </a:lnSpc>
              <a:spcBef>
                <a:spcPts val="0"/>
              </a:spcBef>
              <a:spcAft>
                <a:spcPts val="0"/>
              </a:spcAft>
              <a:buNone/>
            </a:pPr>
            <a:endParaRPr lang="en-US" altLang="zh-CN" sz="1400" dirty="0">
              <a:solidFill>
                <a:prstClr val="black"/>
              </a:solidFill>
            </a:endParaRPr>
          </a:p>
          <a:p>
            <a:pPr lvl="0" eaLnBrk="1" fontAlgn="auto" hangingPunct="1">
              <a:lnSpc>
                <a:spcPct val="150000"/>
              </a:lnSpc>
              <a:spcBef>
                <a:spcPts val="0"/>
              </a:spcBef>
              <a:spcAft>
                <a:spcPts val="0"/>
              </a:spcAft>
              <a:buFont typeface="Arial" panose="020B0604020202020204" pitchFamily="34" charset="0"/>
              <a:buChar char="•"/>
            </a:pPr>
            <a:r>
              <a:rPr lang="en-US" altLang="zh-CN" sz="1600" dirty="0" smtClean="0">
                <a:solidFill>
                  <a:prstClr val="black"/>
                </a:solidFill>
              </a:rPr>
              <a:t>Study the Enhancement of Energy Efficiency evaluation to consider multiple factors.</a:t>
            </a:r>
          </a:p>
          <a:p>
            <a:pPr lvl="0" eaLnBrk="1" fontAlgn="auto" hangingPunct="1">
              <a:lnSpc>
                <a:spcPct val="150000"/>
              </a:lnSpc>
              <a:spcBef>
                <a:spcPts val="0"/>
              </a:spcBef>
              <a:spcAft>
                <a:spcPts val="0"/>
              </a:spcAft>
              <a:buFont typeface="Arial" panose="020B0604020202020204" pitchFamily="34" charset="0"/>
              <a:buChar char="•"/>
            </a:pPr>
            <a:r>
              <a:rPr lang="en-US" altLang="zh-CN" sz="1600" dirty="0" smtClean="0">
                <a:solidFill>
                  <a:prstClr val="black"/>
                </a:solidFill>
              </a:rPr>
              <a:t>Exposure of energy efficiency as a service</a:t>
            </a:r>
          </a:p>
          <a:p>
            <a:pPr lvl="0" eaLnBrk="1" fontAlgn="auto" hangingPunct="1">
              <a:lnSpc>
                <a:spcPct val="150000"/>
              </a:lnSpc>
              <a:spcBef>
                <a:spcPts val="0"/>
              </a:spcBef>
              <a:spcAft>
                <a:spcPts val="0"/>
              </a:spcAft>
              <a:buFont typeface="Arial" panose="020B0604020202020204" pitchFamily="34" charset="0"/>
              <a:buChar char="•"/>
            </a:pPr>
            <a:r>
              <a:rPr lang="en-US" altLang="zh-CN" sz="1600" dirty="0" smtClean="0">
                <a:solidFill>
                  <a:prstClr val="black"/>
                </a:solidFill>
              </a:rPr>
              <a:t>Study the enhancement of energy consumption measurement to support estimation of carbon emissions</a:t>
            </a:r>
          </a:p>
          <a:p>
            <a:pPr marL="0" lvl="0" indent="0" eaLnBrk="1" fontAlgn="auto" hangingPunct="1">
              <a:lnSpc>
                <a:spcPct val="150000"/>
              </a:lnSpc>
              <a:spcBef>
                <a:spcPts val="0"/>
              </a:spcBef>
              <a:spcAft>
                <a:spcPts val="0"/>
              </a:spcAft>
              <a:buNone/>
              <a:defRPr/>
            </a:pPr>
            <a:endParaRPr lang="en-US" altLang="zh-CN" sz="1600" dirty="0">
              <a:solidFill>
                <a:prstClr val="black"/>
              </a:solidFill>
            </a:endParaRPr>
          </a:p>
          <a:p>
            <a:pPr marL="0" indent="0" eaLnBrk="1" fontAlgn="auto" hangingPunct="1">
              <a:lnSpc>
                <a:spcPct val="150000"/>
              </a:lnSpc>
              <a:spcBef>
                <a:spcPts val="0"/>
              </a:spcBef>
              <a:spcAft>
                <a:spcPts val="0"/>
              </a:spcAft>
              <a:buNone/>
              <a:defRPr/>
            </a:pPr>
            <a:endParaRPr lang="en-US" altLang="zh-CN" sz="1600" dirty="0">
              <a:solidFill>
                <a:prstClr val="black"/>
              </a:solidFill>
            </a:endParaRPr>
          </a:p>
        </p:txBody>
      </p:sp>
      <p:grpSp>
        <p:nvGrpSpPr>
          <p:cNvPr id="117" name="组合 34">
            <a:extLst>
              <a:ext uri="{FF2B5EF4-FFF2-40B4-BE49-F238E27FC236}">
                <a16:creationId xmlns:a16="http://schemas.microsoft.com/office/drawing/2014/main" xmlns="" id="{019D3638-39B1-451D-B070-46C1AE7DC398}"/>
              </a:ext>
            </a:extLst>
          </p:cNvPr>
          <p:cNvGrpSpPr/>
          <p:nvPr/>
        </p:nvGrpSpPr>
        <p:grpSpPr>
          <a:xfrm>
            <a:off x="441335" y="4789632"/>
            <a:ext cx="5024761" cy="1491561"/>
            <a:chOff x="419306" y="1111966"/>
            <a:chExt cx="5334970" cy="1884428"/>
          </a:xfrm>
        </p:grpSpPr>
        <p:sp>
          <p:nvSpPr>
            <p:cNvPr id="118" name="梯形 35">
              <a:extLst>
                <a:ext uri="{FF2B5EF4-FFF2-40B4-BE49-F238E27FC236}">
                  <a16:creationId xmlns:a16="http://schemas.microsoft.com/office/drawing/2014/main" xmlns="" id="{14C38537-1E85-494D-B9B3-E4F0B5D9F543}"/>
                </a:ext>
              </a:extLst>
            </p:cNvPr>
            <p:cNvSpPr/>
            <p:nvPr/>
          </p:nvSpPr>
          <p:spPr bwMode="auto">
            <a:xfrm>
              <a:off x="419306" y="1523673"/>
              <a:ext cx="5334970" cy="1472721"/>
            </a:xfrm>
            <a:prstGeom prst="trapezoid">
              <a:avLst>
                <a:gd name="adj" fmla="val 68193"/>
              </a:avLst>
            </a:prstGeom>
            <a:gradFill>
              <a:gsLst>
                <a:gs pos="0">
                  <a:sysClr val="window" lastClr="FFFFFF">
                    <a:lumMod val="95000"/>
                  </a:sysClr>
                </a:gs>
                <a:gs pos="100000">
                  <a:sysClr val="window" lastClr="FFFFFF">
                    <a:lumMod val="85000"/>
                    <a:alpha val="21000"/>
                  </a:sysClr>
                </a:gs>
              </a:gsLst>
              <a:lin ang="16200000" scaled="1"/>
            </a:gradFill>
            <a:ln w="6350" cap="flat" cmpd="sng" algn="ctr">
              <a:gradFill flip="none" rotWithShape="1">
                <a:gsLst>
                  <a:gs pos="0">
                    <a:srgbClr val="C7000B"/>
                  </a:gs>
                  <a:gs pos="100000">
                    <a:srgbClr val="666666">
                      <a:alpha val="0"/>
                    </a:srgbClr>
                  </a:gs>
                </a:gsLst>
                <a:lin ang="16200000" scaled="1"/>
                <a:tileRect/>
              </a:gradFill>
              <a:prstDash val="solid"/>
              <a:miter lim="800000"/>
            </a:ln>
            <a:effectLst/>
          </p:spPr>
          <p:txBody>
            <a:bodyPr lIns="108000" anchor="ct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ctr" defTabSz="1219414" rtl="0" eaLnBrk="1" fontAlgn="auto" latinLnBrk="0" hangingPunct="1">
                <a:lnSpc>
                  <a:spcPct val="100000"/>
                </a:lnSpc>
                <a:spcBef>
                  <a:spcPts val="0"/>
                </a:spcBef>
                <a:spcAft>
                  <a:spcPts val="0"/>
                </a:spcAft>
                <a:buClrTx/>
                <a:buSzTx/>
                <a:buFontTx/>
                <a:buNone/>
                <a:tabLst/>
                <a:defRPr/>
              </a:pPr>
              <a:endParaRPr kumimoji="0" lang="en-US" altLang="zh-CN" sz="1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Arial" pitchFamily="34" charset="0"/>
              </a:endParaRPr>
            </a:p>
          </p:txBody>
        </p:sp>
        <p:sp>
          <p:nvSpPr>
            <p:cNvPr id="119" name="iconfont-11813-5643530">
              <a:extLst>
                <a:ext uri="{FF2B5EF4-FFF2-40B4-BE49-F238E27FC236}">
                  <a16:creationId xmlns:a16="http://schemas.microsoft.com/office/drawing/2014/main" xmlns="" id="{5E4C97EE-420F-4317-AA3F-BB3BCB6947F3}"/>
                </a:ext>
              </a:extLst>
            </p:cNvPr>
            <p:cNvSpPr/>
            <p:nvPr/>
          </p:nvSpPr>
          <p:spPr>
            <a:xfrm>
              <a:off x="4059242" y="2593659"/>
              <a:ext cx="159210" cy="285185"/>
            </a:xfrm>
            <a:custGeom>
              <a:avLst/>
              <a:gdLst>
                <a:gd name="T0" fmla="*/ 5796 w 7112"/>
                <a:gd name="T1" fmla="*/ 0 h 11200"/>
                <a:gd name="T2" fmla="*/ 1344 w 7112"/>
                <a:gd name="T3" fmla="*/ 0 h 11200"/>
                <a:gd name="T4" fmla="*/ 27 w 7112"/>
                <a:gd name="T5" fmla="*/ 1316 h 11200"/>
                <a:gd name="T6" fmla="*/ 27 w 7112"/>
                <a:gd name="T7" fmla="*/ 9884 h 11200"/>
                <a:gd name="T8" fmla="*/ 1344 w 7112"/>
                <a:gd name="T9" fmla="*/ 11200 h 11200"/>
                <a:gd name="T10" fmla="*/ 5769 w 7112"/>
                <a:gd name="T11" fmla="*/ 11200 h 11200"/>
                <a:gd name="T12" fmla="*/ 7112 w 7112"/>
                <a:gd name="T13" fmla="*/ 9856 h 11200"/>
                <a:gd name="T14" fmla="*/ 7112 w 7112"/>
                <a:gd name="T15" fmla="*/ 1316 h 11200"/>
                <a:gd name="T16" fmla="*/ 5796 w 7112"/>
                <a:gd name="T17" fmla="*/ 0 h 11200"/>
                <a:gd name="T18" fmla="*/ 6580 w 7112"/>
                <a:gd name="T19" fmla="*/ 9884 h 11200"/>
                <a:gd name="T20" fmla="*/ 5796 w 7112"/>
                <a:gd name="T21" fmla="*/ 10668 h 11200"/>
                <a:gd name="T22" fmla="*/ 1344 w 7112"/>
                <a:gd name="T23" fmla="*/ 10668 h 11200"/>
                <a:gd name="T24" fmla="*/ 560 w 7112"/>
                <a:gd name="T25" fmla="*/ 9884 h 11200"/>
                <a:gd name="T26" fmla="*/ 560 w 7112"/>
                <a:gd name="T27" fmla="*/ 9296 h 11200"/>
                <a:gd name="T28" fmla="*/ 6580 w 7112"/>
                <a:gd name="T29" fmla="*/ 9296 h 11200"/>
                <a:gd name="T30" fmla="*/ 6580 w 7112"/>
                <a:gd name="T31" fmla="*/ 9884 h 11200"/>
                <a:gd name="T32" fmla="*/ 6580 w 7112"/>
                <a:gd name="T33" fmla="*/ 8736 h 11200"/>
                <a:gd name="T34" fmla="*/ 560 w 7112"/>
                <a:gd name="T35" fmla="*/ 8736 h 11200"/>
                <a:gd name="T36" fmla="*/ 560 w 7112"/>
                <a:gd name="T37" fmla="*/ 2408 h 11200"/>
                <a:gd name="T38" fmla="*/ 6580 w 7112"/>
                <a:gd name="T39" fmla="*/ 2408 h 11200"/>
                <a:gd name="T40" fmla="*/ 6580 w 7112"/>
                <a:gd name="T41" fmla="*/ 8736 h 11200"/>
                <a:gd name="T42" fmla="*/ 6580 w 7112"/>
                <a:gd name="T43" fmla="*/ 1848 h 11200"/>
                <a:gd name="T44" fmla="*/ 560 w 7112"/>
                <a:gd name="T45" fmla="*/ 1848 h 11200"/>
                <a:gd name="T46" fmla="*/ 560 w 7112"/>
                <a:gd name="T47" fmla="*/ 1344 h 11200"/>
                <a:gd name="T48" fmla="*/ 1344 w 7112"/>
                <a:gd name="T49" fmla="*/ 560 h 11200"/>
                <a:gd name="T50" fmla="*/ 5796 w 7112"/>
                <a:gd name="T51" fmla="*/ 533 h 11200"/>
                <a:gd name="T52" fmla="*/ 6580 w 7112"/>
                <a:gd name="T53" fmla="*/ 1316 h 11200"/>
                <a:gd name="T54" fmla="*/ 6580 w 7112"/>
                <a:gd name="T55" fmla="*/ 1848 h 11200"/>
                <a:gd name="T56" fmla="*/ 3976 w 7112"/>
                <a:gd name="T57" fmla="*/ 728 h 11200"/>
                <a:gd name="T58" fmla="*/ 3109 w 7112"/>
                <a:gd name="T59" fmla="*/ 728 h 11200"/>
                <a:gd name="T60" fmla="*/ 2829 w 7112"/>
                <a:gd name="T61" fmla="*/ 1008 h 11200"/>
                <a:gd name="T62" fmla="*/ 3109 w 7112"/>
                <a:gd name="T63" fmla="*/ 1288 h 11200"/>
                <a:gd name="T64" fmla="*/ 3976 w 7112"/>
                <a:gd name="T65" fmla="*/ 1288 h 11200"/>
                <a:gd name="T66" fmla="*/ 4256 w 7112"/>
                <a:gd name="T67" fmla="*/ 1008 h 11200"/>
                <a:gd name="T68" fmla="*/ 3976 w 7112"/>
                <a:gd name="T69" fmla="*/ 728 h 11200"/>
                <a:gd name="T70" fmla="*/ 3556 w 7112"/>
                <a:gd name="T71" fmla="*/ 10500 h 11200"/>
                <a:gd name="T72" fmla="*/ 3949 w 7112"/>
                <a:gd name="T73" fmla="*/ 10108 h 11200"/>
                <a:gd name="T74" fmla="*/ 3556 w 7112"/>
                <a:gd name="T75" fmla="*/ 9715 h 11200"/>
                <a:gd name="T76" fmla="*/ 3164 w 7112"/>
                <a:gd name="T77" fmla="*/ 10108 h 11200"/>
                <a:gd name="T78" fmla="*/ 3556 w 7112"/>
                <a:gd name="T79" fmla="*/ 105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12" h="11200">
                  <a:moveTo>
                    <a:pt x="5796" y="0"/>
                  </a:moveTo>
                  <a:lnTo>
                    <a:pt x="1344" y="0"/>
                  </a:lnTo>
                  <a:cubicBezTo>
                    <a:pt x="616" y="0"/>
                    <a:pt x="0" y="588"/>
                    <a:pt x="27" y="1316"/>
                  </a:cubicBezTo>
                  <a:lnTo>
                    <a:pt x="27" y="9884"/>
                  </a:lnTo>
                  <a:cubicBezTo>
                    <a:pt x="27" y="10611"/>
                    <a:pt x="615" y="11200"/>
                    <a:pt x="1344" y="11200"/>
                  </a:cubicBezTo>
                  <a:lnTo>
                    <a:pt x="5769" y="11200"/>
                  </a:lnTo>
                  <a:cubicBezTo>
                    <a:pt x="6496" y="11200"/>
                    <a:pt x="7112" y="10613"/>
                    <a:pt x="7112" y="9856"/>
                  </a:cubicBezTo>
                  <a:lnTo>
                    <a:pt x="7112" y="1316"/>
                  </a:lnTo>
                  <a:cubicBezTo>
                    <a:pt x="7112" y="588"/>
                    <a:pt x="6524" y="0"/>
                    <a:pt x="5796" y="0"/>
                  </a:cubicBezTo>
                  <a:close/>
                  <a:moveTo>
                    <a:pt x="6580" y="9884"/>
                  </a:moveTo>
                  <a:cubicBezTo>
                    <a:pt x="6580" y="10331"/>
                    <a:pt x="6216" y="10668"/>
                    <a:pt x="5796" y="10668"/>
                  </a:cubicBezTo>
                  <a:lnTo>
                    <a:pt x="1344" y="10668"/>
                  </a:lnTo>
                  <a:cubicBezTo>
                    <a:pt x="896" y="10668"/>
                    <a:pt x="560" y="10304"/>
                    <a:pt x="560" y="9884"/>
                  </a:cubicBezTo>
                  <a:lnTo>
                    <a:pt x="560" y="9296"/>
                  </a:lnTo>
                  <a:lnTo>
                    <a:pt x="6580" y="9296"/>
                  </a:lnTo>
                  <a:lnTo>
                    <a:pt x="6580" y="9884"/>
                  </a:lnTo>
                  <a:close/>
                  <a:moveTo>
                    <a:pt x="6580" y="8736"/>
                  </a:moveTo>
                  <a:lnTo>
                    <a:pt x="560" y="8736"/>
                  </a:lnTo>
                  <a:lnTo>
                    <a:pt x="560" y="2408"/>
                  </a:lnTo>
                  <a:lnTo>
                    <a:pt x="6580" y="2408"/>
                  </a:lnTo>
                  <a:lnTo>
                    <a:pt x="6580" y="8736"/>
                  </a:lnTo>
                  <a:close/>
                  <a:moveTo>
                    <a:pt x="6580" y="1848"/>
                  </a:moveTo>
                  <a:lnTo>
                    <a:pt x="560" y="1848"/>
                  </a:lnTo>
                  <a:lnTo>
                    <a:pt x="560" y="1344"/>
                  </a:lnTo>
                  <a:cubicBezTo>
                    <a:pt x="560" y="896"/>
                    <a:pt x="924" y="560"/>
                    <a:pt x="1344" y="560"/>
                  </a:cubicBezTo>
                  <a:lnTo>
                    <a:pt x="5796" y="533"/>
                  </a:lnTo>
                  <a:cubicBezTo>
                    <a:pt x="6244" y="533"/>
                    <a:pt x="6580" y="896"/>
                    <a:pt x="6580" y="1316"/>
                  </a:cubicBezTo>
                  <a:lnTo>
                    <a:pt x="6580" y="1848"/>
                  </a:lnTo>
                  <a:close/>
                  <a:moveTo>
                    <a:pt x="3976" y="728"/>
                  </a:moveTo>
                  <a:lnTo>
                    <a:pt x="3109" y="728"/>
                  </a:lnTo>
                  <a:cubicBezTo>
                    <a:pt x="2941" y="728"/>
                    <a:pt x="2829" y="840"/>
                    <a:pt x="2829" y="1008"/>
                  </a:cubicBezTo>
                  <a:cubicBezTo>
                    <a:pt x="2829" y="1175"/>
                    <a:pt x="2941" y="1288"/>
                    <a:pt x="3109" y="1288"/>
                  </a:cubicBezTo>
                  <a:lnTo>
                    <a:pt x="3976" y="1288"/>
                  </a:lnTo>
                  <a:cubicBezTo>
                    <a:pt x="4144" y="1288"/>
                    <a:pt x="4256" y="1175"/>
                    <a:pt x="4256" y="1008"/>
                  </a:cubicBezTo>
                  <a:cubicBezTo>
                    <a:pt x="4256" y="840"/>
                    <a:pt x="4144" y="727"/>
                    <a:pt x="3976" y="728"/>
                  </a:cubicBezTo>
                  <a:close/>
                  <a:moveTo>
                    <a:pt x="3556" y="10500"/>
                  </a:moveTo>
                  <a:cubicBezTo>
                    <a:pt x="3780" y="10500"/>
                    <a:pt x="3949" y="10333"/>
                    <a:pt x="3949" y="10108"/>
                  </a:cubicBezTo>
                  <a:cubicBezTo>
                    <a:pt x="3949" y="9884"/>
                    <a:pt x="3781" y="9715"/>
                    <a:pt x="3556" y="9715"/>
                  </a:cubicBezTo>
                  <a:cubicBezTo>
                    <a:pt x="3332" y="9715"/>
                    <a:pt x="3164" y="9883"/>
                    <a:pt x="3164" y="10108"/>
                  </a:cubicBezTo>
                  <a:cubicBezTo>
                    <a:pt x="3164" y="10333"/>
                    <a:pt x="3332" y="10500"/>
                    <a:pt x="3556" y="10500"/>
                  </a:cubicBezTo>
                  <a:close/>
                </a:path>
              </a:pathLst>
            </a:custGeom>
            <a:solidFill>
              <a:srgbClr val="2D2015"/>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0" name="组合 37">
              <a:extLst>
                <a:ext uri="{FF2B5EF4-FFF2-40B4-BE49-F238E27FC236}">
                  <a16:creationId xmlns:a16="http://schemas.microsoft.com/office/drawing/2014/main" xmlns="" id="{39186572-A0AE-488B-8067-E30A610126A2}"/>
                </a:ext>
              </a:extLst>
            </p:cNvPr>
            <p:cNvGrpSpPr/>
            <p:nvPr/>
          </p:nvGrpSpPr>
          <p:grpSpPr>
            <a:xfrm>
              <a:off x="4459190" y="1111966"/>
              <a:ext cx="529797" cy="970386"/>
              <a:chOff x="953014" y="1435063"/>
              <a:chExt cx="991116" cy="1689173"/>
            </a:xfrm>
            <a:solidFill>
              <a:srgbClr val="2D2015"/>
            </a:solidFill>
          </p:grpSpPr>
          <p:sp>
            <p:nvSpPr>
              <p:cNvPr id="168" name="solar-energy_344734">
                <a:extLst>
                  <a:ext uri="{FF2B5EF4-FFF2-40B4-BE49-F238E27FC236}">
                    <a16:creationId xmlns:a16="http://schemas.microsoft.com/office/drawing/2014/main" xmlns="" id="{CDBFAAE5-9F41-4F0F-8E6B-24A3D11FF252}"/>
                  </a:ext>
                </a:extLst>
              </p:cNvPr>
              <p:cNvSpPr/>
              <p:nvPr/>
            </p:nvSpPr>
            <p:spPr>
              <a:xfrm>
                <a:off x="953014" y="1435063"/>
                <a:ext cx="556066" cy="538942"/>
              </a:xfrm>
              <a:custGeom>
                <a:avLst/>
                <a:gdLst>
                  <a:gd name="connsiteX0" fmla="*/ 491139 w 591625"/>
                  <a:gd name="connsiteY0" fmla="*/ 507009 h 606722"/>
                  <a:gd name="connsiteX1" fmla="*/ 491139 w 591625"/>
                  <a:gd name="connsiteY1" fmla="*/ 581394 h 606722"/>
                  <a:gd name="connsiteX2" fmla="*/ 552730 w 591625"/>
                  <a:gd name="connsiteY2" fmla="*/ 581394 h 606722"/>
                  <a:gd name="connsiteX3" fmla="*/ 566259 w 591625"/>
                  <a:gd name="connsiteY3" fmla="*/ 568063 h 606722"/>
                  <a:gd name="connsiteX4" fmla="*/ 566259 w 591625"/>
                  <a:gd name="connsiteY4" fmla="*/ 507009 h 606722"/>
                  <a:gd name="connsiteX5" fmla="*/ 390652 w 591625"/>
                  <a:gd name="connsiteY5" fmla="*/ 507009 h 606722"/>
                  <a:gd name="connsiteX6" fmla="*/ 390652 w 591625"/>
                  <a:gd name="connsiteY6" fmla="*/ 581394 h 606722"/>
                  <a:gd name="connsiteX7" fmla="*/ 465772 w 591625"/>
                  <a:gd name="connsiteY7" fmla="*/ 581394 h 606722"/>
                  <a:gd name="connsiteX8" fmla="*/ 465772 w 591625"/>
                  <a:gd name="connsiteY8" fmla="*/ 507009 h 606722"/>
                  <a:gd name="connsiteX9" fmla="*/ 290255 w 591625"/>
                  <a:gd name="connsiteY9" fmla="*/ 507009 h 606722"/>
                  <a:gd name="connsiteX10" fmla="*/ 290255 w 591625"/>
                  <a:gd name="connsiteY10" fmla="*/ 581394 h 606722"/>
                  <a:gd name="connsiteX11" fmla="*/ 365286 w 591625"/>
                  <a:gd name="connsiteY11" fmla="*/ 581394 h 606722"/>
                  <a:gd name="connsiteX12" fmla="*/ 365286 w 591625"/>
                  <a:gd name="connsiteY12" fmla="*/ 507009 h 606722"/>
                  <a:gd name="connsiteX13" fmla="*/ 189769 w 591625"/>
                  <a:gd name="connsiteY13" fmla="*/ 507009 h 606722"/>
                  <a:gd name="connsiteX14" fmla="*/ 189769 w 591625"/>
                  <a:gd name="connsiteY14" fmla="*/ 568063 h 606722"/>
                  <a:gd name="connsiteX15" fmla="*/ 203298 w 591625"/>
                  <a:gd name="connsiteY15" fmla="*/ 581305 h 606722"/>
                  <a:gd name="connsiteX16" fmla="*/ 264800 w 591625"/>
                  <a:gd name="connsiteY16" fmla="*/ 581305 h 606722"/>
                  <a:gd name="connsiteX17" fmla="*/ 264889 w 591625"/>
                  <a:gd name="connsiteY17" fmla="*/ 581305 h 606722"/>
                  <a:gd name="connsiteX18" fmla="*/ 264889 w 591625"/>
                  <a:gd name="connsiteY18" fmla="*/ 507009 h 606722"/>
                  <a:gd name="connsiteX19" fmla="*/ 478518 w 591625"/>
                  <a:gd name="connsiteY19" fmla="*/ 431155 h 606722"/>
                  <a:gd name="connsiteX20" fmla="*/ 491140 w 591625"/>
                  <a:gd name="connsiteY20" fmla="*/ 443836 h 606722"/>
                  <a:gd name="connsiteX21" fmla="*/ 491140 w 591625"/>
                  <a:gd name="connsiteY21" fmla="*/ 445077 h 606722"/>
                  <a:gd name="connsiteX22" fmla="*/ 478518 w 591625"/>
                  <a:gd name="connsiteY22" fmla="*/ 457758 h 606722"/>
                  <a:gd name="connsiteX23" fmla="*/ 465807 w 591625"/>
                  <a:gd name="connsiteY23" fmla="*/ 445077 h 606722"/>
                  <a:gd name="connsiteX24" fmla="*/ 465807 w 591625"/>
                  <a:gd name="connsiteY24" fmla="*/ 443836 h 606722"/>
                  <a:gd name="connsiteX25" fmla="*/ 478518 w 591625"/>
                  <a:gd name="connsiteY25" fmla="*/ 431155 h 606722"/>
                  <a:gd name="connsiteX26" fmla="*/ 390652 w 591625"/>
                  <a:gd name="connsiteY26" fmla="*/ 407296 h 606722"/>
                  <a:gd name="connsiteX27" fmla="*/ 390652 w 591625"/>
                  <a:gd name="connsiteY27" fmla="*/ 481592 h 606722"/>
                  <a:gd name="connsiteX28" fmla="*/ 566259 w 591625"/>
                  <a:gd name="connsiteY28" fmla="*/ 481592 h 606722"/>
                  <a:gd name="connsiteX29" fmla="*/ 566259 w 591625"/>
                  <a:gd name="connsiteY29" fmla="*/ 407296 h 606722"/>
                  <a:gd name="connsiteX30" fmla="*/ 290255 w 591625"/>
                  <a:gd name="connsiteY30" fmla="*/ 407207 h 606722"/>
                  <a:gd name="connsiteX31" fmla="*/ 290255 w 591625"/>
                  <a:gd name="connsiteY31" fmla="*/ 481592 h 606722"/>
                  <a:gd name="connsiteX32" fmla="*/ 365286 w 591625"/>
                  <a:gd name="connsiteY32" fmla="*/ 481592 h 606722"/>
                  <a:gd name="connsiteX33" fmla="*/ 365286 w 591625"/>
                  <a:gd name="connsiteY33" fmla="*/ 407207 h 606722"/>
                  <a:gd name="connsiteX34" fmla="*/ 189769 w 591625"/>
                  <a:gd name="connsiteY34" fmla="*/ 407207 h 606722"/>
                  <a:gd name="connsiteX35" fmla="*/ 189769 w 591625"/>
                  <a:gd name="connsiteY35" fmla="*/ 481592 h 606722"/>
                  <a:gd name="connsiteX36" fmla="*/ 264800 w 591625"/>
                  <a:gd name="connsiteY36" fmla="*/ 481592 h 606722"/>
                  <a:gd name="connsiteX37" fmla="*/ 264800 w 591625"/>
                  <a:gd name="connsiteY37" fmla="*/ 407207 h 606722"/>
                  <a:gd name="connsiteX38" fmla="*/ 219586 w 591625"/>
                  <a:gd name="connsiteY38" fmla="*/ 315936 h 606722"/>
                  <a:gd name="connsiteX39" fmla="*/ 189769 w 591625"/>
                  <a:gd name="connsiteY39" fmla="*/ 361616 h 606722"/>
                  <a:gd name="connsiteX40" fmla="*/ 189769 w 591625"/>
                  <a:gd name="connsiteY40" fmla="*/ 381879 h 606722"/>
                  <a:gd name="connsiteX41" fmla="*/ 264889 w 591625"/>
                  <a:gd name="connsiteY41" fmla="*/ 381879 h 606722"/>
                  <a:gd name="connsiteX42" fmla="*/ 264889 w 591625"/>
                  <a:gd name="connsiteY42" fmla="*/ 333177 h 606722"/>
                  <a:gd name="connsiteX43" fmla="*/ 491139 w 591625"/>
                  <a:gd name="connsiteY43" fmla="*/ 307493 h 606722"/>
                  <a:gd name="connsiteX44" fmla="*/ 491139 w 591625"/>
                  <a:gd name="connsiteY44" fmla="*/ 381879 h 606722"/>
                  <a:gd name="connsiteX45" fmla="*/ 566259 w 591625"/>
                  <a:gd name="connsiteY45" fmla="*/ 381879 h 606722"/>
                  <a:gd name="connsiteX46" fmla="*/ 566259 w 591625"/>
                  <a:gd name="connsiteY46" fmla="*/ 307493 h 606722"/>
                  <a:gd name="connsiteX47" fmla="*/ 390652 w 591625"/>
                  <a:gd name="connsiteY47" fmla="*/ 307493 h 606722"/>
                  <a:gd name="connsiteX48" fmla="*/ 390652 w 591625"/>
                  <a:gd name="connsiteY48" fmla="*/ 381879 h 606722"/>
                  <a:gd name="connsiteX49" fmla="*/ 465772 w 591625"/>
                  <a:gd name="connsiteY49" fmla="*/ 381879 h 606722"/>
                  <a:gd name="connsiteX50" fmla="*/ 465772 w 591625"/>
                  <a:gd name="connsiteY50" fmla="*/ 307493 h 606722"/>
                  <a:gd name="connsiteX51" fmla="*/ 290522 w 591625"/>
                  <a:gd name="connsiteY51" fmla="*/ 307493 h 606722"/>
                  <a:gd name="connsiteX52" fmla="*/ 290255 w 591625"/>
                  <a:gd name="connsiteY52" fmla="*/ 381879 h 606722"/>
                  <a:gd name="connsiteX53" fmla="*/ 365286 w 591625"/>
                  <a:gd name="connsiteY53" fmla="*/ 381879 h 606722"/>
                  <a:gd name="connsiteX54" fmla="*/ 365286 w 591625"/>
                  <a:gd name="connsiteY54" fmla="*/ 307493 h 606722"/>
                  <a:gd name="connsiteX55" fmla="*/ 491139 w 591625"/>
                  <a:gd name="connsiteY55" fmla="*/ 207780 h 606722"/>
                  <a:gd name="connsiteX56" fmla="*/ 491139 w 591625"/>
                  <a:gd name="connsiteY56" fmla="*/ 282165 h 606722"/>
                  <a:gd name="connsiteX57" fmla="*/ 566259 w 591625"/>
                  <a:gd name="connsiteY57" fmla="*/ 282165 h 606722"/>
                  <a:gd name="connsiteX58" fmla="*/ 566259 w 591625"/>
                  <a:gd name="connsiteY58" fmla="*/ 221111 h 606722"/>
                  <a:gd name="connsiteX59" fmla="*/ 552730 w 591625"/>
                  <a:gd name="connsiteY59" fmla="*/ 207780 h 606722"/>
                  <a:gd name="connsiteX60" fmla="*/ 390652 w 591625"/>
                  <a:gd name="connsiteY60" fmla="*/ 207780 h 606722"/>
                  <a:gd name="connsiteX61" fmla="*/ 390652 w 591625"/>
                  <a:gd name="connsiteY61" fmla="*/ 282165 h 606722"/>
                  <a:gd name="connsiteX62" fmla="*/ 465772 w 591625"/>
                  <a:gd name="connsiteY62" fmla="*/ 282165 h 606722"/>
                  <a:gd name="connsiteX63" fmla="*/ 465772 w 591625"/>
                  <a:gd name="connsiteY63" fmla="*/ 207780 h 606722"/>
                  <a:gd name="connsiteX64" fmla="*/ 332888 w 591625"/>
                  <a:gd name="connsiteY64" fmla="*/ 207780 h 606722"/>
                  <a:gd name="connsiteX65" fmla="*/ 351312 w 591625"/>
                  <a:gd name="connsiteY65" fmla="*/ 230620 h 606722"/>
                  <a:gd name="connsiteX66" fmla="*/ 353538 w 591625"/>
                  <a:gd name="connsiteY66" fmla="*/ 242529 h 606722"/>
                  <a:gd name="connsiteX67" fmla="*/ 344726 w 591625"/>
                  <a:gd name="connsiteY67" fmla="*/ 250794 h 606722"/>
                  <a:gd name="connsiteX68" fmla="*/ 290255 w 591625"/>
                  <a:gd name="connsiteY68" fmla="*/ 265546 h 606722"/>
                  <a:gd name="connsiteX69" fmla="*/ 290255 w 591625"/>
                  <a:gd name="connsiteY69" fmla="*/ 282165 h 606722"/>
                  <a:gd name="connsiteX70" fmla="*/ 365286 w 591625"/>
                  <a:gd name="connsiteY70" fmla="*/ 282165 h 606722"/>
                  <a:gd name="connsiteX71" fmla="*/ 365286 w 591625"/>
                  <a:gd name="connsiteY71" fmla="*/ 207780 h 606722"/>
                  <a:gd name="connsiteX72" fmla="*/ 177044 w 591625"/>
                  <a:gd name="connsiteY72" fmla="*/ 113325 h 606722"/>
                  <a:gd name="connsiteX73" fmla="*/ 105039 w 591625"/>
                  <a:gd name="connsiteY73" fmla="*/ 185314 h 606722"/>
                  <a:gd name="connsiteX74" fmla="*/ 177044 w 591625"/>
                  <a:gd name="connsiteY74" fmla="*/ 257214 h 606722"/>
                  <a:gd name="connsiteX75" fmla="*/ 249138 w 591625"/>
                  <a:gd name="connsiteY75" fmla="*/ 185314 h 606722"/>
                  <a:gd name="connsiteX76" fmla="*/ 177044 w 591625"/>
                  <a:gd name="connsiteY76" fmla="*/ 113325 h 606722"/>
                  <a:gd name="connsiteX77" fmla="*/ 177044 w 591625"/>
                  <a:gd name="connsiteY77" fmla="*/ 87995 h 606722"/>
                  <a:gd name="connsiteX78" fmla="*/ 274504 w 591625"/>
                  <a:gd name="connsiteY78" fmla="*/ 185314 h 606722"/>
                  <a:gd name="connsiteX79" fmla="*/ 177044 w 591625"/>
                  <a:gd name="connsiteY79" fmla="*/ 282544 h 606722"/>
                  <a:gd name="connsiteX80" fmla="*/ 79673 w 591625"/>
                  <a:gd name="connsiteY80" fmla="*/ 185314 h 606722"/>
                  <a:gd name="connsiteX81" fmla="*/ 177044 w 591625"/>
                  <a:gd name="connsiteY81" fmla="*/ 87995 h 606722"/>
                  <a:gd name="connsiteX82" fmla="*/ 177041 w 591625"/>
                  <a:gd name="connsiteY82" fmla="*/ 35904 h 606722"/>
                  <a:gd name="connsiteX83" fmla="*/ 150251 w 591625"/>
                  <a:gd name="connsiteY83" fmla="*/ 76962 h 606722"/>
                  <a:gd name="connsiteX84" fmla="*/ 135031 w 591625"/>
                  <a:gd name="connsiteY84" fmla="*/ 81939 h 606722"/>
                  <a:gd name="connsiteX85" fmla="*/ 89105 w 591625"/>
                  <a:gd name="connsiteY85" fmla="*/ 64431 h 606722"/>
                  <a:gd name="connsiteX86" fmla="*/ 91597 w 591625"/>
                  <a:gd name="connsiteY86" fmla="*/ 113399 h 606722"/>
                  <a:gd name="connsiteX87" fmla="*/ 82251 w 591625"/>
                  <a:gd name="connsiteY87" fmla="*/ 126286 h 606722"/>
                  <a:gd name="connsiteX88" fmla="*/ 34812 w 591625"/>
                  <a:gd name="connsiteY88" fmla="*/ 139083 h 606722"/>
                  <a:gd name="connsiteX89" fmla="*/ 65696 w 591625"/>
                  <a:gd name="connsiteY89" fmla="*/ 177298 h 606722"/>
                  <a:gd name="connsiteX90" fmla="*/ 65696 w 591625"/>
                  <a:gd name="connsiteY90" fmla="*/ 193205 h 606722"/>
                  <a:gd name="connsiteX91" fmla="*/ 34812 w 591625"/>
                  <a:gd name="connsiteY91" fmla="*/ 231420 h 606722"/>
                  <a:gd name="connsiteX92" fmla="*/ 82251 w 591625"/>
                  <a:gd name="connsiteY92" fmla="*/ 244217 h 606722"/>
                  <a:gd name="connsiteX93" fmla="*/ 91597 w 591625"/>
                  <a:gd name="connsiteY93" fmla="*/ 257104 h 606722"/>
                  <a:gd name="connsiteX94" fmla="*/ 89105 w 591625"/>
                  <a:gd name="connsiteY94" fmla="*/ 306072 h 606722"/>
                  <a:gd name="connsiteX95" fmla="*/ 135031 w 591625"/>
                  <a:gd name="connsiteY95" fmla="*/ 288564 h 606722"/>
                  <a:gd name="connsiteX96" fmla="*/ 139570 w 591625"/>
                  <a:gd name="connsiteY96" fmla="*/ 287764 h 606722"/>
                  <a:gd name="connsiteX97" fmla="*/ 150251 w 591625"/>
                  <a:gd name="connsiteY97" fmla="*/ 293541 h 606722"/>
                  <a:gd name="connsiteX98" fmla="*/ 177041 w 591625"/>
                  <a:gd name="connsiteY98" fmla="*/ 334599 h 606722"/>
                  <a:gd name="connsiteX99" fmla="*/ 203921 w 591625"/>
                  <a:gd name="connsiteY99" fmla="*/ 293541 h 606722"/>
                  <a:gd name="connsiteX100" fmla="*/ 219051 w 591625"/>
                  <a:gd name="connsiteY100" fmla="*/ 288564 h 606722"/>
                  <a:gd name="connsiteX101" fmla="*/ 264978 w 591625"/>
                  <a:gd name="connsiteY101" fmla="*/ 306072 h 606722"/>
                  <a:gd name="connsiteX102" fmla="*/ 262486 w 591625"/>
                  <a:gd name="connsiteY102" fmla="*/ 257104 h 606722"/>
                  <a:gd name="connsiteX103" fmla="*/ 271920 w 591625"/>
                  <a:gd name="connsiteY103" fmla="*/ 244217 h 606722"/>
                  <a:gd name="connsiteX104" fmla="*/ 319360 w 591625"/>
                  <a:gd name="connsiteY104" fmla="*/ 231420 h 606722"/>
                  <a:gd name="connsiteX105" fmla="*/ 288475 w 591625"/>
                  <a:gd name="connsiteY105" fmla="*/ 193205 h 606722"/>
                  <a:gd name="connsiteX106" fmla="*/ 288475 w 591625"/>
                  <a:gd name="connsiteY106" fmla="*/ 177298 h 606722"/>
                  <a:gd name="connsiteX107" fmla="*/ 319360 w 591625"/>
                  <a:gd name="connsiteY107" fmla="*/ 139083 h 606722"/>
                  <a:gd name="connsiteX108" fmla="*/ 271920 w 591625"/>
                  <a:gd name="connsiteY108" fmla="*/ 126286 h 606722"/>
                  <a:gd name="connsiteX109" fmla="*/ 262486 w 591625"/>
                  <a:gd name="connsiteY109" fmla="*/ 113399 h 606722"/>
                  <a:gd name="connsiteX110" fmla="*/ 264978 w 591625"/>
                  <a:gd name="connsiteY110" fmla="*/ 64431 h 606722"/>
                  <a:gd name="connsiteX111" fmla="*/ 219051 w 591625"/>
                  <a:gd name="connsiteY111" fmla="*/ 81939 h 606722"/>
                  <a:gd name="connsiteX112" fmla="*/ 203921 w 591625"/>
                  <a:gd name="connsiteY112" fmla="*/ 76962 h 606722"/>
                  <a:gd name="connsiteX113" fmla="*/ 177041 w 591625"/>
                  <a:gd name="connsiteY113" fmla="*/ 0 h 606722"/>
                  <a:gd name="connsiteX114" fmla="*/ 187722 w 591625"/>
                  <a:gd name="connsiteY114" fmla="*/ 5777 h 606722"/>
                  <a:gd name="connsiteX115" fmla="*/ 219586 w 591625"/>
                  <a:gd name="connsiteY115" fmla="*/ 54567 h 606722"/>
                  <a:gd name="connsiteX116" fmla="*/ 274145 w 591625"/>
                  <a:gd name="connsiteY116" fmla="*/ 33771 h 606722"/>
                  <a:gd name="connsiteX117" fmla="*/ 286161 w 591625"/>
                  <a:gd name="connsiteY117" fmla="*/ 35371 h 606722"/>
                  <a:gd name="connsiteX118" fmla="*/ 291323 w 591625"/>
                  <a:gd name="connsiteY118" fmla="*/ 46302 h 606722"/>
                  <a:gd name="connsiteX119" fmla="*/ 288386 w 591625"/>
                  <a:gd name="connsiteY119" fmla="*/ 104512 h 606722"/>
                  <a:gd name="connsiteX120" fmla="*/ 344726 w 591625"/>
                  <a:gd name="connsiteY120" fmla="*/ 119709 h 606722"/>
                  <a:gd name="connsiteX121" fmla="*/ 353538 w 591625"/>
                  <a:gd name="connsiteY121" fmla="*/ 127974 h 606722"/>
                  <a:gd name="connsiteX122" fmla="*/ 351312 w 591625"/>
                  <a:gd name="connsiteY122" fmla="*/ 139883 h 606722"/>
                  <a:gd name="connsiteX123" fmla="*/ 316957 w 591625"/>
                  <a:gd name="connsiteY123" fmla="*/ 182452 h 606722"/>
                  <a:gd name="connsiteX124" fmla="*/ 552730 w 591625"/>
                  <a:gd name="connsiteY124" fmla="*/ 182452 h 606722"/>
                  <a:gd name="connsiteX125" fmla="*/ 591625 w 591625"/>
                  <a:gd name="connsiteY125" fmla="*/ 221111 h 606722"/>
                  <a:gd name="connsiteX126" fmla="*/ 591625 w 591625"/>
                  <a:gd name="connsiteY126" fmla="*/ 568063 h 606722"/>
                  <a:gd name="connsiteX127" fmla="*/ 552730 w 591625"/>
                  <a:gd name="connsiteY127" fmla="*/ 606722 h 606722"/>
                  <a:gd name="connsiteX128" fmla="*/ 203298 w 591625"/>
                  <a:gd name="connsiteY128" fmla="*/ 606722 h 606722"/>
                  <a:gd name="connsiteX129" fmla="*/ 164403 w 591625"/>
                  <a:gd name="connsiteY129" fmla="*/ 568063 h 606722"/>
                  <a:gd name="connsiteX130" fmla="*/ 164403 w 591625"/>
                  <a:gd name="connsiteY130" fmla="*/ 361616 h 606722"/>
                  <a:gd name="connsiteX131" fmla="*/ 134586 w 591625"/>
                  <a:gd name="connsiteY131" fmla="*/ 315936 h 606722"/>
                  <a:gd name="connsiteX132" fmla="*/ 80026 w 591625"/>
                  <a:gd name="connsiteY132" fmla="*/ 336732 h 606722"/>
                  <a:gd name="connsiteX133" fmla="*/ 68011 w 591625"/>
                  <a:gd name="connsiteY133" fmla="*/ 335132 h 606722"/>
                  <a:gd name="connsiteX134" fmla="*/ 62759 w 591625"/>
                  <a:gd name="connsiteY134" fmla="*/ 324201 h 606722"/>
                  <a:gd name="connsiteX135" fmla="*/ 65785 w 591625"/>
                  <a:gd name="connsiteY135" fmla="*/ 265991 h 606722"/>
                  <a:gd name="connsiteX136" fmla="*/ 9357 w 591625"/>
                  <a:gd name="connsiteY136" fmla="*/ 250794 h 606722"/>
                  <a:gd name="connsiteX137" fmla="*/ 634 w 591625"/>
                  <a:gd name="connsiteY137" fmla="*/ 242529 h 606722"/>
                  <a:gd name="connsiteX138" fmla="*/ 2770 w 591625"/>
                  <a:gd name="connsiteY138" fmla="*/ 230620 h 606722"/>
                  <a:gd name="connsiteX139" fmla="*/ 39440 w 591625"/>
                  <a:gd name="connsiteY139" fmla="*/ 185296 h 606722"/>
                  <a:gd name="connsiteX140" fmla="*/ 2770 w 591625"/>
                  <a:gd name="connsiteY140" fmla="*/ 139883 h 606722"/>
                  <a:gd name="connsiteX141" fmla="*/ 634 w 591625"/>
                  <a:gd name="connsiteY141" fmla="*/ 127974 h 606722"/>
                  <a:gd name="connsiteX142" fmla="*/ 9357 w 591625"/>
                  <a:gd name="connsiteY142" fmla="*/ 119709 h 606722"/>
                  <a:gd name="connsiteX143" fmla="*/ 65785 w 591625"/>
                  <a:gd name="connsiteY143" fmla="*/ 104512 h 606722"/>
                  <a:gd name="connsiteX144" fmla="*/ 62848 w 591625"/>
                  <a:gd name="connsiteY144" fmla="*/ 46302 h 606722"/>
                  <a:gd name="connsiteX145" fmla="*/ 68011 w 591625"/>
                  <a:gd name="connsiteY145" fmla="*/ 35371 h 606722"/>
                  <a:gd name="connsiteX146" fmla="*/ 80026 w 591625"/>
                  <a:gd name="connsiteY146" fmla="*/ 33771 h 606722"/>
                  <a:gd name="connsiteX147" fmla="*/ 134586 w 591625"/>
                  <a:gd name="connsiteY147" fmla="*/ 54567 h 606722"/>
                  <a:gd name="connsiteX148" fmla="*/ 166450 w 591625"/>
                  <a:gd name="connsiteY148" fmla="*/ 5777 h 606722"/>
                  <a:gd name="connsiteX149" fmla="*/ 177041 w 591625"/>
                  <a:gd name="connsiteY1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591625" h="606722">
                    <a:moveTo>
                      <a:pt x="491139" y="507009"/>
                    </a:moveTo>
                    <a:lnTo>
                      <a:pt x="491139" y="581394"/>
                    </a:lnTo>
                    <a:lnTo>
                      <a:pt x="552730" y="581394"/>
                    </a:lnTo>
                    <a:cubicBezTo>
                      <a:pt x="560206" y="581394"/>
                      <a:pt x="566259" y="575351"/>
                      <a:pt x="566259" y="568063"/>
                    </a:cubicBezTo>
                    <a:lnTo>
                      <a:pt x="566259" y="507009"/>
                    </a:lnTo>
                    <a:close/>
                    <a:moveTo>
                      <a:pt x="390652" y="507009"/>
                    </a:moveTo>
                    <a:lnTo>
                      <a:pt x="390652" y="581394"/>
                    </a:lnTo>
                    <a:lnTo>
                      <a:pt x="465772" y="581394"/>
                    </a:lnTo>
                    <a:lnTo>
                      <a:pt x="465772" y="507009"/>
                    </a:lnTo>
                    <a:close/>
                    <a:moveTo>
                      <a:pt x="290255" y="507009"/>
                    </a:moveTo>
                    <a:lnTo>
                      <a:pt x="290255" y="581394"/>
                    </a:lnTo>
                    <a:lnTo>
                      <a:pt x="365286" y="581394"/>
                    </a:lnTo>
                    <a:lnTo>
                      <a:pt x="365286" y="507009"/>
                    </a:lnTo>
                    <a:close/>
                    <a:moveTo>
                      <a:pt x="189769" y="507009"/>
                    </a:moveTo>
                    <a:lnTo>
                      <a:pt x="189769" y="568063"/>
                    </a:lnTo>
                    <a:cubicBezTo>
                      <a:pt x="189769" y="575351"/>
                      <a:pt x="195821" y="581394"/>
                      <a:pt x="203298" y="581305"/>
                    </a:cubicBezTo>
                    <a:lnTo>
                      <a:pt x="264800" y="581305"/>
                    </a:lnTo>
                    <a:lnTo>
                      <a:pt x="264889" y="581305"/>
                    </a:lnTo>
                    <a:lnTo>
                      <a:pt x="264889" y="507009"/>
                    </a:lnTo>
                    <a:close/>
                    <a:moveTo>
                      <a:pt x="478518" y="431155"/>
                    </a:moveTo>
                    <a:cubicBezTo>
                      <a:pt x="485451" y="431155"/>
                      <a:pt x="491140" y="436830"/>
                      <a:pt x="491140" y="443836"/>
                    </a:cubicBezTo>
                    <a:lnTo>
                      <a:pt x="491140" y="445077"/>
                    </a:lnTo>
                    <a:cubicBezTo>
                      <a:pt x="491140" y="452083"/>
                      <a:pt x="485451" y="457758"/>
                      <a:pt x="478518" y="457758"/>
                    </a:cubicBezTo>
                    <a:cubicBezTo>
                      <a:pt x="471496" y="457758"/>
                      <a:pt x="465807" y="452083"/>
                      <a:pt x="465807" y="445077"/>
                    </a:cubicBezTo>
                    <a:lnTo>
                      <a:pt x="465807" y="443836"/>
                    </a:lnTo>
                    <a:cubicBezTo>
                      <a:pt x="465807" y="436830"/>
                      <a:pt x="471496" y="431155"/>
                      <a:pt x="478518" y="431155"/>
                    </a:cubicBezTo>
                    <a:close/>
                    <a:moveTo>
                      <a:pt x="390652" y="407296"/>
                    </a:moveTo>
                    <a:lnTo>
                      <a:pt x="390652" y="481592"/>
                    </a:lnTo>
                    <a:lnTo>
                      <a:pt x="566259" y="481592"/>
                    </a:lnTo>
                    <a:lnTo>
                      <a:pt x="566259" y="407296"/>
                    </a:lnTo>
                    <a:close/>
                    <a:moveTo>
                      <a:pt x="290255" y="407207"/>
                    </a:moveTo>
                    <a:lnTo>
                      <a:pt x="290255" y="481592"/>
                    </a:lnTo>
                    <a:lnTo>
                      <a:pt x="365286" y="481592"/>
                    </a:lnTo>
                    <a:lnTo>
                      <a:pt x="365286" y="407207"/>
                    </a:lnTo>
                    <a:close/>
                    <a:moveTo>
                      <a:pt x="189769" y="407207"/>
                    </a:moveTo>
                    <a:lnTo>
                      <a:pt x="189769" y="481592"/>
                    </a:lnTo>
                    <a:lnTo>
                      <a:pt x="264800" y="481592"/>
                    </a:lnTo>
                    <a:lnTo>
                      <a:pt x="264800" y="407207"/>
                    </a:lnTo>
                    <a:close/>
                    <a:moveTo>
                      <a:pt x="219586" y="315936"/>
                    </a:moveTo>
                    <a:lnTo>
                      <a:pt x="189769" y="361616"/>
                    </a:lnTo>
                    <a:lnTo>
                      <a:pt x="189769" y="381879"/>
                    </a:lnTo>
                    <a:lnTo>
                      <a:pt x="264889" y="381879"/>
                    </a:lnTo>
                    <a:lnTo>
                      <a:pt x="264889" y="333177"/>
                    </a:lnTo>
                    <a:close/>
                    <a:moveTo>
                      <a:pt x="491139" y="307493"/>
                    </a:moveTo>
                    <a:lnTo>
                      <a:pt x="491139" y="381879"/>
                    </a:lnTo>
                    <a:lnTo>
                      <a:pt x="566259" y="381879"/>
                    </a:lnTo>
                    <a:lnTo>
                      <a:pt x="566259" y="307493"/>
                    </a:lnTo>
                    <a:close/>
                    <a:moveTo>
                      <a:pt x="390652" y="307493"/>
                    </a:moveTo>
                    <a:lnTo>
                      <a:pt x="390652" y="381879"/>
                    </a:lnTo>
                    <a:lnTo>
                      <a:pt x="465772" y="381879"/>
                    </a:lnTo>
                    <a:lnTo>
                      <a:pt x="465772" y="307493"/>
                    </a:lnTo>
                    <a:close/>
                    <a:moveTo>
                      <a:pt x="290522" y="307493"/>
                    </a:moveTo>
                    <a:lnTo>
                      <a:pt x="290255" y="381879"/>
                    </a:lnTo>
                    <a:lnTo>
                      <a:pt x="365286" y="381879"/>
                    </a:lnTo>
                    <a:lnTo>
                      <a:pt x="365286" y="307493"/>
                    </a:lnTo>
                    <a:close/>
                    <a:moveTo>
                      <a:pt x="491139" y="207780"/>
                    </a:moveTo>
                    <a:lnTo>
                      <a:pt x="491139" y="282165"/>
                    </a:lnTo>
                    <a:lnTo>
                      <a:pt x="566259" y="282165"/>
                    </a:lnTo>
                    <a:lnTo>
                      <a:pt x="566259" y="221111"/>
                    </a:lnTo>
                    <a:cubicBezTo>
                      <a:pt x="566259" y="213824"/>
                      <a:pt x="560206" y="207780"/>
                      <a:pt x="552730" y="207780"/>
                    </a:cubicBezTo>
                    <a:close/>
                    <a:moveTo>
                      <a:pt x="390652" y="207780"/>
                    </a:moveTo>
                    <a:lnTo>
                      <a:pt x="390652" y="282165"/>
                    </a:lnTo>
                    <a:lnTo>
                      <a:pt x="465772" y="282165"/>
                    </a:lnTo>
                    <a:lnTo>
                      <a:pt x="465772" y="207780"/>
                    </a:lnTo>
                    <a:close/>
                    <a:moveTo>
                      <a:pt x="332888" y="207780"/>
                    </a:moveTo>
                    <a:lnTo>
                      <a:pt x="351312" y="230620"/>
                    </a:lnTo>
                    <a:cubicBezTo>
                      <a:pt x="353983" y="233997"/>
                      <a:pt x="354873" y="238441"/>
                      <a:pt x="353538" y="242529"/>
                    </a:cubicBezTo>
                    <a:cubicBezTo>
                      <a:pt x="352202" y="246617"/>
                      <a:pt x="348909" y="249727"/>
                      <a:pt x="344726" y="250794"/>
                    </a:cubicBezTo>
                    <a:lnTo>
                      <a:pt x="290255" y="265546"/>
                    </a:lnTo>
                    <a:lnTo>
                      <a:pt x="290255" y="282165"/>
                    </a:lnTo>
                    <a:lnTo>
                      <a:pt x="365286" y="282165"/>
                    </a:lnTo>
                    <a:lnTo>
                      <a:pt x="365286" y="207780"/>
                    </a:lnTo>
                    <a:close/>
                    <a:moveTo>
                      <a:pt x="177044" y="113325"/>
                    </a:moveTo>
                    <a:cubicBezTo>
                      <a:pt x="137348" y="113325"/>
                      <a:pt x="105039" y="145586"/>
                      <a:pt x="105039" y="185314"/>
                    </a:cubicBezTo>
                    <a:cubicBezTo>
                      <a:pt x="105039" y="224953"/>
                      <a:pt x="137348" y="257214"/>
                      <a:pt x="177044" y="257214"/>
                    </a:cubicBezTo>
                    <a:cubicBezTo>
                      <a:pt x="216829" y="257214"/>
                      <a:pt x="249138" y="224953"/>
                      <a:pt x="249138" y="185314"/>
                    </a:cubicBezTo>
                    <a:cubicBezTo>
                      <a:pt x="249138" y="145586"/>
                      <a:pt x="216829" y="113325"/>
                      <a:pt x="177044" y="113325"/>
                    </a:cubicBezTo>
                    <a:close/>
                    <a:moveTo>
                      <a:pt x="177044" y="87995"/>
                    </a:moveTo>
                    <a:cubicBezTo>
                      <a:pt x="230803" y="87995"/>
                      <a:pt x="274504" y="131633"/>
                      <a:pt x="274504" y="185314"/>
                    </a:cubicBezTo>
                    <a:cubicBezTo>
                      <a:pt x="274504" y="238906"/>
                      <a:pt x="230803" y="282544"/>
                      <a:pt x="177044" y="282544"/>
                    </a:cubicBezTo>
                    <a:cubicBezTo>
                      <a:pt x="123374" y="282544"/>
                      <a:pt x="79673" y="238906"/>
                      <a:pt x="79673" y="185314"/>
                    </a:cubicBezTo>
                    <a:cubicBezTo>
                      <a:pt x="79673" y="131633"/>
                      <a:pt x="123374" y="87995"/>
                      <a:pt x="177044" y="87995"/>
                    </a:cubicBezTo>
                    <a:close/>
                    <a:moveTo>
                      <a:pt x="177041" y="35904"/>
                    </a:moveTo>
                    <a:lnTo>
                      <a:pt x="150251" y="76962"/>
                    </a:lnTo>
                    <a:cubicBezTo>
                      <a:pt x="146958" y="82028"/>
                      <a:pt x="140638" y="84072"/>
                      <a:pt x="135031" y="81939"/>
                    </a:cubicBezTo>
                    <a:lnTo>
                      <a:pt x="89105" y="64431"/>
                    </a:lnTo>
                    <a:lnTo>
                      <a:pt x="91597" y="113399"/>
                    </a:lnTo>
                    <a:cubicBezTo>
                      <a:pt x="91953" y="119354"/>
                      <a:pt x="88037" y="124775"/>
                      <a:pt x="82251" y="126286"/>
                    </a:cubicBezTo>
                    <a:lnTo>
                      <a:pt x="34812" y="139083"/>
                    </a:lnTo>
                    <a:lnTo>
                      <a:pt x="65696" y="177298"/>
                    </a:lnTo>
                    <a:cubicBezTo>
                      <a:pt x="69435" y="181919"/>
                      <a:pt x="69435" y="188584"/>
                      <a:pt x="65696" y="193205"/>
                    </a:cubicBezTo>
                    <a:lnTo>
                      <a:pt x="34812" y="231420"/>
                    </a:lnTo>
                    <a:lnTo>
                      <a:pt x="82251" y="244217"/>
                    </a:lnTo>
                    <a:cubicBezTo>
                      <a:pt x="88037" y="245728"/>
                      <a:pt x="91953" y="251149"/>
                      <a:pt x="91597" y="257104"/>
                    </a:cubicBezTo>
                    <a:lnTo>
                      <a:pt x="89105" y="306072"/>
                    </a:lnTo>
                    <a:lnTo>
                      <a:pt x="135031" y="288564"/>
                    </a:lnTo>
                    <a:cubicBezTo>
                      <a:pt x="136544" y="288031"/>
                      <a:pt x="138057" y="287764"/>
                      <a:pt x="139570" y="287764"/>
                    </a:cubicBezTo>
                    <a:cubicBezTo>
                      <a:pt x="143754" y="287764"/>
                      <a:pt x="147848" y="289808"/>
                      <a:pt x="150251" y="293541"/>
                    </a:cubicBezTo>
                    <a:lnTo>
                      <a:pt x="177041" y="334599"/>
                    </a:lnTo>
                    <a:lnTo>
                      <a:pt x="203921" y="293541"/>
                    </a:lnTo>
                    <a:cubicBezTo>
                      <a:pt x="207214" y="288564"/>
                      <a:pt x="213533" y="286520"/>
                      <a:pt x="219051" y="288564"/>
                    </a:cubicBezTo>
                    <a:lnTo>
                      <a:pt x="264978" y="306072"/>
                    </a:lnTo>
                    <a:lnTo>
                      <a:pt x="262486" y="257104"/>
                    </a:lnTo>
                    <a:cubicBezTo>
                      <a:pt x="262219" y="251149"/>
                      <a:pt x="266135" y="245728"/>
                      <a:pt x="271920" y="244217"/>
                    </a:cubicBezTo>
                    <a:lnTo>
                      <a:pt x="319360" y="231420"/>
                    </a:lnTo>
                    <a:lnTo>
                      <a:pt x="288475" y="193205"/>
                    </a:lnTo>
                    <a:cubicBezTo>
                      <a:pt x="284737" y="188584"/>
                      <a:pt x="284737" y="181919"/>
                      <a:pt x="288475" y="177298"/>
                    </a:cubicBezTo>
                    <a:lnTo>
                      <a:pt x="319360" y="139083"/>
                    </a:lnTo>
                    <a:lnTo>
                      <a:pt x="271920" y="126286"/>
                    </a:lnTo>
                    <a:cubicBezTo>
                      <a:pt x="266135" y="124775"/>
                      <a:pt x="262219" y="119354"/>
                      <a:pt x="262486" y="113399"/>
                    </a:cubicBezTo>
                    <a:lnTo>
                      <a:pt x="264978" y="64431"/>
                    </a:lnTo>
                    <a:lnTo>
                      <a:pt x="219051" y="81939"/>
                    </a:lnTo>
                    <a:cubicBezTo>
                      <a:pt x="213533" y="84072"/>
                      <a:pt x="207214" y="82028"/>
                      <a:pt x="203921" y="76962"/>
                    </a:cubicBezTo>
                    <a:close/>
                    <a:moveTo>
                      <a:pt x="177041" y="0"/>
                    </a:moveTo>
                    <a:cubicBezTo>
                      <a:pt x="181403" y="0"/>
                      <a:pt x="185319" y="2133"/>
                      <a:pt x="187722" y="5777"/>
                    </a:cubicBezTo>
                    <a:lnTo>
                      <a:pt x="219586" y="54567"/>
                    </a:lnTo>
                    <a:lnTo>
                      <a:pt x="274145" y="33771"/>
                    </a:lnTo>
                    <a:cubicBezTo>
                      <a:pt x="278151" y="32260"/>
                      <a:pt x="282690" y="32882"/>
                      <a:pt x="286161" y="35371"/>
                    </a:cubicBezTo>
                    <a:cubicBezTo>
                      <a:pt x="289632" y="37859"/>
                      <a:pt x="291590" y="42036"/>
                      <a:pt x="291323" y="46302"/>
                    </a:cubicBezTo>
                    <a:lnTo>
                      <a:pt x="288386" y="104512"/>
                    </a:lnTo>
                    <a:lnTo>
                      <a:pt x="344726" y="119709"/>
                    </a:lnTo>
                    <a:cubicBezTo>
                      <a:pt x="348909" y="120776"/>
                      <a:pt x="352202" y="123975"/>
                      <a:pt x="353538" y="127974"/>
                    </a:cubicBezTo>
                    <a:cubicBezTo>
                      <a:pt x="354873" y="132062"/>
                      <a:pt x="353983" y="136506"/>
                      <a:pt x="351312" y="139883"/>
                    </a:cubicBezTo>
                    <a:lnTo>
                      <a:pt x="316957" y="182452"/>
                    </a:lnTo>
                    <a:lnTo>
                      <a:pt x="552730" y="182452"/>
                    </a:lnTo>
                    <a:cubicBezTo>
                      <a:pt x="574180" y="182452"/>
                      <a:pt x="591625" y="199782"/>
                      <a:pt x="591625" y="221111"/>
                    </a:cubicBezTo>
                    <a:lnTo>
                      <a:pt x="591625" y="568063"/>
                    </a:lnTo>
                    <a:cubicBezTo>
                      <a:pt x="591625" y="589392"/>
                      <a:pt x="574180" y="606722"/>
                      <a:pt x="552730" y="606722"/>
                    </a:cubicBezTo>
                    <a:lnTo>
                      <a:pt x="203298" y="606722"/>
                    </a:lnTo>
                    <a:cubicBezTo>
                      <a:pt x="181848" y="606722"/>
                      <a:pt x="164403" y="589303"/>
                      <a:pt x="164403" y="568063"/>
                    </a:cubicBezTo>
                    <a:lnTo>
                      <a:pt x="164403" y="361616"/>
                    </a:lnTo>
                    <a:lnTo>
                      <a:pt x="134586" y="315936"/>
                    </a:lnTo>
                    <a:lnTo>
                      <a:pt x="80026" y="336732"/>
                    </a:lnTo>
                    <a:cubicBezTo>
                      <a:pt x="76021" y="338243"/>
                      <a:pt x="71482" y="337621"/>
                      <a:pt x="68011" y="335132"/>
                    </a:cubicBezTo>
                    <a:cubicBezTo>
                      <a:pt x="64539" y="332644"/>
                      <a:pt x="62581" y="328556"/>
                      <a:pt x="62759" y="324201"/>
                    </a:cubicBezTo>
                    <a:lnTo>
                      <a:pt x="65785" y="265991"/>
                    </a:lnTo>
                    <a:lnTo>
                      <a:pt x="9357" y="250794"/>
                    </a:lnTo>
                    <a:cubicBezTo>
                      <a:pt x="5262" y="249727"/>
                      <a:pt x="1969" y="246617"/>
                      <a:pt x="634" y="242529"/>
                    </a:cubicBezTo>
                    <a:cubicBezTo>
                      <a:pt x="-701" y="238441"/>
                      <a:pt x="100" y="233997"/>
                      <a:pt x="2770" y="230620"/>
                    </a:cubicBezTo>
                    <a:lnTo>
                      <a:pt x="39440" y="185296"/>
                    </a:lnTo>
                    <a:lnTo>
                      <a:pt x="2770" y="139883"/>
                    </a:lnTo>
                    <a:cubicBezTo>
                      <a:pt x="100" y="136506"/>
                      <a:pt x="-701" y="132062"/>
                      <a:pt x="634" y="127974"/>
                    </a:cubicBezTo>
                    <a:cubicBezTo>
                      <a:pt x="1969" y="123975"/>
                      <a:pt x="5262" y="120776"/>
                      <a:pt x="9357" y="119709"/>
                    </a:cubicBezTo>
                    <a:lnTo>
                      <a:pt x="65785" y="104512"/>
                    </a:lnTo>
                    <a:lnTo>
                      <a:pt x="62848" y="46302"/>
                    </a:lnTo>
                    <a:cubicBezTo>
                      <a:pt x="62581" y="42036"/>
                      <a:pt x="64539" y="37859"/>
                      <a:pt x="68011" y="35371"/>
                    </a:cubicBezTo>
                    <a:cubicBezTo>
                      <a:pt x="71482" y="32882"/>
                      <a:pt x="76021" y="32260"/>
                      <a:pt x="80026" y="33771"/>
                    </a:cubicBezTo>
                    <a:lnTo>
                      <a:pt x="134586" y="54567"/>
                    </a:lnTo>
                    <a:lnTo>
                      <a:pt x="166450" y="5777"/>
                    </a:lnTo>
                    <a:cubicBezTo>
                      <a:pt x="168764" y="2133"/>
                      <a:pt x="172769" y="0"/>
                      <a:pt x="177041"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69" name="radio-tower_65443">
                <a:extLst>
                  <a:ext uri="{FF2B5EF4-FFF2-40B4-BE49-F238E27FC236}">
                    <a16:creationId xmlns:a16="http://schemas.microsoft.com/office/drawing/2014/main" xmlns="" id="{A9F6B60A-6F25-4D84-9AD2-F8BE4BAE48AF}"/>
                  </a:ext>
                </a:extLst>
              </p:cNvPr>
              <p:cNvSpPr/>
              <p:nvPr/>
            </p:nvSpPr>
            <p:spPr>
              <a:xfrm>
                <a:off x="953015" y="1960909"/>
                <a:ext cx="991115" cy="1163327"/>
              </a:xfrm>
              <a:custGeom>
                <a:avLst/>
                <a:gdLst>
                  <a:gd name="connsiteX0" fmla="*/ 304911 w 518444"/>
                  <a:gd name="connsiteY0" fmla="*/ 440278 h 566570"/>
                  <a:gd name="connsiteX1" fmla="*/ 225569 w 518444"/>
                  <a:gd name="connsiteY1" fmla="*/ 474357 h 566570"/>
                  <a:gd name="connsiteX2" fmla="*/ 330744 w 518444"/>
                  <a:gd name="connsiteY2" fmla="*/ 518568 h 566570"/>
                  <a:gd name="connsiteX3" fmla="*/ 82568 w 518444"/>
                  <a:gd name="connsiteY3" fmla="*/ 440278 h 566570"/>
                  <a:gd name="connsiteX4" fmla="*/ 57658 w 518444"/>
                  <a:gd name="connsiteY4" fmla="*/ 518568 h 566570"/>
                  <a:gd name="connsiteX5" fmla="*/ 162833 w 518444"/>
                  <a:gd name="connsiteY5" fmla="*/ 474357 h 566570"/>
                  <a:gd name="connsiteX6" fmla="*/ 194201 w 518444"/>
                  <a:gd name="connsiteY6" fmla="*/ 339882 h 566570"/>
                  <a:gd name="connsiteX7" fmla="*/ 102864 w 518444"/>
                  <a:gd name="connsiteY7" fmla="*/ 378567 h 566570"/>
                  <a:gd name="connsiteX8" fmla="*/ 89948 w 518444"/>
                  <a:gd name="connsiteY8" fmla="*/ 417251 h 566570"/>
                  <a:gd name="connsiteX9" fmla="*/ 194201 w 518444"/>
                  <a:gd name="connsiteY9" fmla="*/ 460541 h 566570"/>
                  <a:gd name="connsiteX10" fmla="*/ 297531 w 518444"/>
                  <a:gd name="connsiteY10" fmla="*/ 417251 h 566570"/>
                  <a:gd name="connsiteX11" fmla="*/ 285537 w 518444"/>
                  <a:gd name="connsiteY11" fmla="*/ 378567 h 566570"/>
                  <a:gd name="connsiteX12" fmla="*/ 263395 w 518444"/>
                  <a:gd name="connsiteY12" fmla="*/ 310409 h 566570"/>
                  <a:gd name="connsiteX13" fmla="*/ 225569 w 518444"/>
                  <a:gd name="connsiteY13" fmla="*/ 326988 h 566570"/>
                  <a:gd name="connsiteX14" fmla="*/ 275389 w 518444"/>
                  <a:gd name="connsiteY14" fmla="*/ 348172 h 566570"/>
                  <a:gd name="connsiteX15" fmla="*/ 124084 w 518444"/>
                  <a:gd name="connsiteY15" fmla="*/ 310409 h 566570"/>
                  <a:gd name="connsiteX16" fmla="*/ 113013 w 518444"/>
                  <a:gd name="connsiteY16" fmla="*/ 348172 h 566570"/>
                  <a:gd name="connsiteX17" fmla="*/ 162833 w 518444"/>
                  <a:gd name="connsiteY17" fmla="*/ 326988 h 566570"/>
                  <a:gd name="connsiteX18" fmla="*/ 194201 w 518444"/>
                  <a:gd name="connsiteY18" fmla="*/ 93960 h 566570"/>
                  <a:gd name="connsiteX19" fmla="*/ 132387 w 518444"/>
                  <a:gd name="connsiteY19" fmla="*/ 287382 h 566570"/>
                  <a:gd name="connsiteX20" fmla="*/ 194201 w 518444"/>
                  <a:gd name="connsiteY20" fmla="*/ 313172 h 566570"/>
                  <a:gd name="connsiteX21" fmla="*/ 256014 w 518444"/>
                  <a:gd name="connsiteY21" fmla="*/ 287382 h 566570"/>
                  <a:gd name="connsiteX22" fmla="*/ 358204 w 518444"/>
                  <a:gd name="connsiteY22" fmla="*/ 78463 h 566570"/>
                  <a:gd name="connsiteX23" fmla="*/ 435859 w 518444"/>
                  <a:gd name="connsiteY23" fmla="*/ 138204 h 566570"/>
                  <a:gd name="connsiteX24" fmla="*/ 431250 w 518444"/>
                  <a:gd name="connsiteY24" fmla="*/ 206397 h 566570"/>
                  <a:gd name="connsiteX25" fmla="*/ 380545 w 518444"/>
                  <a:gd name="connsiteY25" fmla="*/ 251552 h 566570"/>
                  <a:gd name="connsiteX26" fmla="*/ 374092 w 518444"/>
                  <a:gd name="connsiteY26" fmla="*/ 252474 h 566570"/>
                  <a:gd name="connsiteX27" fmla="*/ 356576 w 518444"/>
                  <a:gd name="connsiteY27" fmla="*/ 239573 h 566570"/>
                  <a:gd name="connsiteX28" fmla="*/ 368561 w 518444"/>
                  <a:gd name="connsiteY28" fmla="*/ 216534 h 566570"/>
                  <a:gd name="connsiteX29" fmla="*/ 398061 w 518444"/>
                  <a:gd name="connsiteY29" fmla="*/ 189810 h 566570"/>
                  <a:gd name="connsiteX30" fmla="*/ 400827 w 518444"/>
                  <a:gd name="connsiteY30" fmla="*/ 150184 h 566570"/>
                  <a:gd name="connsiteX31" fmla="*/ 335372 w 518444"/>
                  <a:gd name="connsiteY31" fmla="*/ 117009 h 566570"/>
                  <a:gd name="connsiteX32" fmla="*/ 311403 w 518444"/>
                  <a:gd name="connsiteY32" fmla="*/ 105950 h 566570"/>
                  <a:gd name="connsiteX33" fmla="*/ 323388 w 518444"/>
                  <a:gd name="connsiteY33" fmla="*/ 82912 h 566570"/>
                  <a:gd name="connsiteX34" fmla="*/ 358204 w 518444"/>
                  <a:gd name="connsiteY34" fmla="*/ 78463 h 566570"/>
                  <a:gd name="connsiteX35" fmla="*/ 194201 w 518444"/>
                  <a:gd name="connsiteY35" fmla="*/ 1854 h 566570"/>
                  <a:gd name="connsiteX36" fmla="*/ 222801 w 518444"/>
                  <a:gd name="connsiteY36" fmla="*/ 23038 h 566570"/>
                  <a:gd name="connsiteX37" fmla="*/ 387022 w 518444"/>
                  <a:gd name="connsiteY37" fmla="*/ 534226 h 566570"/>
                  <a:gd name="connsiteX38" fmla="*/ 371338 w 518444"/>
                  <a:gd name="connsiteY38" fmla="*/ 565542 h 566570"/>
                  <a:gd name="connsiteX39" fmla="*/ 363958 w 518444"/>
                  <a:gd name="connsiteY39" fmla="*/ 566463 h 566570"/>
                  <a:gd name="connsiteX40" fmla="*/ 339970 w 518444"/>
                  <a:gd name="connsiteY40" fmla="*/ 549884 h 566570"/>
                  <a:gd name="connsiteX41" fmla="*/ 339970 w 518444"/>
                  <a:gd name="connsiteY41" fmla="*/ 548963 h 566570"/>
                  <a:gd name="connsiteX42" fmla="*/ 194201 w 518444"/>
                  <a:gd name="connsiteY42" fmla="*/ 487252 h 566570"/>
                  <a:gd name="connsiteX43" fmla="*/ 47509 w 518444"/>
                  <a:gd name="connsiteY43" fmla="*/ 548963 h 566570"/>
                  <a:gd name="connsiteX44" fmla="*/ 47509 w 518444"/>
                  <a:gd name="connsiteY44" fmla="*/ 549884 h 566570"/>
                  <a:gd name="connsiteX45" fmla="*/ 17064 w 518444"/>
                  <a:gd name="connsiteY45" fmla="*/ 565542 h 566570"/>
                  <a:gd name="connsiteX46" fmla="*/ 1380 w 518444"/>
                  <a:gd name="connsiteY46" fmla="*/ 534226 h 566570"/>
                  <a:gd name="connsiteX47" fmla="*/ 165601 w 518444"/>
                  <a:gd name="connsiteY47" fmla="*/ 23038 h 566570"/>
                  <a:gd name="connsiteX48" fmla="*/ 194201 w 518444"/>
                  <a:gd name="connsiteY48" fmla="*/ 1854 h 566570"/>
                  <a:gd name="connsiteX49" fmla="*/ 364254 w 518444"/>
                  <a:gd name="connsiteY49" fmla="*/ 541 h 566570"/>
                  <a:gd name="connsiteX50" fmla="*/ 509627 w 518444"/>
                  <a:gd name="connsiteY50" fmla="*/ 113315 h 566570"/>
                  <a:gd name="connsiteX51" fmla="*/ 405421 w 518444"/>
                  <a:gd name="connsiteY51" fmla="*/ 325082 h 566570"/>
                  <a:gd name="connsiteX52" fmla="*/ 397121 w 518444"/>
                  <a:gd name="connsiteY52" fmla="*/ 326003 h 566570"/>
                  <a:gd name="connsiteX53" fmla="*/ 374067 w 518444"/>
                  <a:gd name="connsiteY53" fmla="*/ 309430 h 566570"/>
                  <a:gd name="connsiteX54" fmla="*/ 389744 w 518444"/>
                  <a:gd name="connsiteY54" fmla="*/ 278125 h 566570"/>
                  <a:gd name="connsiteX55" fmla="*/ 457063 w 518444"/>
                  <a:gd name="connsiteY55" fmla="*/ 219199 h 566570"/>
                  <a:gd name="connsiteX56" fmla="*/ 463518 w 518444"/>
                  <a:gd name="connsiteY56" fmla="*/ 128968 h 566570"/>
                  <a:gd name="connsiteX57" fmla="*/ 403577 w 518444"/>
                  <a:gd name="connsiteY57" fmla="*/ 61755 h 566570"/>
                  <a:gd name="connsiteX58" fmla="*/ 314125 w 518444"/>
                  <a:gd name="connsiteY58" fmla="*/ 55310 h 566570"/>
                  <a:gd name="connsiteX59" fmla="*/ 282771 w 518444"/>
                  <a:gd name="connsiteY59" fmla="*/ 39657 h 566570"/>
                  <a:gd name="connsiteX60" fmla="*/ 298448 w 518444"/>
                  <a:gd name="connsiteY60" fmla="*/ 8353 h 566570"/>
                  <a:gd name="connsiteX61" fmla="*/ 364254 w 518444"/>
                  <a:gd name="connsiteY61" fmla="*/ 541 h 56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8444" h="566570">
                    <a:moveTo>
                      <a:pt x="304911" y="440278"/>
                    </a:moveTo>
                    <a:lnTo>
                      <a:pt x="225569" y="474357"/>
                    </a:lnTo>
                    <a:lnTo>
                      <a:pt x="330744" y="518568"/>
                    </a:lnTo>
                    <a:close/>
                    <a:moveTo>
                      <a:pt x="82568" y="440278"/>
                    </a:moveTo>
                    <a:lnTo>
                      <a:pt x="57658" y="518568"/>
                    </a:lnTo>
                    <a:lnTo>
                      <a:pt x="162833" y="474357"/>
                    </a:lnTo>
                    <a:close/>
                    <a:moveTo>
                      <a:pt x="194201" y="339882"/>
                    </a:moveTo>
                    <a:lnTo>
                      <a:pt x="102864" y="378567"/>
                    </a:lnTo>
                    <a:lnTo>
                      <a:pt x="89948" y="417251"/>
                    </a:lnTo>
                    <a:lnTo>
                      <a:pt x="194201" y="460541"/>
                    </a:lnTo>
                    <a:lnTo>
                      <a:pt x="297531" y="417251"/>
                    </a:lnTo>
                    <a:lnTo>
                      <a:pt x="285537" y="378567"/>
                    </a:lnTo>
                    <a:close/>
                    <a:moveTo>
                      <a:pt x="263395" y="310409"/>
                    </a:moveTo>
                    <a:lnTo>
                      <a:pt x="225569" y="326988"/>
                    </a:lnTo>
                    <a:lnTo>
                      <a:pt x="275389" y="348172"/>
                    </a:lnTo>
                    <a:close/>
                    <a:moveTo>
                      <a:pt x="124084" y="310409"/>
                    </a:moveTo>
                    <a:lnTo>
                      <a:pt x="113013" y="348172"/>
                    </a:lnTo>
                    <a:lnTo>
                      <a:pt x="162833" y="326988"/>
                    </a:lnTo>
                    <a:close/>
                    <a:moveTo>
                      <a:pt x="194201" y="93960"/>
                    </a:moveTo>
                    <a:lnTo>
                      <a:pt x="132387" y="287382"/>
                    </a:lnTo>
                    <a:lnTo>
                      <a:pt x="194201" y="313172"/>
                    </a:lnTo>
                    <a:lnTo>
                      <a:pt x="256014" y="287382"/>
                    </a:lnTo>
                    <a:close/>
                    <a:moveTo>
                      <a:pt x="358204" y="78463"/>
                    </a:moveTo>
                    <a:cubicBezTo>
                      <a:pt x="392645" y="81011"/>
                      <a:pt x="424105" y="103646"/>
                      <a:pt x="435859" y="138204"/>
                    </a:cubicBezTo>
                    <a:cubicBezTo>
                      <a:pt x="444156" y="161242"/>
                      <a:pt x="442312" y="185202"/>
                      <a:pt x="431250" y="206397"/>
                    </a:cubicBezTo>
                    <a:cubicBezTo>
                      <a:pt x="421109" y="227593"/>
                      <a:pt x="402671" y="244180"/>
                      <a:pt x="380545" y="251552"/>
                    </a:cubicBezTo>
                    <a:cubicBezTo>
                      <a:pt x="377780" y="252474"/>
                      <a:pt x="375936" y="252474"/>
                      <a:pt x="374092" y="252474"/>
                    </a:cubicBezTo>
                    <a:cubicBezTo>
                      <a:pt x="366717" y="252474"/>
                      <a:pt x="359342" y="247866"/>
                      <a:pt x="356576" y="239573"/>
                    </a:cubicBezTo>
                    <a:cubicBezTo>
                      <a:pt x="353810" y="230357"/>
                      <a:pt x="358420" y="219299"/>
                      <a:pt x="368561" y="216534"/>
                    </a:cubicBezTo>
                    <a:cubicBezTo>
                      <a:pt x="381467" y="211927"/>
                      <a:pt x="392530" y="202711"/>
                      <a:pt x="398061" y="189810"/>
                    </a:cubicBezTo>
                    <a:cubicBezTo>
                      <a:pt x="404515" y="177830"/>
                      <a:pt x="405437" y="163085"/>
                      <a:pt x="400827" y="150184"/>
                    </a:cubicBezTo>
                    <a:cubicBezTo>
                      <a:pt x="391608" y="122538"/>
                      <a:pt x="362107" y="107793"/>
                      <a:pt x="335372" y="117009"/>
                    </a:cubicBezTo>
                    <a:cubicBezTo>
                      <a:pt x="325231" y="120695"/>
                      <a:pt x="315091" y="115166"/>
                      <a:pt x="311403" y="105950"/>
                    </a:cubicBezTo>
                    <a:cubicBezTo>
                      <a:pt x="308637" y="95814"/>
                      <a:pt x="313247" y="85677"/>
                      <a:pt x="323388" y="82912"/>
                    </a:cubicBezTo>
                    <a:cubicBezTo>
                      <a:pt x="334912" y="78996"/>
                      <a:pt x="346723" y="77613"/>
                      <a:pt x="358204" y="78463"/>
                    </a:cubicBezTo>
                    <a:close/>
                    <a:moveTo>
                      <a:pt x="194201" y="1854"/>
                    </a:moveTo>
                    <a:cubicBezTo>
                      <a:pt x="207117" y="1854"/>
                      <a:pt x="219111" y="10144"/>
                      <a:pt x="222801" y="23038"/>
                    </a:cubicBezTo>
                    <a:lnTo>
                      <a:pt x="387022" y="534226"/>
                    </a:lnTo>
                    <a:cubicBezTo>
                      <a:pt x="391635" y="547121"/>
                      <a:pt x="384255" y="560937"/>
                      <a:pt x="371338" y="565542"/>
                    </a:cubicBezTo>
                    <a:cubicBezTo>
                      <a:pt x="368571" y="566463"/>
                      <a:pt x="366725" y="566463"/>
                      <a:pt x="363958" y="566463"/>
                    </a:cubicBezTo>
                    <a:cubicBezTo>
                      <a:pt x="353809" y="566463"/>
                      <a:pt x="343661" y="560015"/>
                      <a:pt x="339970" y="549884"/>
                    </a:cubicBezTo>
                    <a:lnTo>
                      <a:pt x="339970" y="548963"/>
                    </a:lnTo>
                    <a:lnTo>
                      <a:pt x="194201" y="487252"/>
                    </a:lnTo>
                    <a:lnTo>
                      <a:pt x="47509" y="548963"/>
                    </a:lnTo>
                    <a:lnTo>
                      <a:pt x="47509" y="549884"/>
                    </a:lnTo>
                    <a:cubicBezTo>
                      <a:pt x="43819" y="562779"/>
                      <a:pt x="29980" y="569226"/>
                      <a:pt x="17064" y="565542"/>
                    </a:cubicBezTo>
                    <a:cubicBezTo>
                      <a:pt x="4147" y="560937"/>
                      <a:pt x="-3233" y="547121"/>
                      <a:pt x="1380" y="534226"/>
                    </a:cubicBezTo>
                    <a:lnTo>
                      <a:pt x="165601" y="23038"/>
                    </a:lnTo>
                    <a:cubicBezTo>
                      <a:pt x="169291" y="10144"/>
                      <a:pt x="181285" y="1854"/>
                      <a:pt x="194201" y="1854"/>
                    </a:cubicBezTo>
                    <a:close/>
                    <a:moveTo>
                      <a:pt x="364254" y="541"/>
                    </a:moveTo>
                    <a:cubicBezTo>
                      <a:pt x="429052" y="5763"/>
                      <a:pt x="487495" y="48404"/>
                      <a:pt x="509627" y="113315"/>
                    </a:cubicBezTo>
                    <a:cubicBezTo>
                      <a:pt x="539137" y="200784"/>
                      <a:pt x="492106" y="295619"/>
                      <a:pt x="405421" y="325082"/>
                    </a:cubicBezTo>
                    <a:cubicBezTo>
                      <a:pt x="402655" y="326003"/>
                      <a:pt x="399888" y="326003"/>
                      <a:pt x="397121" y="326003"/>
                    </a:cubicBezTo>
                    <a:cubicBezTo>
                      <a:pt x="386978" y="326003"/>
                      <a:pt x="376834" y="319558"/>
                      <a:pt x="374067" y="309430"/>
                    </a:cubicBezTo>
                    <a:cubicBezTo>
                      <a:pt x="369456" y="296540"/>
                      <a:pt x="376834" y="282729"/>
                      <a:pt x="389744" y="278125"/>
                    </a:cubicBezTo>
                    <a:cubicBezTo>
                      <a:pt x="419254" y="267997"/>
                      <a:pt x="443231" y="247741"/>
                      <a:pt x="457063" y="219199"/>
                    </a:cubicBezTo>
                    <a:cubicBezTo>
                      <a:pt x="470896" y="190656"/>
                      <a:pt x="473662" y="159352"/>
                      <a:pt x="463518" y="128968"/>
                    </a:cubicBezTo>
                    <a:cubicBezTo>
                      <a:pt x="453374" y="99504"/>
                      <a:pt x="432164" y="75566"/>
                      <a:pt x="403577" y="61755"/>
                    </a:cubicBezTo>
                    <a:cubicBezTo>
                      <a:pt x="375911" y="47023"/>
                      <a:pt x="343635" y="45182"/>
                      <a:pt x="314125" y="55310"/>
                    </a:cubicBezTo>
                    <a:cubicBezTo>
                      <a:pt x="301214" y="59913"/>
                      <a:pt x="287382" y="52547"/>
                      <a:pt x="282771" y="39657"/>
                    </a:cubicBezTo>
                    <a:cubicBezTo>
                      <a:pt x="278160" y="26767"/>
                      <a:pt x="285537" y="12956"/>
                      <a:pt x="298448" y="8353"/>
                    </a:cubicBezTo>
                    <a:cubicBezTo>
                      <a:pt x="320350" y="1217"/>
                      <a:pt x="342655" y="-1200"/>
                      <a:pt x="364254" y="541"/>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1" name="组合 38">
              <a:extLst>
                <a:ext uri="{FF2B5EF4-FFF2-40B4-BE49-F238E27FC236}">
                  <a16:creationId xmlns:a16="http://schemas.microsoft.com/office/drawing/2014/main" xmlns="" id="{D5690BB1-C8E8-475F-8729-39340D363580}"/>
                </a:ext>
              </a:extLst>
            </p:cNvPr>
            <p:cNvGrpSpPr/>
            <p:nvPr/>
          </p:nvGrpSpPr>
          <p:grpSpPr>
            <a:xfrm>
              <a:off x="677353" y="1892515"/>
              <a:ext cx="529797" cy="970386"/>
              <a:chOff x="953014" y="1435063"/>
              <a:chExt cx="991116" cy="1689173"/>
            </a:xfrm>
            <a:solidFill>
              <a:srgbClr val="2D2015"/>
            </a:solidFill>
          </p:grpSpPr>
          <p:sp>
            <p:nvSpPr>
              <p:cNvPr id="166" name="solar-energy_344734">
                <a:extLst>
                  <a:ext uri="{FF2B5EF4-FFF2-40B4-BE49-F238E27FC236}">
                    <a16:creationId xmlns:a16="http://schemas.microsoft.com/office/drawing/2014/main" xmlns="" id="{310B4392-AD58-4DA8-8D08-2D36314F0DF3}"/>
                  </a:ext>
                </a:extLst>
              </p:cNvPr>
              <p:cNvSpPr/>
              <p:nvPr/>
            </p:nvSpPr>
            <p:spPr>
              <a:xfrm>
                <a:off x="953014" y="1435063"/>
                <a:ext cx="556066" cy="538942"/>
              </a:xfrm>
              <a:custGeom>
                <a:avLst/>
                <a:gdLst>
                  <a:gd name="connsiteX0" fmla="*/ 491139 w 591625"/>
                  <a:gd name="connsiteY0" fmla="*/ 507009 h 606722"/>
                  <a:gd name="connsiteX1" fmla="*/ 491139 w 591625"/>
                  <a:gd name="connsiteY1" fmla="*/ 581394 h 606722"/>
                  <a:gd name="connsiteX2" fmla="*/ 552730 w 591625"/>
                  <a:gd name="connsiteY2" fmla="*/ 581394 h 606722"/>
                  <a:gd name="connsiteX3" fmla="*/ 566259 w 591625"/>
                  <a:gd name="connsiteY3" fmla="*/ 568063 h 606722"/>
                  <a:gd name="connsiteX4" fmla="*/ 566259 w 591625"/>
                  <a:gd name="connsiteY4" fmla="*/ 507009 h 606722"/>
                  <a:gd name="connsiteX5" fmla="*/ 390652 w 591625"/>
                  <a:gd name="connsiteY5" fmla="*/ 507009 h 606722"/>
                  <a:gd name="connsiteX6" fmla="*/ 390652 w 591625"/>
                  <a:gd name="connsiteY6" fmla="*/ 581394 h 606722"/>
                  <a:gd name="connsiteX7" fmla="*/ 465772 w 591625"/>
                  <a:gd name="connsiteY7" fmla="*/ 581394 h 606722"/>
                  <a:gd name="connsiteX8" fmla="*/ 465772 w 591625"/>
                  <a:gd name="connsiteY8" fmla="*/ 507009 h 606722"/>
                  <a:gd name="connsiteX9" fmla="*/ 290255 w 591625"/>
                  <a:gd name="connsiteY9" fmla="*/ 507009 h 606722"/>
                  <a:gd name="connsiteX10" fmla="*/ 290255 w 591625"/>
                  <a:gd name="connsiteY10" fmla="*/ 581394 h 606722"/>
                  <a:gd name="connsiteX11" fmla="*/ 365286 w 591625"/>
                  <a:gd name="connsiteY11" fmla="*/ 581394 h 606722"/>
                  <a:gd name="connsiteX12" fmla="*/ 365286 w 591625"/>
                  <a:gd name="connsiteY12" fmla="*/ 507009 h 606722"/>
                  <a:gd name="connsiteX13" fmla="*/ 189769 w 591625"/>
                  <a:gd name="connsiteY13" fmla="*/ 507009 h 606722"/>
                  <a:gd name="connsiteX14" fmla="*/ 189769 w 591625"/>
                  <a:gd name="connsiteY14" fmla="*/ 568063 h 606722"/>
                  <a:gd name="connsiteX15" fmla="*/ 203298 w 591625"/>
                  <a:gd name="connsiteY15" fmla="*/ 581305 h 606722"/>
                  <a:gd name="connsiteX16" fmla="*/ 264800 w 591625"/>
                  <a:gd name="connsiteY16" fmla="*/ 581305 h 606722"/>
                  <a:gd name="connsiteX17" fmla="*/ 264889 w 591625"/>
                  <a:gd name="connsiteY17" fmla="*/ 581305 h 606722"/>
                  <a:gd name="connsiteX18" fmla="*/ 264889 w 591625"/>
                  <a:gd name="connsiteY18" fmla="*/ 507009 h 606722"/>
                  <a:gd name="connsiteX19" fmla="*/ 478518 w 591625"/>
                  <a:gd name="connsiteY19" fmla="*/ 431155 h 606722"/>
                  <a:gd name="connsiteX20" fmla="*/ 491140 w 591625"/>
                  <a:gd name="connsiteY20" fmla="*/ 443836 h 606722"/>
                  <a:gd name="connsiteX21" fmla="*/ 491140 w 591625"/>
                  <a:gd name="connsiteY21" fmla="*/ 445077 h 606722"/>
                  <a:gd name="connsiteX22" fmla="*/ 478518 w 591625"/>
                  <a:gd name="connsiteY22" fmla="*/ 457758 h 606722"/>
                  <a:gd name="connsiteX23" fmla="*/ 465807 w 591625"/>
                  <a:gd name="connsiteY23" fmla="*/ 445077 h 606722"/>
                  <a:gd name="connsiteX24" fmla="*/ 465807 w 591625"/>
                  <a:gd name="connsiteY24" fmla="*/ 443836 h 606722"/>
                  <a:gd name="connsiteX25" fmla="*/ 478518 w 591625"/>
                  <a:gd name="connsiteY25" fmla="*/ 431155 h 606722"/>
                  <a:gd name="connsiteX26" fmla="*/ 390652 w 591625"/>
                  <a:gd name="connsiteY26" fmla="*/ 407296 h 606722"/>
                  <a:gd name="connsiteX27" fmla="*/ 390652 w 591625"/>
                  <a:gd name="connsiteY27" fmla="*/ 481592 h 606722"/>
                  <a:gd name="connsiteX28" fmla="*/ 566259 w 591625"/>
                  <a:gd name="connsiteY28" fmla="*/ 481592 h 606722"/>
                  <a:gd name="connsiteX29" fmla="*/ 566259 w 591625"/>
                  <a:gd name="connsiteY29" fmla="*/ 407296 h 606722"/>
                  <a:gd name="connsiteX30" fmla="*/ 290255 w 591625"/>
                  <a:gd name="connsiteY30" fmla="*/ 407207 h 606722"/>
                  <a:gd name="connsiteX31" fmla="*/ 290255 w 591625"/>
                  <a:gd name="connsiteY31" fmla="*/ 481592 h 606722"/>
                  <a:gd name="connsiteX32" fmla="*/ 365286 w 591625"/>
                  <a:gd name="connsiteY32" fmla="*/ 481592 h 606722"/>
                  <a:gd name="connsiteX33" fmla="*/ 365286 w 591625"/>
                  <a:gd name="connsiteY33" fmla="*/ 407207 h 606722"/>
                  <a:gd name="connsiteX34" fmla="*/ 189769 w 591625"/>
                  <a:gd name="connsiteY34" fmla="*/ 407207 h 606722"/>
                  <a:gd name="connsiteX35" fmla="*/ 189769 w 591625"/>
                  <a:gd name="connsiteY35" fmla="*/ 481592 h 606722"/>
                  <a:gd name="connsiteX36" fmla="*/ 264800 w 591625"/>
                  <a:gd name="connsiteY36" fmla="*/ 481592 h 606722"/>
                  <a:gd name="connsiteX37" fmla="*/ 264800 w 591625"/>
                  <a:gd name="connsiteY37" fmla="*/ 407207 h 606722"/>
                  <a:gd name="connsiteX38" fmla="*/ 219586 w 591625"/>
                  <a:gd name="connsiteY38" fmla="*/ 315936 h 606722"/>
                  <a:gd name="connsiteX39" fmla="*/ 189769 w 591625"/>
                  <a:gd name="connsiteY39" fmla="*/ 361616 h 606722"/>
                  <a:gd name="connsiteX40" fmla="*/ 189769 w 591625"/>
                  <a:gd name="connsiteY40" fmla="*/ 381879 h 606722"/>
                  <a:gd name="connsiteX41" fmla="*/ 264889 w 591625"/>
                  <a:gd name="connsiteY41" fmla="*/ 381879 h 606722"/>
                  <a:gd name="connsiteX42" fmla="*/ 264889 w 591625"/>
                  <a:gd name="connsiteY42" fmla="*/ 333177 h 606722"/>
                  <a:gd name="connsiteX43" fmla="*/ 491139 w 591625"/>
                  <a:gd name="connsiteY43" fmla="*/ 307493 h 606722"/>
                  <a:gd name="connsiteX44" fmla="*/ 491139 w 591625"/>
                  <a:gd name="connsiteY44" fmla="*/ 381879 h 606722"/>
                  <a:gd name="connsiteX45" fmla="*/ 566259 w 591625"/>
                  <a:gd name="connsiteY45" fmla="*/ 381879 h 606722"/>
                  <a:gd name="connsiteX46" fmla="*/ 566259 w 591625"/>
                  <a:gd name="connsiteY46" fmla="*/ 307493 h 606722"/>
                  <a:gd name="connsiteX47" fmla="*/ 390652 w 591625"/>
                  <a:gd name="connsiteY47" fmla="*/ 307493 h 606722"/>
                  <a:gd name="connsiteX48" fmla="*/ 390652 w 591625"/>
                  <a:gd name="connsiteY48" fmla="*/ 381879 h 606722"/>
                  <a:gd name="connsiteX49" fmla="*/ 465772 w 591625"/>
                  <a:gd name="connsiteY49" fmla="*/ 381879 h 606722"/>
                  <a:gd name="connsiteX50" fmla="*/ 465772 w 591625"/>
                  <a:gd name="connsiteY50" fmla="*/ 307493 h 606722"/>
                  <a:gd name="connsiteX51" fmla="*/ 290522 w 591625"/>
                  <a:gd name="connsiteY51" fmla="*/ 307493 h 606722"/>
                  <a:gd name="connsiteX52" fmla="*/ 290255 w 591625"/>
                  <a:gd name="connsiteY52" fmla="*/ 381879 h 606722"/>
                  <a:gd name="connsiteX53" fmla="*/ 365286 w 591625"/>
                  <a:gd name="connsiteY53" fmla="*/ 381879 h 606722"/>
                  <a:gd name="connsiteX54" fmla="*/ 365286 w 591625"/>
                  <a:gd name="connsiteY54" fmla="*/ 307493 h 606722"/>
                  <a:gd name="connsiteX55" fmla="*/ 491139 w 591625"/>
                  <a:gd name="connsiteY55" fmla="*/ 207780 h 606722"/>
                  <a:gd name="connsiteX56" fmla="*/ 491139 w 591625"/>
                  <a:gd name="connsiteY56" fmla="*/ 282165 h 606722"/>
                  <a:gd name="connsiteX57" fmla="*/ 566259 w 591625"/>
                  <a:gd name="connsiteY57" fmla="*/ 282165 h 606722"/>
                  <a:gd name="connsiteX58" fmla="*/ 566259 w 591625"/>
                  <a:gd name="connsiteY58" fmla="*/ 221111 h 606722"/>
                  <a:gd name="connsiteX59" fmla="*/ 552730 w 591625"/>
                  <a:gd name="connsiteY59" fmla="*/ 207780 h 606722"/>
                  <a:gd name="connsiteX60" fmla="*/ 390652 w 591625"/>
                  <a:gd name="connsiteY60" fmla="*/ 207780 h 606722"/>
                  <a:gd name="connsiteX61" fmla="*/ 390652 w 591625"/>
                  <a:gd name="connsiteY61" fmla="*/ 282165 h 606722"/>
                  <a:gd name="connsiteX62" fmla="*/ 465772 w 591625"/>
                  <a:gd name="connsiteY62" fmla="*/ 282165 h 606722"/>
                  <a:gd name="connsiteX63" fmla="*/ 465772 w 591625"/>
                  <a:gd name="connsiteY63" fmla="*/ 207780 h 606722"/>
                  <a:gd name="connsiteX64" fmla="*/ 332888 w 591625"/>
                  <a:gd name="connsiteY64" fmla="*/ 207780 h 606722"/>
                  <a:gd name="connsiteX65" fmla="*/ 351312 w 591625"/>
                  <a:gd name="connsiteY65" fmla="*/ 230620 h 606722"/>
                  <a:gd name="connsiteX66" fmla="*/ 353538 w 591625"/>
                  <a:gd name="connsiteY66" fmla="*/ 242529 h 606722"/>
                  <a:gd name="connsiteX67" fmla="*/ 344726 w 591625"/>
                  <a:gd name="connsiteY67" fmla="*/ 250794 h 606722"/>
                  <a:gd name="connsiteX68" fmla="*/ 290255 w 591625"/>
                  <a:gd name="connsiteY68" fmla="*/ 265546 h 606722"/>
                  <a:gd name="connsiteX69" fmla="*/ 290255 w 591625"/>
                  <a:gd name="connsiteY69" fmla="*/ 282165 h 606722"/>
                  <a:gd name="connsiteX70" fmla="*/ 365286 w 591625"/>
                  <a:gd name="connsiteY70" fmla="*/ 282165 h 606722"/>
                  <a:gd name="connsiteX71" fmla="*/ 365286 w 591625"/>
                  <a:gd name="connsiteY71" fmla="*/ 207780 h 606722"/>
                  <a:gd name="connsiteX72" fmla="*/ 177044 w 591625"/>
                  <a:gd name="connsiteY72" fmla="*/ 113325 h 606722"/>
                  <a:gd name="connsiteX73" fmla="*/ 105039 w 591625"/>
                  <a:gd name="connsiteY73" fmla="*/ 185314 h 606722"/>
                  <a:gd name="connsiteX74" fmla="*/ 177044 w 591625"/>
                  <a:gd name="connsiteY74" fmla="*/ 257214 h 606722"/>
                  <a:gd name="connsiteX75" fmla="*/ 249138 w 591625"/>
                  <a:gd name="connsiteY75" fmla="*/ 185314 h 606722"/>
                  <a:gd name="connsiteX76" fmla="*/ 177044 w 591625"/>
                  <a:gd name="connsiteY76" fmla="*/ 113325 h 606722"/>
                  <a:gd name="connsiteX77" fmla="*/ 177044 w 591625"/>
                  <a:gd name="connsiteY77" fmla="*/ 87995 h 606722"/>
                  <a:gd name="connsiteX78" fmla="*/ 274504 w 591625"/>
                  <a:gd name="connsiteY78" fmla="*/ 185314 h 606722"/>
                  <a:gd name="connsiteX79" fmla="*/ 177044 w 591625"/>
                  <a:gd name="connsiteY79" fmla="*/ 282544 h 606722"/>
                  <a:gd name="connsiteX80" fmla="*/ 79673 w 591625"/>
                  <a:gd name="connsiteY80" fmla="*/ 185314 h 606722"/>
                  <a:gd name="connsiteX81" fmla="*/ 177044 w 591625"/>
                  <a:gd name="connsiteY81" fmla="*/ 87995 h 606722"/>
                  <a:gd name="connsiteX82" fmla="*/ 177041 w 591625"/>
                  <a:gd name="connsiteY82" fmla="*/ 35904 h 606722"/>
                  <a:gd name="connsiteX83" fmla="*/ 150251 w 591625"/>
                  <a:gd name="connsiteY83" fmla="*/ 76962 h 606722"/>
                  <a:gd name="connsiteX84" fmla="*/ 135031 w 591625"/>
                  <a:gd name="connsiteY84" fmla="*/ 81939 h 606722"/>
                  <a:gd name="connsiteX85" fmla="*/ 89105 w 591625"/>
                  <a:gd name="connsiteY85" fmla="*/ 64431 h 606722"/>
                  <a:gd name="connsiteX86" fmla="*/ 91597 w 591625"/>
                  <a:gd name="connsiteY86" fmla="*/ 113399 h 606722"/>
                  <a:gd name="connsiteX87" fmla="*/ 82251 w 591625"/>
                  <a:gd name="connsiteY87" fmla="*/ 126286 h 606722"/>
                  <a:gd name="connsiteX88" fmla="*/ 34812 w 591625"/>
                  <a:gd name="connsiteY88" fmla="*/ 139083 h 606722"/>
                  <a:gd name="connsiteX89" fmla="*/ 65696 w 591625"/>
                  <a:gd name="connsiteY89" fmla="*/ 177298 h 606722"/>
                  <a:gd name="connsiteX90" fmla="*/ 65696 w 591625"/>
                  <a:gd name="connsiteY90" fmla="*/ 193205 h 606722"/>
                  <a:gd name="connsiteX91" fmla="*/ 34812 w 591625"/>
                  <a:gd name="connsiteY91" fmla="*/ 231420 h 606722"/>
                  <a:gd name="connsiteX92" fmla="*/ 82251 w 591625"/>
                  <a:gd name="connsiteY92" fmla="*/ 244217 h 606722"/>
                  <a:gd name="connsiteX93" fmla="*/ 91597 w 591625"/>
                  <a:gd name="connsiteY93" fmla="*/ 257104 h 606722"/>
                  <a:gd name="connsiteX94" fmla="*/ 89105 w 591625"/>
                  <a:gd name="connsiteY94" fmla="*/ 306072 h 606722"/>
                  <a:gd name="connsiteX95" fmla="*/ 135031 w 591625"/>
                  <a:gd name="connsiteY95" fmla="*/ 288564 h 606722"/>
                  <a:gd name="connsiteX96" fmla="*/ 139570 w 591625"/>
                  <a:gd name="connsiteY96" fmla="*/ 287764 h 606722"/>
                  <a:gd name="connsiteX97" fmla="*/ 150251 w 591625"/>
                  <a:gd name="connsiteY97" fmla="*/ 293541 h 606722"/>
                  <a:gd name="connsiteX98" fmla="*/ 177041 w 591625"/>
                  <a:gd name="connsiteY98" fmla="*/ 334599 h 606722"/>
                  <a:gd name="connsiteX99" fmla="*/ 203921 w 591625"/>
                  <a:gd name="connsiteY99" fmla="*/ 293541 h 606722"/>
                  <a:gd name="connsiteX100" fmla="*/ 219051 w 591625"/>
                  <a:gd name="connsiteY100" fmla="*/ 288564 h 606722"/>
                  <a:gd name="connsiteX101" fmla="*/ 264978 w 591625"/>
                  <a:gd name="connsiteY101" fmla="*/ 306072 h 606722"/>
                  <a:gd name="connsiteX102" fmla="*/ 262486 w 591625"/>
                  <a:gd name="connsiteY102" fmla="*/ 257104 h 606722"/>
                  <a:gd name="connsiteX103" fmla="*/ 271920 w 591625"/>
                  <a:gd name="connsiteY103" fmla="*/ 244217 h 606722"/>
                  <a:gd name="connsiteX104" fmla="*/ 319360 w 591625"/>
                  <a:gd name="connsiteY104" fmla="*/ 231420 h 606722"/>
                  <a:gd name="connsiteX105" fmla="*/ 288475 w 591625"/>
                  <a:gd name="connsiteY105" fmla="*/ 193205 h 606722"/>
                  <a:gd name="connsiteX106" fmla="*/ 288475 w 591625"/>
                  <a:gd name="connsiteY106" fmla="*/ 177298 h 606722"/>
                  <a:gd name="connsiteX107" fmla="*/ 319360 w 591625"/>
                  <a:gd name="connsiteY107" fmla="*/ 139083 h 606722"/>
                  <a:gd name="connsiteX108" fmla="*/ 271920 w 591625"/>
                  <a:gd name="connsiteY108" fmla="*/ 126286 h 606722"/>
                  <a:gd name="connsiteX109" fmla="*/ 262486 w 591625"/>
                  <a:gd name="connsiteY109" fmla="*/ 113399 h 606722"/>
                  <a:gd name="connsiteX110" fmla="*/ 264978 w 591625"/>
                  <a:gd name="connsiteY110" fmla="*/ 64431 h 606722"/>
                  <a:gd name="connsiteX111" fmla="*/ 219051 w 591625"/>
                  <a:gd name="connsiteY111" fmla="*/ 81939 h 606722"/>
                  <a:gd name="connsiteX112" fmla="*/ 203921 w 591625"/>
                  <a:gd name="connsiteY112" fmla="*/ 76962 h 606722"/>
                  <a:gd name="connsiteX113" fmla="*/ 177041 w 591625"/>
                  <a:gd name="connsiteY113" fmla="*/ 0 h 606722"/>
                  <a:gd name="connsiteX114" fmla="*/ 187722 w 591625"/>
                  <a:gd name="connsiteY114" fmla="*/ 5777 h 606722"/>
                  <a:gd name="connsiteX115" fmla="*/ 219586 w 591625"/>
                  <a:gd name="connsiteY115" fmla="*/ 54567 h 606722"/>
                  <a:gd name="connsiteX116" fmla="*/ 274145 w 591625"/>
                  <a:gd name="connsiteY116" fmla="*/ 33771 h 606722"/>
                  <a:gd name="connsiteX117" fmla="*/ 286161 w 591625"/>
                  <a:gd name="connsiteY117" fmla="*/ 35371 h 606722"/>
                  <a:gd name="connsiteX118" fmla="*/ 291323 w 591625"/>
                  <a:gd name="connsiteY118" fmla="*/ 46302 h 606722"/>
                  <a:gd name="connsiteX119" fmla="*/ 288386 w 591625"/>
                  <a:gd name="connsiteY119" fmla="*/ 104512 h 606722"/>
                  <a:gd name="connsiteX120" fmla="*/ 344726 w 591625"/>
                  <a:gd name="connsiteY120" fmla="*/ 119709 h 606722"/>
                  <a:gd name="connsiteX121" fmla="*/ 353538 w 591625"/>
                  <a:gd name="connsiteY121" fmla="*/ 127974 h 606722"/>
                  <a:gd name="connsiteX122" fmla="*/ 351312 w 591625"/>
                  <a:gd name="connsiteY122" fmla="*/ 139883 h 606722"/>
                  <a:gd name="connsiteX123" fmla="*/ 316957 w 591625"/>
                  <a:gd name="connsiteY123" fmla="*/ 182452 h 606722"/>
                  <a:gd name="connsiteX124" fmla="*/ 552730 w 591625"/>
                  <a:gd name="connsiteY124" fmla="*/ 182452 h 606722"/>
                  <a:gd name="connsiteX125" fmla="*/ 591625 w 591625"/>
                  <a:gd name="connsiteY125" fmla="*/ 221111 h 606722"/>
                  <a:gd name="connsiteX126" fmla="*/ 591625 w 591625"/>
                  <a:gd name="connsiteY126" fmla="*/ 568063 h 606722"/>
                  <a:gd name="connsiteX127" fmla="*/ 552730 w 591625"/>
                  <a:gd name="connsiteY127" fmla="*/ 606722 h 606722"/>
                  <a:gd name="connsiteX128" fmla="*/ 203298 w 591625"/>
                  <a:gd name="connsiteY128" fmla="*/ 606722 h 606722"/>
                  <a:gd name="connsiteX129" fmla="*/ 164403 w 591625"/>
                  <a:gd name="connsiteY129" fmla="*/ 568063 h 606722"/>
                  <a:gd name="connsiteX130" fmla="*/ 164403 w 591625"/>
                  <a:gd name="connsiteY130" fmla="*/ 361616 h 606722"/>
                  <a:gd name="connsiteX131" fmla="*/ 134586 w 591625"/>
                  <a:gd name="connsiteY131" fmla="*/ 315936 h 606722"/>
                  <a:gd name="connsiteX132" fmla="*/ 80026 w 591625"/>
                  <a:gd name="connsiteY132" fmla="*/ 336732 h 606722"/>
                  <a:gd name="connsiteX133" fmla="*/ 68011 w 591625"/>
                  <a:gd name="connsiteY133" fmla="*/ 335132 h 606722"/>
                  <a:gd name="connsiteX134" fmla="*/ 62759 w 591625"/>
                  <a:gd name="connsiteY134" fmla="*/ 324201 h 606722"/>
                  <a:gd name="connsiteX135" fmla="*/ 65785 w 591625"/>
                  <a:gd name="connsiteY135" fmla="*/ 265991 h 606722"/>
                  <a:gd name="connsiteX136" fmla="*/ 9357 w 591625"/>
                  <a:gd name="connsiteY136" fmla="*/ 250794 h 606722"/>
                  <a:gd name="connsiteX137" fmla="*/ 634 w 591625"/>
                  <a:gd name="connsiteY137" fmla="*/ 242529 h 606722"/>
                  <a:gd name="connsiteX138" fmla="*/ 2770 w 591625"/>
                  <a:gd name="connsiteY138" fmla="*/ 230620 h 606722"/>
                  <a:gd name="connsiteX139" fmla="*/ 39440 w 591625"/>
                  <a:gd name="connsiteY139" fmla="*/ 185296 h 606722"/>
                  <a:gd name="connsiteX140" fmla="*/ 2770 w 591625"/>
                  <a:gd name="connsiteY140" fmla="*/ 139883 h 606722"/>
                  <a:gd name="connsiteX141" fmla="*/ 634 w 591625"/>
                  <a:gd name="connsiteY141" fmla="*/ 127974 h 606722"/>
                  <a:gd name="connsiteX142" fmla="*/ 9357 w 591625"/>
                  <a:gd name="connsiteY142" fmla="*/ 119709 h 606722"/>
                  <a:gd name="connsiteX143" fmla="*/ 65785 w 591625"/>
                  <a:gd name="connsiteY143" fmla="*/ 104512 h 606722"/>
                  <a:gd name="connsiteX144" fmla="*/ 62848 w 591625"/>
                  <a:gd name="connsiteY144" fmla="*/ 46302 h 606722"/>
                  <a:gd name="connsiteX145" fmla="*/ 68011 w 591625"/>
                  <a:gd name="connsiteY145" fmla="*/ 35371 h 606722"/>
                  <a:gd name="connsiteX146" fmla="*/ 80026 w 591625"/>
                  <a:gd name="connsiteY146" fmla="*/ 33771 h 606722"/>
                  <a:gd name="connsiteX147" fmla="*/ 134586 w 591625"/>
                  <a:gd name="connsiteY147" fmla="*/ 54567 h 606722"/>
                  <a:gd name="connsiteX148" fmla="*/ 166450 w 591625"/>
                  <a:gd name="connsiteY148" fmla="*/ 5777 h 606722"/>
                  <a:gd name="connsiteX149" fmla="*/ 177041 w 591625"/>
                  <a:gd name="connsiteY1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591625" h="606722">
                    <a:moveTo>
                      <a:pt x="491139" y="507009"/>
                    </a:moveTo>
                    <a:lnTo>
                      <a:pt x="491139" y="581394"/>
                    </a:lnTo>
                    <a:lnTo>
                      <a:pt x="552730" y="581394"/>
                    </a:lnTo>
                    <a:cubicBezTo>
                      <a:pt x="560206" y="581394"/>
                      <a:pt x="566259" y="575351"/>
                      <a:pt x="566259" y="568063"/>
                    </a:cubicBezTo>
                    <a:lnTo>
                      <a:pt x="566259" y="507009"/>
                    </a:lnTo>
                    <a:close/>
                    <a:moveTo>
                      <a:pt x="390652" y="507009"/>
                    </a:moveTo>
                    <a:lnTo>
                      <a:pt x="390652" y="581394"/>
                    </a:lnTo>
                    <a:lnTo>
                      <a:pt x="465772" y="581394"/>
                    </a:lnTo>
                    <a:lnTo>
                      <a:pt x="465772" y="507009"/>
                    </a:lnTo>
                    <a:close/>
                    <a:moveTo>
                      <a:pt x="290255" y="507009"/>
                    </a:moveTo>
                    <a:lnTo>
                      <a:pt x="290255" y="581394"/>
                    </a:lnTo>
                    <a:lnTo>
                      <a:pt x="365286" y="581394"/>
                    </a:lnTo>
                    <a:lnTo>
                      <a:pt x="365286" y="507009"/>
                    </a:lnTo>
                    <a:close/>
                    <a:moveTo>
                      <a:pt x="189769" y="507009"/>
                    </a:moveTo>
                    <a:lnTo>
                      <a:pt x="189769" y="568063"/>
                    </a:lnTo>
                    <a:cubicBezTo>
                      <a:pt x="189769" y="575351"/>
                      <a:pt x="195821" y="581394"/>
                      <a:pt x="203298" y="581305"/>
                    </a:cubicBezTo>
                    <a:lnTo>
                      <a:pt x="264800" y="581305"/>
                    </a:lnTo>
                    <a:lnTo>
                      <a:pt x="264889" y="581305"/>
                    </a:lnTo>
                    <a:lnTo>
                      <a:pt x="264889" y="507009"/>
                    </a:lnTo>
                    <a:close/>
                    <a:moveTo>
                      <a:pt x="478518" y="431155"/>
                    </a:moveTo>
                    <a:cubicBezTo>
                      <a:pt x="485451" y="431155"/>
                      <a:pt x="491140" y="436830"/>
                      <a:pt x="491140" y="443836"/>
                    </a:cubicBezTo>
                    <a:lnTo>
                      <a:pt x="491140" y="445077"/>
                    </a:lnTo>
                    <a:cubicBezTo>
                      <a:pt x="491140" y="452083"/>
                      <a:pt x="485451" y="457758"/>
                      <a:pt x="478518" y="457758"/>
                    </a:cubicBezTo>
                    <a:cubicBezTo>
                      <a:pt x="471496" y="457758"/>
                      <a:pt x="465807" y="452083"/>
                      <a:pt x="465807" y="445077"/>
                    </a:cubicBezTo>
                    <a:lnTo>
                      <a:pt x="465807" y="443836"/>
                    </a:lnTo>
                    <a:cubicBezTo>
                      <a:pt x="465807" y="436830"/>
                      <a:pt x="471496" y="431155"/>
                      <a:pt x="478518" y="431155"/>
                    </a:cubicBezTo>
                    <a:close/>
                    <a:moveTo>
                      <a:pt x="390652" y="407296"/>
                    </a:moveTo>
                    <a:lnTo>
                      <a:pt x="390652" y="481592"/>
                    </a:lnTo>
                    <a:lnTo>
                      <a:pt x="566259" y="481592"/>
                    </a:lnTo>
                    <a:lnTo>
                      <a:pt x="566259" y="407296"/>
                    </a:lnTo>
                    <a:close/>
                    <a:moveTo>
                      <a:pt x="290255" y="407207"/>
                    </a:moveTo>
                    <a:lnTo>
                      <a:pt x="290255" y="481592"/>
                    </a:lnTo>
                    <a:lnTo>
                      <a:pt x="365286" y="481592"/>
                    </a:lnTo>
                    <a:lnTo>
                      <a:pt x="365286" y="407207"/>
                    </a:lnTo>
                    <a:close/>
                    <a:moveTo>
                      <a:pt x="189769" y="407207"/>
                    </a:moveTo>
                    <a:lnTo>
                      <a:pt x="189769" y="481592"/>
                    </a:lnTo>
                    <a:lnTo>
                      <a:pt x="264800" y="481592"/>
                    </a:lnTo>
                    <a:lnTo>
                      <a:pt x="264800" y="407207"/>
                    </a:lnTo>
                    <a:close/>
                    <a:moveTo>
                      <a:pt x="219586" y="315936"/>
                    </a:moveTo>
                    <a:lnTo>
                      <a:pt x="189769" y="361616"/>
                    </a:lnTo>
                    <a:lnTo>
                      <a:pt x="189769" y="381879"/>
                    </a:lnTo>
                    <a:lnTo>
                      <a:pt x="264889" y="381879"/>
                    </a:lnTo>
                    <a:lnTo>
                      <a:pt x="264889" y="333177"/>
                    </a:lnTo>
                    <a:close/>
                    <a:moveTo>
                      <a:pt x="491139" y="307493"/>
                    </a:moveTo>
                    <a:lnTo>
                      <a:pt x="491139" y="381879"/>
                    </a:lnTo>
                    <a:lnTo>
                      <a:pt x="566259" y="381879"/>
                    </a:lnTo>
                    <a:lnTo>
                      <a:pt x="566259" y="307493"/>
                    </a:lnTo>
                    <a:close/>
                    <a:moveTo>
                      <a:pt x="390652" y="307493"/>
                    </a:moveTo>
                    <a:lnTo>
                      <a:pt x="390652" y="381879"/>
                    </a:lnTo>
                    <a:lnTo>
                      <a:pt x="465772" y="381879"/>
                    </a:lnTo>
                    <a:lnTo>
                      <a:pt x="465772" y="307493"/>
                    </a:lnTo>
                    <a:close/>
                    <a:moveTo>
                      <a:pt x="290522" y="307493"/>
                    </a:moveTo>
                    <a:lnTo>
                      <a:pt x="290255" y="381879"/>
                    </a:lnTo>
                    <a:lnTo>
                      <a:pt x="365286" y="381879"/>
                    </a:lnTo>
                    <a:lnTo>
                      <a:pt x="365286" y="307493"/>
                    </a:lnTo>
                    <a:close/>
                    <a:moveTo>
                      <a:pt x="491139" y="207780"/>
                    </a:moveTo>
                    <a:lnTo>
                      <a:pt x="491139" y="282165"/>
                    </a:lnTo>
                    <a:lnTo>
                      <a:pt x="566259" y="282165"/>
                    </a:lnTo>
                    <a:lnTo>
                      <a:pt x="566259" y="221111"/>
                    </a:lnTo>
                    <a:cubicBezTo>
                      <a:pt x="566259" y="213824"/>
                      <a:pt x="560206" y="207780"/>
                      <a:pt x="552730" y="207780"/>
                    </a:cubicBezTo>
                    <a:close/>
                    <a:moveTo>
                      <a:pt x="390652" y="207780"/>
                    </a:moveTo>
                    <a:lnTo>
                      <a:pt x="390652" y="282165"/>
                    </a:lnTo>
                    <a:lnTo>
                      <a:pt x="465772" y="282165"/>
                    </a:lnTo>
                    <a:lnTo>
                      <a:pt x="465772" y="207780"/>
                    </a:lnTo>
                    <a:close/>
                    <a:moveTo>
                      <a:pt x="332888" y="207780"/>
                    </a:moveTo>
                    <a:lnTo>
                      <a:pt x="351312" y="230620"/>
                    </a:lnTo>
                    <a:cubicBezTo>
                      <a:pt x="353983" y="233997"/>
                      <a:pt x="354873" y="238441"/>
                      <a:pt x="353538" y="242529"/>
                    </a:cubicBezTo>
                    <a:cubicBezTo>
                      <a:pt x="352202" y="246617"/>
                      <a:pt x="348909" y="249727"/>
                      <a:pt x="344726" y="250794"/>
                    </a:cubicBezTo>
                    <a:lnTo>
                      <a:pt x="290255" y="265546"/>
                    </a:lnTo>
                    <a:lnTo>
                      <a:pt x="290255" y="282165"/>
                    </a:lnTo>
                    <a:lnTo>
                      <a:pt x="365286" y="282165"/>
                    </a:lnTo>
                    <a:lnTo>
                      <a:pt x="365286" y="207780"/>
                    </a:lnTo>
                    <a:close/>
                    <a:moveTo>
                      <a:pt x="177044" y="113325"/>
                    </a:moveTo>
                    <a:cubicBezTo>
                      <a:pt x="137348" y="113325"/>
                      <a:pt x="105039" y="145586"/>
                      <a:pt x="105039" y="185314"/>
                    </a:cubicBezTo>
                    <a:cubicBezTo>
                      <a:pt x="105039" y="224953"/>
                      <a:pt x="137348" y="257214"/>
                      <a:pt x="177044" y="257214"/>
                    </a:cubicBezTo>
                    <a:cubicBezTo>
                      <a:pt x="216829" y="257214"/>
                      <a:pt x="249138" y="224953"/>
                      <a:pt x="249138" y="185314"/>
                    </a:cubicBezTo>
                    <a:cubicBezTo>
                      <a:pt x="249138" y="145586"/>
                      <a:pt x="216829" y="113325"/>
                      <a:pt x="177044" y="113325"/>
                    </a:cubicBezTo>
                    <a:close/>
                    <a:moveTo>
                      <a:pt x="177044" y="87995"/>
                    </a:moveTo>
                    <a:cubicBezTo>
                      <a:pt x="230803" y="87995"/>
                      <a:pt x="274504" y="131633"/>
                      <a:pt x="274504" y="185314"/>
                    </a:cubicBezTo>
                    <a:cubicBezTo>
                      <a:pt x="274504" y="238906"/>
                      <a:pt x="230803" y="282544"/>
                      <a:pt x="177044" y="282544"/>
                    </a:cubicBezTo>
                    <a:cubicBezTo>
                      <a:pt x="123374" y="282544"/>
                      <a:pt x="79673" y="238906"/>
                      <a:pt x="79673" y="185314"/>
                    </a:cubicBezTo>
                    <a:cubicBezTo>
                      <a:pt x="79673" y="131633"/>
                      <a:pt x="123374" y="87995"/>
                      <a:pt x="177044" y="87995"/>
                    </a:cubicBezTo>
                    <a:close/>
                    <a:moveTo>
                      <a:pt x="177041" y="35904"/>
                    </a:moveTo>
                    <a:lnTo>
                      <a:pt x="150251" y="76962"/>
                    </a:lnTo>
                    <a:cubicBezTo>
                      <a:pt x="146958" y="82028"/>
                      <a:pt x="140638" y="84072"/>
                      <a:pt x="135031" y="81939"/>
                    </a:cubicBezTo>
                    <a:lnTo>
                      <a:pt x="89105" y="64431"/>
                    </a:lnTo>
                    <a:lnTo>
                      <a:pt x="91597" y="113399"/>
                    </a:lnTo>
                    <a:cubicBezTo>
                      <a:pt x="91953" y="119354"/>
                      <a:pt x="88037" y="124775"/>
                      <a:pt x="82251" y="126286"/>
                    </a:cubicBezTo>
                    <a:lnTo>
                      <a:pt x="34812" y="139083"/>
                    </a:lnTo>
                    <a:lnTo>
                      <a:pt x="65696" y="177298"/>
                    </a:lnTo>
                    <a:cubicBezTo>
                      <a:pt x="69435" y="181919"/>
                      <a:pt x="69435" y="188584"/>
                      <a:pt x="65696" y="193205"/>
                    </a:cubicBezTo>
                    <a:lnTo>
                      <a:pt x="34812" y="231420"/>
                    </a:lnTo>
                    <a:lnTo>
                      <a:pt x="82251" y="244217"/>
                    </a:lnTo>
                    <a:cubicBezTo>
                      <a:pt x="88037" y="245728"/>
                      <a:pt x="91953" y="251149"/>
                      <a:pt x="91597" y="257104"/>
                    </a:cubicBezTo>
                    <a:lnTo>
                      <a:pt x="89105" y="306072"/>
                    </a:lnTo>
                    <a:lnTo>
                      <a:pt x="135031" y="288564"/>
                    </a:lnTo>
                    <a:cubicBezTo>
                      <a:pt x="136544" y="288031"/>
                      <a:pt x="138057" y="287764"/>
                      <a:pt x="139570" y="287764"/>
                    </a:cubicBezTo>
                    <a:cubicBezTo>
                      <a:pt x="143754" y="287764"/>
                      <a:pt x="147848" y="289808"/>
                      <a:pt x="150251" y="293541"/>
                    </a:cubicBezTo>
                    <a:lnTo>
                      <a:pt x="177041" y="334599"/>
                    </a:lnTo>
                    <a:lnTo>
                      <a:pt x="203921" y="293541"/>
                    </a:lnTo>
                    <a:cubicBezTo>
                      <a:pt x="207214" y="288564"/>
                      <a:pt x="213533" y="286520"/>
                      <a:pt x="219051" y="288564"/>
                    </a:cubicBezTo>
                    <a:lnTo>
                      <a:pt x="264978" y="306072"/>
                    </a:lnTo>
                    <a:lnTo>
                      <a:pt x="262486" y="257104"/>
                    </a:lnTo>
                    <a:cubicBezTo>
                      <a:pt x="262219" y="251149"/>
                      <a:pt x="266135" y="245728"/>
                      <a:pt x="271920" y="244217"/>
                    </a:cubicBezTo>
                    <a:lnTo>
                      <a:pt x="319360" y="231420"/>
                    </a:lnTo>
                    <a:lnTo>
                      <a:pt x="288475" y="193205"/>
                    </a:lnTo>
                    <a:cubicBezTo>
                      <a:pt x="284737" y="188584"/>
                      <a:pt x="284737" y="181919"/>
                      <a:pt x="288475" y="177298"/>
                    </a:cubicBezTo>
                    <a:lnTo>
                      <a:pt x="319360" y="139083"/>
                    </a:lnTo>
                    <a:lnTo>
                      <a:pt x="271920" y="126286"/>
                    </a:lnTo>
                    <a:cubicBezTo>
                      <a:pt x="266135" y="124775"/>
                      <a:pt x="262219" y="119354"/>
                      <a:pt x="262486" y="113399"/>
                    </a:cubicBezTo>
                    <a:lnTo>
                      <a:pt x="264978" y="64431"/>
                    </a:lnTo>
                    <a:lnTo>
                      <a:pt x="219051" y="81939"/>
                    </a:lnTo>
                    <a:cubicBezTo>
                      <a:pt x="213533" y="84072"/>
                      <a:pt x="207214" y="82028"/>
                      <a:pt x="203921" y="76962"/>
                    </a:cubicBezTo>
                    <a:close/>
                    <a:moveTo>
                      <a:pt x="177041" y="0"/>
                    </a:moveTo>
                    <a:cubicBezTo>
                      <a:pt x="181403" y="0"/>
                      <a:pt x="185319" y="2133"/>
                      <a:pt x="187722" y="5777"/>
                    </a:cubicBezTo>
                    <a:lnTo>
                      <a:pt x="219586" y="54567"/>
                    </a:lnTo>
                    <a:lnTo>
                      <a:pt x="274145" y="33771"/>
                    </a:lnTo>
                    <a:cubicBezTo>
                      <a:pt x="278151" y="32260"/>
                      <a:pt x="282690" y="32882"/>
                      <a:pt x="286161" y="35371"/>
                    </a:cubicBezTo>
                    <a:cubicBezTo>
                      <a:pt x="289632" y="37859"/>
                      <a:pt x="291590" y="42036"/>
                      <a:pt x="291323" y="46302"/>
                    </a:cubicBezTo>
                    <a:lnTo>
                      <a:pt x="288386" y="104512"/>
                    </a:lnTo>
                    <a:lnTo>
                      <a:pt x="344726" y="119709"/>
                    </a:lnTo>
                    <a:cubicBezTo>
                      <a:pt x="348909" y="120776"/>
                      <a:pt x="352202" y="123975"/>
                      <a:pt x="353538" y="127974"/>
                    </a:cubicBezTo>
                    <a:cubicBezTo>
                      <a:pt x="354873" y="132062"/>
                      <a:pt x="353983" y="136506"/>
                      <a:pt x="351312" y="139883"/>
                    </a:cubicBezTo>
                    <a:lnTo>
                      <a:pt x="316957" y="182452"/>
                    </a:lnTo>
                    <a:lnTo>
                      <a:pt x="552730" y="182452"/>
                    </a:lnTo>
                    <a:cubicBezTo>
                      <a:pt x="574180" y="182452"/>
                      <a:pt x="591625" y="199782"/>
                      <a:pt x="591625" y="221111"/>
                    </a:cubicBezTo>
                    <a:lnTo>
                      <a:pt x="591625" y="568063"/>
                    </a:lnTo>
                    <a:cubicBezTo>
                      <a:pt x="591625" y="589392"/>
                      <a:pt x="574180" y="606722"/>
                      <a:pt x="552730" y="606722"/>
                    </a:cubicBezTo>
                    <a:lnTo>
                      <a:pt x="203298" y="606722"/>
                    </a:lnTo>
                    <a:cubicBezTo>
                      <a:pt x="181848" y="606722"/>
                      <a:pt x="164403" y="589303"/>
                      <a:pt x="164403" y="568063"/>
                    </a:cubicBezTo>
                    <a:lnTo>
                      <a:pt x="164403" y="361616"/>
                    </a:lnTo>
                    <a:lnTo>
                      <a:pt x="134586" y="315936"/>
                    </a:lnTo>
                    <a:lnTo>
                      <a:pt x="80026" y="336732"/>
                    </a:lnTo>
                    <a:cubicBezTo>
                      <a:pt x="76021" y="338243"/>
                      <a:pt x="71482" y="337621"/>
                      <a:pt x="68011" y="335132"/>
                    </a:cubicBezTo>
                    <a:cubicBezTo>
                      <a:pt x="64539" y="332644"/>
                      <a:pt x="62581" y="328556"/>
                      <a:pt x="62759" y="324201"/>
                    </a:cubicBezTo>
                    <a:lnTo>
                      <a:pt x="65785" y="265991"/>
                    </a:lnTo>
                    <a:lnTo>
                      <a:pt x="9357" y="250794"/>
                    </a:lnTo>
                    <a:cubicBezTo>
                      <a:pt x="5262" y="249727"/>
                      <a:pt x="1969" y="246617"/>
                      <a:pt x="634" y="242529"/>
                    </a:cubicBezTo>
                    <a:cubicBezTo>
                      <a:pt x="-701" y="238441"/>
                      <a:pt x="100" y="233997"/>
                      <a:pt x="2770" y="230620"/>
                    </a:cubicBezTo>
                    <a:lnTo>
                      <a:pt x="39440" y="185296"/>
                    </a:lnTo>
                    <a:lnTo>
                      <a:pt x="2770" y="139883"/>
                    </a:lnTo>
                    <a:cubicBezTo>
                      <a:pt x="100" y="136506"/>
                      <a:pt x="-701" y="132062"/>
                      <a:pt x="634" y="127974"/>
                    </a:cubicBezTo>
                    <a:cubicBezTo>
                      <a:pt x="1969" y="123975"/>
                      <a:pt x="5262" y="120776"/>
                      <a:pt x="9357" y="119709"/>
                    </a:cubicBezTo>
                    <a:lnTo>
                      <a:pt x="65785" y="104512"/>
                    </a:lnTo>
                    <a:lnTo>
                      <a:pt x="62848" y="46302"/>
                    </a:lnTo>
                    <a:cubicBezTo>
                      <a:pt x="62581" y="42036"/>
                      <a:pt x="64539" y="37859"/>
                      <a:pt x="68011" y="35371"/>
                    </a:cubicBezTo>
                    <a:cubicBezTo>
                      <a:pt x="71482" y="32882"/>
                      <a:pt x="76021" y="32260"/>
                      <a:pt x="80026" y="33771"/>
                    </a:cubicBezTo>
                    <a:lnTo>
                      <a:pt x="134586" y="54567"/>
                    </a:lnTo>
                    <a:lnTo>
                      <a:pt x="166450" y="5777"/>
                    </a:lnTo>
                    <a:cubicBezTo>
                      <a:pt x="168764" y="2133"/>
                      <a:pt x="172769" y="0"/>
                      <a:pt x="177041"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67" name="radio-tower_65443">
                <a:extLst>
                  <a:ext uri="{FF2B5EF4-FFF2-40B4-BE49-F238E27FC236}">
                    <a16:creationId xmlns:a16="http://schemas.microsoft.com/office/drawing/2014/main" xmlns="" id="{8179E2C7-2AF2-48CF-8AA9-CB0605754476}"/>
                  </a:ext>
                </a:extLst>
              </p:cNvPr>
              <p:cNvSpPr/>
              <p:nvPr/>
            </p:nvSpPr>
            <p:spPr>
              <a:xfrm>
                <a:off x="953015" y="1960909"/>
                <a:ext cx="991115" cy="1163327"/>
              </a:xfrm>
              <a:custGeom>
                <a:avLst/>
                <a:gdLst>
                  <a:gd name="connsiteX0" fmla="*/ 304911 w 518444"/>
                  <a:gd name="connsiteY0" fmla="*/ 440278 h 566570"/>
                  <a:gd name="connsiteX1" fmla="*/ 225569 w 518444"/>
                  <a:gd name="connsiteY1" fmla="*/ 474357 h 566570"/>
                  <a:gd name="connsiteX2" fmla="*/ 330744 w 518444"/>
                  <a:gd name="connsiteY2" fmla="*/ 518568 h 566570"/>
                  <a:gd name="connsiteX3" fmla="*/ 82568 w 518444"/>
                  <a:gd name="connsiteY3" fmla="*/ 440278 h 566570"/>
                  <a:gd name="connsiteX4" fmla="*/ 57658 w 518444"/>
                  <a:gd name="connsiteY4" fmla="*/ 518568 h 566570"/>
                  <a:gd name="connsiteX5" fmla="*/ 162833 w 518444"/>
                  <a:gd name="connsiteY5" fmla="*/ 474357 h 566570"/>
                  <a:gd name="connsiteX6" fmla="*/ 194201 w 518444"/>
                  <a:gd name="connsiteY6" fmla="*/ 339882 h 566570"/>
                  <a:gd name="connsiteX7" fmla="*/ 102864 w 518444"/>
                  <a:gd name="connsiteY7" fmla="*/ 378567 h 566570"/>
                  <a:gd name="connsiteX8" fmla="*/ 89948 w 518444"/>
                  <a:gd name="connsiteY8" fmla="*/ 417251 h 566570"/>
                  <a:gd name="connsiteX9" fmla="*/ 194201 w 518444"/>
                  <a:gd name="connsiteY9" fmla="*/ 460541 h 566570"/>
                  <a:gd name="connsiteX10" fmla="*/ 297531 w 518444"/>
                  <a:gd name="connsiteY10" fmla="*/ 417251 h 566570"/>
                  <a:gd name="connsiteX11" fmla="*/ 285537 w 518444"/>
                  <a:gd name="connsiteY11" fmla="*/ 378567 h 566570"/>
                  <a:gd name="connsiteX12" fmla="*/ 263395 w 518444"/>
                  <a:gd name="connsiteY12" fmla="*/ 310409 h 566570"/>
                  <a:gd name="connsiteX13" fmla="*/ 225569 w 518444"/>
                  <a:gd name="connsiteY13" fmla="*/ 326988 h 566570"/>
                  <a:gd name="connsiteX14" fmla="*/ 275389 w 518444"/>
                  <a:gd name="connsiteY14" fmla="*/ 348172 h 566570"/>
                  <a:gd name="connsiteX15" fmla="*/ 124084 w 518444"/>
                  <a:gd name="connsiteY15" fmla="*/ 310409 h 566570"/>
                  <a:gd name="connsiteX16" fmla="*/ 113013 w 518444"/>
                  <a:gd name="connsiteY16" fmla="*/ 348172 h 566570"/>
                  <a:gd name="connsiteX17" fmla="*/ 162833 w 518444"/>
                  <a:gd name="connsiteY17" fmla="*/ 326988 h 566570"/>
                  <a:gd name="connsiteX18" fmla="*/ 194201 w 518444"/>
                  <a:gd name="connsiteY18" fmla="*/ 93960 h 566570"/>
                  <a:gd name="connsiteX19" fmla="*/ 132387 w 518444"/>
                  <a:gd name="connsiteY19" fmla="*/ 287382 h 566570"/>
                  <a:gd name="connsiteX20" fmla="*/ 194201 w 518444"/>
                  <a:gd name="connsiteY20" fmla="*/ 313172 h 566570"/>
                  <a:gd name="connsiteX21" fmla="*/ 256014 w 518444"/>
                  <a:gd name="connsiteY21" fmla="*/ 287382 h 566570"/>
                  <a:gd name="connsiteX22" fmla="*/ 358204 w 518444"/>
                  <a:gd name="connsiteY22" fmla="*/ 78463 h 566570"/>
                  <a:gd name="connsiteX23" fmla="*/ 435859 w 518444"/>
                  <a:gd name="connsiteY23" fmla="*/ 138204 h 566570"/>
                  <a:gd name="connsiteX24" fmla="*/ 431250 w 518444"/>
                  <a:gd name="connsiteY24" fmla="*/ 206397 h 566570"/>
                  <a:gd name="connsiteX25" fmla="*/ 380545 w 518444"/>
                  <a:gd name="connsiteY25" fmla="*/ 251552 h 566570"/>
                  <a:gd name="connsiteX26" fmla="*/ 374092 w 518444"/>
                  <a:gd name="connsiteY26" fmla="*/ 252474 h 566570"/>
                  <a:gd name="connsiteX27" fmla="*/ 356576 w 518444"/>
                  <a:gd name="connsiteY27" fmla="*/ 239573 h 566570"/>
                  <a:gd name="connsiteX28" fmla="*/ 368561 w 518444"/>
                  <a:gd name="connsiteY28" fmla="*/ 216534 h 566570"/>
                  <a:gd name="connsiteX29" fmla="*/ 398061 w 518444"/>
                  <a:gd name="connsiteY29" fmla="*/ 189810 h 566570"/>
                  <a:gd name="connsiteX30" fmla="*/ 400827 w 518444"/>
                  <a:gd name="connsiteY30" fmla="*/ 150184 h 566570"/>
                  <a:gd name="connsiteX31" fmla="*/ 335372 w 518444"/>
                  <a:gd name="connsiteY31" fmla="*/ 117009 h 566570"/>
                  <a:gd name="connsiteX32" fmla="*/ 311403 w 518444"/>
                  <a:gd name="connsiteY32" fmla="*/ 105950 h 566570"/>
                  <a:gd name="connsiteX33" fmla="*/ 323388 w 518444"/>
                  <a:gd name="connsiteY33" fmla="*/ 82912 h 566570"/>
                  <a:gd name="connsiteX34" fmla="*/ 358204 w 518444"/>
                  <a:gd name="connsiteY34" fmla="*/ 78463 h 566570"/>
                  <a:gd name="connsiteX35" fmla="*/ 194201 w 518444"/>
                  <a:gd name="connsiteY35" fmla="*/ 1854 h 566570"/>
                  <a:gd name="connsiteX36" fmla="*/ 222801 w 518444"/>
                  <a:gd name="connsiteY36" fmla="*/ 23038 h 566570"/>
                  <a:gd name="connsiteX37" fmla="*/ 387022 w 518444"/>
                  <a:gd name="connsiteY37" fmla="*/ 534226 h 566570"/>
                  <a:gd name="connsiteX38" fmla="*/ 371338 w 518444"/>
                  <a:gd name="connsiteY38" fmla="*/ 565542 h 566570"/>
                  <a:gd name="connsiteX39" fmla="*/ 363958 w 518444"/>
                  <a:gd name="connsiteY39" fmla="*/ 566463 h 566570"/>
                  <a:gd name="connsiteX40" fmla="*/ 339970 w 518444"/>
                  <a:gd name="connsiteY40" fmla="*/ 549884 h 566570"/>
                  <a:gd name="connsiteX41" fmla="*/ 339970 w 518444"/>
                  <a:gd name="connsiteY41" fmla="*/ 548963 h 566570"/>
                  <a:gd name="connsiteX42" fmla="*/ 194201 w 518444"/>
                  <a:gd name="connsiteY42" fmla="*/ 487252 h 566570"/>
                  <a:gd name="connsiteX43" fmla="*/ 47509 w 518444"/>
                  <a:gd name="connsiteY43" fmla="*/ 548963 h 566570"/>
                  <a:gd name="connsiteX44" fmla="*/ 47509 w 518444"/>
                  <a:gd name="connsiteY44" fmla="*/ 549884 h 566570"/>
                  <a:gd name="connsiteX45" fmla="*/ 17064 w 518444"/>
                  <a:gd name="connsiteY45" fmla="*/ 565542 h 566570"/>
                  <a:gd name="connsiteX46" fmla="*/ 1380 w 518444"/>
                  <a:gd name="connsiteY46" fmla="*/ 534226 h 566570"/>
                  <a:gd name="connsiteX47" fmla="*/ 165601 w 518444"/>
                  <a:gd name="connsiteY47" fmla="*/ 23038 h 566570"/>
                  <a:gd name="connsiteX48" fmla="*/ 194201 w 518444"/>
                  <a:gd name="connsiteY48" fmla="*/ 1854 h 566570"/>
                  <a:gd name="connsiteX49" fmla="*/ 364254 w 518444"/>
                  <a:gd name="connsiteY49" fmla="*/ 541 h 566570"/>
                  <a:gd name="connsiteX50" fmla="*/ 509627 w 518444"/>
                  <a:gd name="connsiteY50" fmla="*/ 113315 h 566570"/>
                  <a:gd name="connsiteX51" fmla="*/ 405421 w 518444"/>
                  <a:gd name="connsiteY51" fmla="*/ 325082 h 566570"/>
                  <a:gd name="connsiteX52" fmla="*/ 397121 w 518444"/>
                  <a:gd name="connsiteY52" fmla="*/ 326003 h 566570"/>
                  <a:gd name="connsiteX53" fmla="*/ 374067 w 518444"/>
                  <a:gd name="connsiteY53" fmla="*/ 309430 h 566570"/>
                  <a:gd name="connsiteX54" fmla="*/ 389744 w 518444"/>
                  <a:gd name="connsiteY54" fmla="*/ 278125 h 566570"/>
                  <a:gd name="connsiteX55" fmla="*/ 457063 w 518444"/>
                  <a:gd name="connsiteY55" fmla="*/ 219199 h 566570"/>
                  <a:gd name="connsiteX56" fmla="*/ 463518 w 518444"/>
                  <a:gd name="connsiteY56" fmla="*/ 128968 h 566570"/>
                  <a:gd name="connsiteX57" fmla="*/ 403577 w 518444"/>
                  <a:gd name="connsiteY57" fmla="*/ 61755 h 566570"/>
                  <a:gd name="connsiteX58" fmla="*/ 314125 w 518444"/>
                  <a:gd name="connsiteY58" fmla="*/ 55310 h 566570"/>
                  <a:gd name="connsiteX59" fmla="*/ 282771 w 518444"/>
                  <a:gd name="connsiteY59" fmla="*/ 39657 h 566570"/>
                  <a:gd name="connsiteX60" fmla="*/ 298448 w 518444"/>
                  <a:gd name="connsiteY60" fmla="*/ 8353 h 566570"/>
                  <a:gd name="connsiteX61" fmla="*/ 364254 w 518444"/>
                  <a:gd name="connsiteY61" fmla="*/ 541 h 566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8444" h="566570">
                    <a:moveTo>
                      <a:pt x="304911" y="440278"/>
                    </a:moveTo>
                    <a:lnTo>
                      <a:pt x="225569" y="474357"/>
                    </a:lnTo>
                    <a:lnTo>
                      <a:pt x="330744" y="518568"/>
                    </a:lnTo>
                    <a:close/>
                    <a:moveTo>
                      <a:pt x="82568" y="440278"/>
                    </a:moveTo>
                    <a:lnTo>
                      <a:pt x="57658" y="518568"/>
                    </a:lnTo>
                    <a:lnTo>
                      <a:pt x="162833" y="474357"/>
                    </a:lnTo>
                    <a:close/>
                    <a:moveTo>
                      <a:pt x="194201" y="339882"/>
                    </a:moveTo>
                    <a:lnTo>
                      <a:pt x="102864" y="378567"/>
                    </a:lnTo>
                    <a:lnTo>
                      <a:pt x="89948" y="417251"/>
                    </a:lnTo>
                    <a:lnTo>
                      <a:pt x="194201" y="460541"/>
                    </a:lnTo>
                    <a:lnTo>
                      <a:pt x="297531" y="417251"/>
                    </a:lnTo>
                    <a:lnTo>
                      <a:pt x="285537" y="378567"/>
                    </a:lnTo>
                    <a:close/>
                    <a:moveTo>
                      <a:pt x="263395" y="310409"/>
                    </a:moveTo>
                    <a:lnTo>
                      <a:pt x="225569" y="326988"/>
                    </a:lnTo>
                    <a:lnTo>
                      <a:pt x="275389" y="348172"/>
                    </a:lnTo>
                    <a:close/>
                    <a:moveTo>
                      <a:pt x="124084" y="310409"/>
                    </a:moveTo>
                    <a:lnTo>
                      <a:pt x="113013" y="348172"/>
                    </a:lnTo>
                    <a:lnTo>
                      <a:pt x="162833" y="326988"/>
                    </a:lnTo>
                    <a:close/>
                    <a:moveTo>
                      <a:pt x="194201" y="93960"/>
                    </a:moveTo>
                    <a:lnTo>
                      <a:pt x="132387" y="287382"/>
                    </a:lnTo>
                    <a:lnTo>
                      <a:pt x="194201" y="313172"/>
                    </a:lnTo>
                    <a:lnTo>
                      <a:pt x="256014" y="287382"/>
                    </a:lnTo>
                    <a:close/>
                    <a:moveTo>
                      <a:pt x="358204" y="78463"/>
                    </a:moveTo>
                    <a:cubicBezTo>
                      <a:pt x="392645" y="81011"/>
                      <a:pt x="424105" y="103646"/>
                      <a:pt x="435859" y="138204"/>
                    </a:cubicBezTo>
                    <a:cubicBezTo>
                      <a:pt x="444156" y="161242"/>
                      <a:pt x="442312" y="185202"/>
                      <a:pt x="431250" y="206397"/>
                    </a:cubicBezTo>
                    <a:cubicBezTo>
                      <a:pt x="421109" y="227593"/>
                      <a:pt x="402671" y="244180"/>
                      <a:pt x="380545" y="251552"/>
                    </a:cubicBezTo>
                    <a:cubicBezTo>
                      <a:pt x="377780" y="252474"/>
                      <a:pt x="375936" y="252474"/>
                      <a:pt x="374092" y="252474"/>
                    </a:cubicBezTo>
                    <a:cubicBezTo>
                      <a:pt x="366717" y="252474"/>
                      <a:pt x="359342" y="247866"/>
                      <a:pt x="356576" y="239573"/>
                    </a:cubicBezTo>
                    <a:cubicBezTo>
                      <a:pt x="353810" y="230357"/>
                      <a:pt x="358420" y="219299"/>
                      <a:pt x="368561" y="216534"/>
                    </a:cubicBezTo>
                    <a:cubicBezTo>
                      <a:pt x="381467" y="211927"/>
                      <a:pt x="392530" y="202711"/>
                      <a:pt x="398061" y="189810"/>
                    </a:cubicBezTo>
                    <a:cubicBezTo>
                      <a:pt x="404515" y="177830"/>
                      <a:pt x="405437" y="163085"/>
                      <a:pt x="400827" y="150184"/>
                    </a:cubicBezTo>
                    <a:cubicBezTo>
                      <a:pt x="391608" y="122538"/>
                      <a:pt x="362107" y="107793"/>
                      <a:pt x="335372" y="117009"/>
                    </a:cubicBezTo>
                    <a:cubicBezTo>
                      <a:pt x="325231" y="120695"/>
                      <a:pt x="315091" y="115166"/>
                      <a:pt x="311403" y="105950"/>
                    </a:cubicBezTo>
                    <a:cubicBezTo>
                      <a:pt x="308637" y="95814"/>
                      <a:pt x="313247" y="85677"/>
                      <a:pt x="323388" y="82912"/>
                    </a:cubicBezTo>
                    <a:cubicBezTo>
                      <a:pt x="334912" y="78996"/>
                      <a:pt x="346723" y="77613"/>
                      <a:pt x="358204" y="78463"/>
                    </a:cubicBezTo>
                    <a:close/>
                    <a:moveTo>
                      <a:pt x="194201" y="1854"/>
                    </a:moveTo>
                    <a:cubicBezTo>
                      <a:pt x="207117" y="1854"/>
                      <a:pt x="219111" y="10144"/>
                      <a:pt x="222801" y="23038"/>
                    </a:cubicBezTo>
                    <a:lnTo>
                      <a:pt x="387022" y="534226"/>
                    </a:lnTo>
                    <a:cubicBezTo>
                      <a:pt x="391635" y="547121"/>
                      <a:pt x="384255" y="560937"/>
                      <a:pt x="371338" y="565542"/>
                    </a:cubicBezTo>
                    <a:cubicBezTo>
                      <a:pt x="368571" y="566463"/>
                      <a:pt x="366725" y="566463"/>
                      <a:pt x="363958" y="566463"/>
                    </a:cubicBezTo>
                    <a:cubicBezTo>
                      <a:pt x="353809" y="566463"/>
                      <a:pt x="343661" y="560015"/>
                      <a:pt x="339970" y="549884"/>
                    </a:cubicBezTo>
                    <a:lnTo>
                      <a:pt x="339970" y="548963"/>
                    </a:lnTo>
                    <a:lnTo>
                      <a:pt x="194201" y="487252"/>
                    </a:lnTo>
                    <a:lnTo>
                      <a:pt x="47509" y="548963"/>
                    </a:lnTo>
                    <a:lnTo>
                      <a:pt x="47509" y="549884"/>
                    </a:lnTo>
                    <a:cubicBezTo>
                      <a:pt x="43819" y="562779"/>
                      <a:pt x="29980" y="569226"/>
                      <a:pt x="17064" y="565542"/>
                    </a:cubicBezTo>
                    <a:cubicBezTo>
                      <a:pt x="4147" y="560937"/>
                      <a:pt x="-3233" y="547121"/>
                      <a:pt x="1380" y="534226"/>
                    </a:cubicBezTo>
                    <a:lnTo>
                      <a:pt x="165601" y="23038"/>
                    </a:lnTo>
                    <a:cubicBezTo>
                      <a:pt x="169291" y="10144"/>
                      <a:pt x="181285" y="1854"/>
                      <a:pt x="194201" y="1854"/>
                    </a:cubicBezTo>
                    <a:close/>
                    <a:moveTo>
                      <a:pt x="364254" y="541"/>
                    </a:moveTo>
                    <a:cubicBezTo>
                      <a:pt x="429052" y="5763"/>
                      <a:pt x="487495" y="48404"/>
                      <a:pt x="509627" y="113315"/>
                    </a:cubicBezTo>
                    <a:cubicBezTo>
                      <a:pt x="539137" y="200784"/>
                      <a:pt x="492106" y="295619"/>
                      <a:pt x="405421" y="325082"/>
                    </a:cubicBezTo>
                    <a:cubicBezTo>
                      <a:pt x="402655" y="326003"/>
                      <a:pt x="399888" y="326003"/>
                      <a:pt x="397121" y="326003"/>
                    </a:cubicBezTo>
                    <a:cubicBezTo>
                      <a:pt x="386978" y="326003"/>
                      <a:pt x="376834" y="319558"/>
                      <a:pt x="374067" y="309430"/>
                    </a:cubicBezTo>
                    <a:cubicBezTo>
                      <a:pt x="369456" y="296540"/>
                      <a:pt x="376834" y="282729"/>
                      <a:pt x="389744" y="278125"/>
                    </a:cubicBezTo>
                    <a:cubicBezTo>
                      <a:pt x="419254" y="267997"/>
                      <a:pt x="443231" y="247741"/>
                      <a:pt x="457063" y="219199"/>
                    </a:cubicBezTo>
                    <a:cubicBezTo>
                      <a:pt x="470896" y="190656"/>
                      <a:pt x="473662" y="159352"/>
                      <a:pt x="463518" y="128968"/>
                    </a:cubicBezTo>
                    <a:cubicBezTo>
                      <a:pt x="453374" y="99504"/>
                      <a:pt x="432164" y="75566"/>
                      <a:pt x="403577" y="61755"/>
                    </a:cubicBezTo>
                    <a:cubicBezTo>
                      <a:pt x="375911" y="47023"/>
                      <a:pt x="343635" y="45182"/>
                      <a:pt x="314125" y="55310"/>
                    </a:cubicBezTo>
                    <a:cubicBezTo>
                      <a:pt x="301214" y="59913"/>
                      <a:pt x="287382" y="52547"/>
                      <a:pt x="282771" y="39657"/>
                    </a:cubicBezTo>
                    <a:cubicBezTo>
                      <a:pt x="278160" y="26767"/>
                      <a:pt x="285537" y="12956"/>
                      <a:pt x="298448" y="8353"/>
                    </a:cubicBezTo>
                    <a:cubicBezTo>
                      <a:pt x="320350" y="1217"/>
                      <a:pt x="342655" y="-1200"/>
                      <a:pt x="364254" y="541"/>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2" name="组合 39">
              <a:extLst>
                <a:ext uri="{FF2B5EF4-FFF2-40B4-BE49-F238E27FC236}">
                  <a16:creationId xmlns:a16="http://schemas.microsoft.com/office/drawing/2014/main" xmlns="" id="{B0E05936-776C-45FA-8EBE-063CA84999EE}"/>
                </a:ext>
              </a:extLst>
            </p:cNvPr>
            <p:cNvGrpSpPr/>
            <p:nvPr/>
          </p:nvGrpSpPr>
          <p:grpSpPr>
            <a:xfrm>
              <a:off x="1298989" y="1960944"/>
              <a:ext cx="303536" cy="522346"/>
              <a:chOff x="7977671" y="3266676"/>
              <a:chExt cx="699744" cy="997651"/>
            </a:xfrm>
            <a:solidFill>
              <a:srgbClr val="2D2015"/>
            </a:solidFill>
          </p:grpSpPr>
          <p:grpSp>
            <p:nvGrpSpPr>
              <p:cNvPr id="162" name="组合 79">
                <a:extLst>
                  <a:ext uri="{FF2B5EF4-FFF2-40B4-BE49-F238E27FC236}">
                    <a16:creationId xmlns:a16="http://schemas.microsoft.com/office/drawing/2014/main" xmlns="" id="{F6E6A01A-71E0-4D0C-8D4B-53876FC5AEAA}"/>
                  </a:ext>
                </a:extLst>
              </p:cNvPr>
              <p:cNvGrpSpPr/>
              <p:nvPr/>
            </p:nvGrpSpPr>
            <p:grpSpPr>
              <a:xfrm>
                <a:off x="7977671" y="3266676"/>
                <a:ext cx="699744" cy="997651"/>
                <a:chOff x="8114385" y="3848566"/>
                <a:chExt cx="699744" cy="997651"/>
              </a:xfrm>
              <a:grpFill/>
            </p:grpSpPr>
            <p:sp>
              <p:nvSpPr>
                <p:cNvPr id="164" name="lamppost_113782">
                  <a:extLst>
                    <a:ext uri="{FF2B5EF4-FFF2-40B4-BE49-F238E27FC236}">
                      <a16:creationId xmlns:a16="http://schemas.microsoft.com/office/drawing/2014/main" xmlns="" id="{E862034F-8CF4-4F0E-8649-1AE572721E5E}"/>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65" name="solar-energy_172454">
                  <a:extLst>
                    <a:ext uri="{FF2B5EF4-FFF2-40B4-BE49-F238E27FC236}">
                      <a16:creationId xmlns:a16="http://schemas.microsoft.com/office/drawing/2014/main" xmlns="" id="{B173B4D3-7AE0-4E7F-ABFF-8E4AC00AB567}"/>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3" name="mall-wifi-sign_68935">
                <a:extLst>
                  <a:ext uri="{FF2B5EF4-FFF2-40B4-BE49-F238E27FC236}">
                    <a16:creationId xmlns:a16="http://schemas.microsoft.com/office/drawing/2014/main" xmlns="" id="{C63344B0-66C8-4DB3-A4D9-1D47841FFC23}"/>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3" name="组合 40">
              <a:extLst>
                <a:ext uri="{FF2B5EF4-FFF2-40B4-BE49-F238E27FC236}">
                  <a16:creationId xmlns:a16="http://schemas.microsoft.com/office/drawing/2014/main" xmlns="" id="{A3A27C0F-0284-4C2E-864B-9206CD1041A0}"/>
                </a:ext>
              </a:extLst>
            </p:cNvPr>
            <p:cNvGrpSpPr/>
            <p:nvPr/>
          </p:nvGrpSpPr>
          <p:grpSpPr>
            <a:xfrm>
              <a:off x="1552146" y="2352748"/>
              <a:ext cx="303536" cy="522346"/>
              <a:chOff x="7977671" y="3266676"/>
              <a:chExt cx="699744" cy="997651"/>
            </a:xfrm>
            <a:solidFill>
              <a:srgbClr val="2D2015"/>
            </a:solidFill>
          </p:grpSpPr>
          <p:grpSp>
            <p:nvGrpSpPr>
              <p:cNvPr id="158" name="组合 75">
                <a:extLst>
                  <a:ext uri="{FF2B5EF4-FFF2-40B4-BE49-F238E27FC236}">
                    <a16:creationId xmlns:a16="http://schemas.microsoft.com/office/drawing/2014/main" xmlns="" id="{14EF2C72-1BB4-4A68-977E-6E0BFE2A80C6}"/>
                  </a:ext>
                </a:extLst>
              </p:cNvPr>
              <p:cNvGrpSpPr/>
              <p:nvPr/>
            </p:nvGrpSpPr>
            <p:grpSpPr>
              <a:xfrm>
                <a:off x="7977671" y="3266676"/>
                <a:ext cx="699744" cy="997651"/>
                <a:chOff x="8114385" y="3848566"/>
                <a:chExt cx="699744" cy="997651"/>
              </a:xfrm>
              <a:grpFill/>
            </p:grpSpPr>
            <p:sp>
              <p:nvSpPr>
                <p:cNvPr id="160" name="lamppost_113782">
                  <a:extLst>
                    <a:ext uri="{FF2B5EF4-FFF2-40B4-BE49-F238E27FC236}">
                      <a16:creationId xmlns:a16="http://schemas.microsoft.com/office/drawing/2014/main" xmlns="" id="{C17C397C-140B-46B9-B39F-99898042E8AE}"/>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61" name="solar-energy_172454">
                  <a:extLst>
                    <a:ext uri="{FF2B5EF4-FFF2-40B4-BE49-F238E27FC236}">
                      <a16:creationId xmlns:a16="http://schemas.microsoft.com/office/drawing/2014/main" xmlns="" id="{BD1021C5-2018-4833-898B-6EE0A39EA8C5}"/>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9" name="mall-wifi-sign_68935">
                <a:extLst>
                  <a:ext uri="{FF2B5EF4-FFF2-40B4-BE49-F238E27FC236}">
                    <a16:creationId xmlns:a16="http://schemas.microsoft.com/office/drawing/2014/main" xmlns="" id="{396C0ED2-93B0-42C1-85CA-408D6AF75936}"/>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4" name="组合 41">
              <a:extLst>
                <a:ext uri="{FF2B5EF4-FFF2-40B4-BE49-F238E27FC236}">
                  <a16:creationId xmlns:a16="http://schemas.microsoft.com/office/drawing/2014/main" xmlns="" id="{149702EF-0184-4652-BC51-B08B4A3E6A6E}"/>
                </a:ext>
              </a:extLst>
            </p:cNvPr>
            <p:cNvGrpSpPr/>
            <p:nvPr/>
          </p:nvGrpSpPr>
          <p:grpSpPr>
            <a:xfrm>
              <a:off x="3951286" y="1656400"/>
              <a:ext cx="303536" cy="522346"/>
              <a:chOff x="7977671" y="3266676"/>
              <a:chExt cx="699744" cy="997651"/>
            </a:xfrm>
            <a:solidFill>
              <a:srgbClr val="2D2015"/>
            </a:solidFill>
          </p:grpSpPr>
          <p:grpSp>
            <p:nvGrpSpPr>
              <p:cNvPr id="154" name="组合 71">
                <a:extLst>
                  <a:ext uri="{FF2B5EF4-FFF2-40B4-BE49-F238E27FC236}">
                    <a16:creationId xmlns:a16="http://schemas.microsoft.com/office/drawing/2014/main" xmlns="" id="{361BB2C9-732F-4F2B-88BD-685E283DD7CA}"/>
                  </a:ext>
                </a:extLst>
              </p:cNvPr>
              <p:cNvGrpSpPr/>
              <p:nvPr/>
            </p:nvGrpSpPr>
            <p:grpSpPr>
              <a:xfrm>
                <a:off x="7977671" y="3266676"/>
                <a:ext cx="699744" cy="997651"/>
                <a:chOff x="8114385" y="3848566"/>
                <a:chExt cx="699744" cy="997651"/>
              </a:xfrm>
              <a:grpFill/>
            </p:grpSpPr>
            <p:sp>
              <p:nvSpPr>
                <p:cNvPr id="156" name="lamppost_113782">
                  <a:extLst>
                    <a:ext uri="{FF2B5EF4-FFF2-40B4-BE49-F238E27FC236}">
                      <a16:creationId xmlns:a16="http://schemas.microsoft.com/office/drawing/2014/main" xmlns="" id="{304353EB-3786-49BB-A4EA-083C8FD291A6}"/>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57" name="solar-energy_172454">
                  <a:extLst>
                    <a:ext uri="{FF2B5EF4-FFF2-40B4-BE49-F238E27FC236}">
                      <a16:creationId xmlns:a16="http://schemas.microsoft.com/office/drawing/2014/main" xmlns="" id="{80B3853C-90D4-43B8-B311-6D5010B6F4E8}"/>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5" name="mall-wifi-sign_68935">
                <a:extLst>
                  <a:ext uri="{FF2B5EF4-FFF2-40B4-BE49-F238E27FC236}">
                    <a16:creationId xmlns:a16="http://schemas.microsoft.com/office/drawing/2014/main" xmlns="" id="{21A2241A-7AF9-4400-A65F-03246B15877A}"/>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5" name="组合 42">
              <a:extLst>
                <a:ext uri="{FF2B5EF4-FFF2-40B4-BE49-F238E27FC236}">
                  <a16:creationId xmlns:a16="http://schemas.microsoft.com/office/drawing/2014/main" xmlns="" id="{2F4FE4FD-1B2D-41E7-9C60-26BD0507EF46}"/>
                </a:ext>
              </a:extLst>
            </p:cNvPr>
            <p:cNvGrpSpPr/>
            <p:nvPr/>
          </p:nvGrpSpPr>
          <p:grpSpPr>
            <a:xfrm>
              <a:off x="4428718" y="1992094"/>
              <a:ext cx="303536" cy="522346"/>
              <a:chOff x="7977671" y="3266676"/>
              <a:chExt cx="699744" cy="997651"/>
            </a:xfrm>
            <a:solidFill>
              <a:srgbClr val="2D2015"/>
            </a:solidFill>
          </p:grpSpPr>
          <p:grpSp>
            <p:nvGrpSpPr>
              <p:cNvPr id="150" name="组合 67">
                <a:extLst>
                  <a:ext uri="{FF2B5EF4-FFF2-40B4-BE49-F238E27FC236}">
                    <a16:creationId xmlns:a16="http://schemas.microsoft.com/office/drawing/2014/main" xmlns="" id="{430E1D73-7706-41D7-ABA9-C522A402964E}"/>
                  </a:ext>
                </a:extLst>
              </p:cNvPr>
              <p:cNvGrpSpPr/>
              <p:nvPr/>
            </p:nvGrpSpPr>
            <p:grpSpPr>
              <a:xfrm>
                <a:off x="7977671" y="3266676"/>
                <a:ext cx="699744" cy="997651"/>
                <a:chOff x="8114385" y="3848566"/>
                <a:chExt cx="699744" cy="997651"/>
              </a:xfrm>
              <a:grpFill/>
            </p:grpSpPr>
            <p:sp>
              <p:nvSpPr>
                <p:cNvPr id="152" name="lamppost_113782">
                  <a:extLst>
                    <a:ext uri="{FF2B5EF4-FFF2-40B4-BE49-F238E27FC236}">
                      <a16:creationId xmlns:a16="http://schemas.microsoft.com/office/drawing/2014/main" xmlns="" id="{843A84C3-6F73-4EE4-A146-2C49FDBDC4F1}"/>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solar-energy_172454">
                  <a:extLst>
                    <a:ext uri="{FF2B5EF4-FFF2-40B4-BE49-F238E27FC236}">
                      <a16:creationId xmlns:a16="http://schemas.microsoft.com/office/drawing/2014/main" xmlns="" id="{28FD6C78-695E-49B8-AE25-81226D278B85}"/>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1" name="mall-wifi-sign_68935">
                <a:extLst>
                  <a:ext uri="{FF2B5EF4-FFF2-40B4-BE49-F238E27FC236}">
                    <a16:creationId xmlns:a16="http://schemas.microsoft.com/office/drawing/2014/main" xmlns="" id="{8469B42F-FB73-4A95-8ACA-112A1F1F86CA}"/>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26" name="iconfont-11813-5643530">
              <a:extLst>
                <a:ext uri="{FF2B5EF4-FFF2-40B4-BE49-F238E27FC236}">
                  <a16:creationId xmlns:a16="http://schemas.microsoft.com/office/drawing/2014/main" xmlns="" id="{B26650BD-7E82-4722-A1E8-FB9B2B6CFED4}"/>
                </a:ext>
              </a:extLst>
            </p:cNvPr>
            <p:cNvSpPr/>
            <p:nvPr/>
          </p:nvSpPr>
          <p:spPr>
            <a:xfrm>
              <a:off x="2541320" y="2271807"/>
              <a:ext cx="159210" cy="285185"/>
            </a:xfrm>
            <a:custGeom>
              <a:avLst/>
              <a:gdLst>
                <a:gd name="T0" fmla="*/ 5796 w 7112"/>
                <a:gd name="T1" fmla="*/ 0 h 11200"/>
                <a:gd name="T2" fmla="*/ 1344 w 7112"/>
                <a:gd name="T3" fmla="*/ 0 h 11200"/>
                <a:gd name="T4" fmla="*/ 27 w 7112"/>
                <a:gd name="T5" fmla="*/ 1316 h 11200"/>
                <a:gd name="T6" fmla="*/ 27 w 7112"/>
                <a:gd name="T7" fmla="*/ 9884 h 11200"/>
                <a:gd name="T8" fmla="*/ 1344 w 7112"/>
                <a:gd name="T9" fmla="*/ 11200 h 11200"/>
                <a:gd name="T10" fmla="*/ 5769 w 7112"/>
                <a:gd name="T11" fmla="*/ 11200 h 11200"/>
                <a:gd name="T12" fmla="*/ 7112 w 7112"/>
                <a:gd name="T13" fmla="*/ 9856 h 11200"/>
                <a:gd name="T14" fmla="*/ 7112 w 7112"/>
                <a:gd name="T15" fmla="*/ 1316 h 11200"/>
                <a:gd name="T16" fmla="*/ 5796 w 7112"/>
                <a:gd name="T17" fmla="*/ 0 h 11200"/>
                <a:gd name="T18" fmla="*/ 6580 w 7112"/>
                <a:gd name="T19" fmla="*/ 9884 h 11200"/>
                <a:gd name="T20" fmla="*/ 5796 w 7112"/>
                <a:gd name="T21" fmla="*/ 10668 h 11200"/>
                <a:gd name="T22" fmla="*/ 1344 w 7112"/>
                <a:gd name="T23" fmla="*/ 10668 h 11200"/>
                <a:gd name="T24" fmla="*/ 560 w 7112"/>
                <a:gd name="T25" fmla="*/ 9884 h 11200"/>
                <a:gd name="T26" fmla="*/ 560 w 7112"/>
                <a:gd name="T27" fmla="*/ 9296 h 11200"/>
                <a:gd name="T28" fmla="*/ 6580 w 7112"/>
                <a:gd name="T29" fmla="*/ 9296 h 11200"/>
                <a:gd name="T30" fmla="*/ 6580 w 7112"/>
                <a:gd name="T31" fmla="*/ 9884 h 11200"/>
                <a:gd name="T32" fmla="*/ 6580 w 7112"/>
                <a:gd name="T33" fmla="*/ 8736 h 11200"/>
                <a:gd name="T34" fmla="*/ 560 w 7112"/>
                <a:gd name="T35" fmla="*/ 8736 h 11200"/>
                <a:gd name="T36" fmla="*/ 560 w 7112"/>
                <a:gd name="T37" fmla="*/ 2408 h 11200"/>
                <a:gd name="T38" fmla="*/ 6580 w 7112"/>
                <a:gd name="T39" fmla="*/ 2408 h 11200"/>
                <a:gd name="T40" fmla="*/ 6580 w 7112"/>
                <a:gd name="T41" fmla="*/ 8736 h 11200"/>
                <a:gd name="T42" fmla="*/ 6580 w 7112"/>
                <a:gd name="T43" fmla="*/ 1848 h 11200"/>
                <a:gd name="T44" fmla="*/ 560 w 7112"/>
                <a:gd name="T45" fmla="*/ 1848 h 11200"/>
                <a:gd name="T46" fmla="*/ 560 w 7112"/>
                <a:gd name="T47" fmla="*/ 1344 h 11200"/>
                <a:gd name="T48" fmla="*/ 1344 w 7112"/>
                <a:gd name="T49" fmla="*/ 560 h 11200"/>
                <a:gd name="T50" fmla="*/ 5796 w 7112"/>
                <a:gd name="T51" fmla="*/ 533 h 11200"/>
                <a:gd name="T52" fmla="*/ 6580 w 7112"/>
                <a:gd name="T53" fmla="*/ 1316 h 11200"/>
                <a:gd name="T54" fmla="*/ 6580 w 7112"/>
                <a:gd name="T55" fmla="*/ 1848 h 11200"/>
                <a:gd name="T56" fmla="*/ 3976 w 7112"/>
                <a:gd name="T57" fmla="*/ 728 h 11200"/>
                <a:gd name="T58" fmla="*/ 3109 w 7112"/>
                <a:gd name="T59" fmla="*/ 728 h 11200"/>
                <a:gd name="T60" fmla="*/ 2829 w 7112"/>
                <a:gd name="T61" fmla="*/ 1008 h 11200"/>
                <a:gd name="T62" fmla="*/ 3109 w 7112"/>
                <a:gd name="T63" fmla="*/ 1288 h 11200"/>
                <a:gd name="T64" fmla="*/ 3976 w 7112"/>
                <a:gd name="T65" fmla="*/ 1288 h 11200"/>
                <a:gd name="T66" fmla="*/ 4256 w 7112"/>
                <a:gd name="T67" fmla="*/ 1008 h 11200"/>
                <a:gd name="T68" fmla="*/ 3976 w 7112"/>
                <a:gd name="T69" fmla="*/ 728 h 11200"/>
                <a:gd name="T70" fmla="*/ 3556 w 7112"/>
                <a:gd name="T71" fmla="*/ 10500 h 11200"/>
                <a:gd name="T72" fmla="*/ 3949 w 7112"/>
                <a:gd name="T73" fmla="*/ 10108 h 11200"/>
                <a:gd name="T74" fmla="*/ 3556 w 7112"/>
                <a:gd name="T75" fmla="*/ 9715 h 11200"/>
                <a:gd name="T76" fmla="*/ 3164 w 7112"/>
                <a:gd name="T77" fmla="*/ 10108 h 11200"/>
                <a:gd name="T78" fmla="*/ 3556 w 7112"/>
                <a:gd name="T79" fmla="*/ 105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12" h="11200">
                  <a:moveTo>
                    <a:pt x="5796" y="0"/>
                  </a:moveTo>
                  <a:lnTo>
                    <a:pt x="1344" y="0"/>
                  </a:lnTo>
                  <a:cubicBezTo>
                    <a:pt x="616" y="0"/>
                    <a:pt x="0" y="588"/>
                    <a:pt x="27" y="1316"/>
                  </a:cubicBezTo>
                  <a:lnTo>
                    <a:pt x="27" y="9884"/>
                  </a:lnTo>
                  <a:cubicBezTo>
                    <a:pt x="27" y="10611"/>
                    <a:pt x="615" y="11200"/>
                    <a:pt x="1344" y="11200"/>
                  </a:cubicBezTo>
                  <a:lnTo>
                    <a:pt x="5769" y="11200"/>
                  </a:lnTo>
                  <a:cubicBezTo>
                    <a:pt x="6496" y="11200"/>
                    <a:pt x="7112" y="10613"/>
                    <a:pt x="7112" y="9856"/>
                  </a:cubicBezTo>
                  <a:lnTo>
                    <a:pt x="7112" y="1316"/>
                  </a:lnTo>
                  <a:cubicBezTo>
                    <a:pt x="7112" y="588"/>
                    <a:pt x="6524" y="0"/>
                    <a:pt x="5796" y="0"/>
                  </a:cubicBezTo>
                  <a:close/>
                  <a:moveTo>
                    <a:pt x="6580" y="9884"/>
                  </a:moveTo>
                  <a:cubicBezTo>
                    <a:pt x="6580" y="10331"/>
                    <a:pt x="6216" y="10668"/>
                    <a:pt x="5796" y="10668"/>
                  </a:cubicBezTo>
                  <a:lnTo>
                    <a:pt x="1344" y="10668"/>
                  </a:lnTo>
                  <a:cubicBezTo>
                    <a:pt x="896" y="10668"/>
                    <a:pt x="560" y="10304"/>
                    <a:pt x="560" y="9884"/>
                  </a:cubicBezTo>
                  <a:lnTo>
                    <a:pt x="560" y="9296"/>
                  </a:lnTo>
                  <a:lnTo>
                    <a:pt x="6580" y="9296"/>
                  </a:lnTo>
                  <a:lnTo>
                    <a:pt x="6580" y="9884"/>
                  </a:lnTo>
                  <a:close/>
                  <a:moveTo>
                    <a:pt x="6580" y="8736"/>
                  </a:moveTo>
                  <a:lnTo>
                    <a:pt x="560" y="8736"/>
                  </a:lnTo>
                  <a:lnTo>
                    <a:pt x="560" y="2408"/>
                  </a:lnTo>
                  <a:lnTo>
                    <a:pt x="6580" y="2408"/>
                  </a:lnTo>
                  <a:lnTo>
                    <a:pt x="6580" y="8736"/>
                  </a:lnTo>
                  <a:close/>
                  <a:moveTo>
                    <a:pt x="6580" y="1848"/>
                  </a:moveTo>
                  <a:lnTo>
                    <a:pt x="560" y="1848"/>
                  </a:lnTo>
                  <a:lnTo>
                    <a:pt x="560" y="1344"/>
                  </a:lnTo>
                  <a:cubicBezTo>
                    <a:pt x="560" y="896"/>
                    <a:pt x="924" y="560"/>
                    <a:pt x="1344" y="560"/>
                  </a:cubicBezTo>
                  <a:lnTo>
                    <a:pt x="5796" y="533"/>
                  </a:lnTo>
                  <a:cubicBezTo>
                    <a:pt x="6244" y="533"/>
                    <a:pt x="6580" y="896"/>
                    <a:pt x="6580" y="1316"/>
                  </a:cubicBezTo>
                  <a:lnTo>
                    <a:pt x="6580" y="1848"/>
                  </a:lnTo>
                  <a:close/>
                  <a:moveTo>
                    <a:pt x="3976" y="728"/>
                  </a:moveTo>
                  <a:lnTo>
                    <a:pt x="3109" y="728"/>
                  </a:lnTo>
                  <a:cubicBezTo>
                    <a:pt x="2941" y="728"/>
                    <a:pt x="2829" y="840"/>
                    <a:pt x="2829" y="1008"/>
                  </a:cubicBezTo>
                  <a:cubicBezTo>
                    <a:pt x="2829" y="1175"/>
                    <a:pt x="2941" y="1288"/>
                    <a:pt x="3109" y="1288"/>
                  </a:cubicBezTo>
                  <a:lnTo>
                    <a:pt x="3976" y="1288"/>
                  </a:lnTo>
                  <a:cubicBezTo>
                    <a:pt x="4144" y="1288"/>
                    <a:pt x="4256" y="1175"/>
                    <a:pt x="4256" y="1008"/>
                  </a:cubicBezTo>
                  <a:cubicBezTo>
                    <a:pt x="4256" y="840"/>
                    <a:pt x="4144" y="727"/>
                    <a:pt x="3976" y="728"/>
                  </a:cubicBezTo>
                  <a:close/>
                  <a:moveTo>
                    <a:pt x="3556" y="10500"/>
                  </a:moveTo>
                  <a:cubicBezTo>
                    <a:pt x="3780" y="10500"/>
                    <a:pt x="3949" y="10333"/>
                    <a:pt x="3949" y="10108"/>
                  </a:cubicBezTo>
                  <a:cubicBezTo>
                    <a:pt x="3949" y="9884"/>
                    <a:pt x="3781" y="9715"/>
                    <a:pt x="3556" y="9715"/>
                  </a:cubicBezTo>
                  <a:cubicBezTo>
                    <a:pt x="3332" y="9715"/>
                    <a:pt x="3164" y="9883"/>
                    <a:pt x="3164" y="10108"/>
                  </a:cubicBezTo>
                  <a:cubicBezTo>
                    <a:pt x="3164" y="10333"/>
                    <a:pt x="3332" y="10500"/>
                    <a:pt x="3556" y="10500"/>
                  </a:cubicBezTo>
                  <a:close/>
                </a:path>
              </a:pathLst>
            </a:custGeom>
            <a:solidFill>
              <a:srgbClr val="2D2015"/>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7" name="iconfont-11813-5643530">
              <a:extLst>
                <a:ext uri="{FF2B5EF4-FFF2-40B4-BE49-F238E27FC236}">
                  <a16:creationId xmlns:a16="http://schemas.microsoft.com/office/drawing/2014/main" xmlns="" id="{3526CC7E-693E-4453-B1B1-DB392F234E62}"/>
                </a:ext>
              </a:extLst>
            </p:cNvPr>
            <p:cNvSpPr/>
            <p:nvPr/>
          </p:nvSpPr>
          <p:spPr>
            <a:xfrm>
              <a:off x="3134338" y="2106198"/>
              <a:ext cx="159210" cy="285185"/>
            </a:xfrm>
            <a:custGeom>
              <a:avLst/>
              <a:gdLst>
                <a:gd name="T0" fmla="*/ 5796 w 7112"/>
                <a:gd name="T1" fmla="*/ 0 h 11200"/>
                <a:gd name="T2" fmla="*/ 1344 w 7112"/>
                <a:gd name="T3" fmla="*/ 0 h 11200"/>
                <a:gd name="T4" fmla="*/ 27 w 7112"/>
                <a:gd name="T5" fmla="*/ 1316 h 11200"/>
                <a:gd name="T6" fmla="*/ 27 w 7112"/>
                <a:gd name="T7" fmla="*/ 9884 h 11200"/>
                <a:gd name="T8" fmla="*/ 1344 w 7112"/>
                <a:gd name="T9" fmla="*/ 11200 h 11200"/>
                <a:gd name="T10" fmla="*/ 5769 w 7112"/>
                <a:gd name="T11" fmla="*/ 11200 h 11200"/>
                <a:gd name="T12" fmla="*/ 7112 w 7112"/>
                <a:gd name="T13" fmla="*/ 9856 h 11200"/>
                <a:gd name="T14" fmla="*/ 7112 w 7112"/>
                <a:gd name="T15" fmla="*/ 1316 h 11200"/>
                <a:gd name="T16" fmla="*/ 5796 w 7112"/>
                <a:gd name="T17" fmla="*/ 0 h 11200"/>
                <a:gd name="T18" fmla="*/ 6580 w 7112"/>
                <a:gd name="T19" fmla="*/ 9884 h 11200"/>
                <a:gd name="T20" fmla="*/ 5796 w 7112"/>
                <a:gd name="T21" fmla="*/ 10668 h 11200"/>
                <a:gd name="T22" fmla="*/ 1344 w 7112"/>
                <a:gd name="T23" fmla="*/ 10668 h 11200"/>
                <a:gd name="T24" fmla="*/ 560 w 7112"/>
                <a:gd name="T25" fmla="*/ 9884 h 11200"/>
                <a:gd name="T26" fmla="*/ 560 w 7112"/>
                <a:gd name="T27" fmla="*/ 9296 h 11200"/>
                <a:gd name="T28" fmla="*/ 6580 w 7112"/>
                <a:gd name="T29" fmla="*/ 9296 h 11200"/>
                <a:gd name="T30" fmla="*/ 6580 w 7112"/>
                <a:gd name="T31" fmla="*/ 9884 h 11200"/>
                <a:gd name="T32" fmla="*/ 6580 w 7112"/>
                <a:gd name="T33" fmla="*/ 8736 h 11200"/>
                <a:gd name="T34" fmla="*/ 560 w 7112"/>
                <a:gd name="T35" fmla="*/ 8736 h 11200"/>
                <a:gd name="T36" fmla="*/ 560 w 7112"/>
                <a:gd name="T37" fmla="*/ 2408 h 11200"/>
                <a:gd name="T38" fmla="*/ 6580 w 7112"/>
                <a:gd name="T39" fmla="*/ 2408 h 11200"/>
                <a:gd name="T40" fmla="*/ 6580 w 7112"/>
                <a:gd name="T41" fmla="*/ 8736 h 11200"/>
                <a:gd name="T42" fmla="*/ 6580 w 7112"/>
                <a:gd name="T43" fmla="*/ 1848 h 11200"/>
                <a:gd name="T44" fmla="*/ 560 w 7112"/>
                <a:gd name="T45" fmla="*/ 1848 h 11200"/>
                <a:gd name="T46" fmla="*/ 560 w 7112"/>
                <a:gd name="T47" fmla="*/ 1344 h 11200"/>
                <a:gd name="T48" fmla="*/ 1344 w 7112"/>
                <a:gd name="T49" fmla="*/ 560 h 11200"/>
                <a:gd name="T50" fmla="*/ 5796 w 7112"/>
                <a:gd name="T51" fmla="*/ 533 h 11200"/>
                <a:gd name="T52" fmla="*/ 6580 w 7112"/>
                <a:gd name="T53" fmla="*/ 1316 h 11200"/>
                <a:gd name="T54" fmla="*/ 6580 w 7112"/>
                <a:gd name="T55" fmla="*/ 1848 h 11200"/>
                <a:gd name="T56" fmla="*/ 3976 w 7112"/>
                <a:gd name="T57" fmla="*/ 728 h 11200"/>
                <a:gd name="T58" fmla="*/ 3109 w 7112"/>
                <a:gd name="T59" fmla="*/ 728 h 11200"/>
                <a:gd name="T60" fmla="*/ 2829 w 7112"/>
                <a:gd name="T61" fmla="*/ 1008 h 11200"/>
                <a:gd name="T62" fmla="*/ 3109 w 7112"/>
                <a:gd name="T63" fmla="*/ 1288 h 11200"/>
                <a:gd name="T64" fmla="*/ 3976 w 7112"/>
                <a:gd name="T65" fmla="*/ 1288 h 11200"/>
                <a:gd name="T66" fmla="*/ 4256 w 7112"/>
                <a:gd name="T67" fmla="*/ 1008 h 11200"/>
                <a:gd name="T68" fmla="*/ 3976 w 7112"/>
                <a:gd name="T69" fmla="*/ 728 h 11200"/>
                <a:gd name="T70" fmla="*/ 3556 w 7112"/>
                <a:gd name="T71" fmla="*/ 10500 h 11200"/>
                <a:gd name="T72" fmla="*/ 3949 w 7112"/>
                <a:gd name="T73" fmla="*/ 10108 h 11200"/>
                <a:gd name="T74" fmla="*/ 3556 w 7112"/>
                <a:gd name="T75" fmla="*/ 9715 h 11200"/>
                <a:gd name="T76" fmla="*/ 3164 w 7112"/>
                <a:gd name="T77" fmla="*/ 10108 h 11200"/>
                <a:gd name="T78" fmla="*/ 3556 w 7112"/>
                <a:gd name="T79" fmla="*/ 105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12" h="11200">
                  <a:moveTo>
                    <a:pt x="5796" y="0"/>
                  </a:moveTo>
                  <a:lnTo>
                    <a:pt x="1344" y="0"/>
                  </a:lnTo>
                  <a:cubicBezTo>
                    <a:pt x="616" y="0"/>
                    <a:pt x="0" y="588"/>
                    <a:pt x="27" y="1316"/>
                  </a:cubicBezTo>
                  <a:lnTo>
                    <a:pt x="27" y="9884"/>
                  </a:lnTo>
                  <a:cubicBezTo>
                    <a:pt x="27" y="10611"/>
                    <a:pt x="615" y="11200"/>
                    <a:pt x="1344" y="11200"/>
                  </a:cubicBezTo>
                  <a:lnTo>
                    <a:pt x="5769" y="11200"/>
                  </a:lnTo>
                  <a:cubicBezTo>
                    <a:pt x="6496" y="11200"/>
                    <a:pt x="7112" y="10613"/>
                    <a:pt x="7112" y="9856"/>
                  </a:cubicBezTo>
                  <a:lnTo>
                    <a:pt x="7112" y="1316"/>
                  </a:lnTo>
                  <a:cubicBezTo>
                    <a:pt x="7112" y="588"/>
                    <a:pt x="6524" y="0"/>
                    <a:pt x="5796" y="0"/>
                  </a:cubicBezTo>
                  <a:close/>
                  <a:moveTo>
                    <a:pt x="6580" y="9884"/>
                  </a:moveTo>
                  <a:cubicBezTo>
                    <a:pt x="6580" y="10331"/>
                    <a:pt x="6216" y="10668"/>
                    <a:pt x="5796" y="10668"/>
                  </a:cubicBezTo>
                  <a:lnTo>
                    <a:pt x="1344" y="10668"/>
                  </a:lnTo>
                  <a:cubicBezTo>
                    <a:pt x="896" y="10668"/>
                    <a:pt x="560" y="10304"/>
                    <a:pt x="560" y="9884"/>
                  </a:cubicBezTo>
                  <a:lnTo>
                    <a:pt x="560" y="9296"/>
                  </a:lnTo>
                  <a:lnTo>
                    <a:pt x="6580" y="9296"/>
                  </a:lnTo>
                  <a:lnTo>
                    <a:pt x="6580" y="9884"/>
                  </a:lnTo>
                  <a:close/>
                  <a:moveTo>
                    <a:pt x="6580" y="8736"/>
                  </a:moveTo>
                  <a:lnTo>
                    <a:pt x="560" y="8736"/>
                  </a:lnTo>
                  <a:lnTo>
                    <a:pt x="560" y="2408"/>
                  </a:lnTo>
                  <a:lnTo>
                    <a:pt x="6580" y="2408"/>
                  </a:lnTo>
                  <a:lnTo>
                    <a:pt x="6580" y="8736"/>
                  </a:lnTo>
                  <a:close/>
                  <a:moveTo>
                    <a:pt x="6580" y="1848"/>
                  </a:moveTo>
                  <a:lnTo>
                    <a:pt x="560" y="1848"/>
                  </a:lnTo>
                  <a:lnTo>
                    <a:pt x="560" y="1344"/>
                  </a:lnTo>
                  <a:cubicBezTo>
                    <a:pt x="560" y="896"/>
                    <a:pt x="924" y="560"/>
                    <a:pt x="1344" y="560"/>
                  </a:cubicBezTo>
                  <a:lnTo>
                    <a:pt x="5796" y="533"/>
                  </a:lnTo>
                  <a:cubicBezTo>
                    <a:pt x="6244" y="533"/>
                    <a:pt x="6580" y="896"/>
                    <a:pt x="6580" y="1316"/>
                  </a:cubicBezTo>
                  <a:lnTo>
                    <a:pt x="6580" y="1848"/>
                  </a:lnTo>
                  <a:close/>
                  <a:moveTo>
                    <a:pt x="3976" y="728"/>
                  </a:moveTo>
                  <a:lnTo>
                    <a:pt x="3109" y="728"/>
                  </a:lnTo>
                  <a:cubicBezTo>
                    <a:pt x="2941" y="728"/>
                    <a:pt x="2829" y="840"/>
                    <a:pt x="2829" y="1008"/>
                  </a:cubicBezTo>
                  <a:cubicBezTo>
                    <a:pt x="2829" y="1175"/>
                    <a:pt x="2941" y="1288"/>
                    <a:pt x="3109" y="1288"/>
                  </a:cubicBezTo>
                  <a:lnTo>
                    <a:pt x="3976" y="1288"/>
                  </a:lnTo>
                  <a:cubicBezTo>
                    <a:pt x="4144" y="1288"/>
                    <a:pt x="4256" y="1175"/>
                    <a:pt x="4256" y="1008"/>
                  </a:cubicBezTo>
                  <a:cubicBezTo>
                    <a:pt x="4256" y="840"/>
                    <a:pt x="4144" y="727"/>
                    <a:pt x="3976" y="728"/>
                  </a:cubicBezTo>
                  <a:close/>
                  <a:moveTo>
                    <a:pt x="3556" y="10500"/>
                  </a:moveTo>
                  <a:cubicBezTo>
                    <a:pt x="3780" y="10500"/>
                    <a:pt x="3949" y="10333"/>
                    <a:pt x="3949" y="10108"/>
                  </a:cubicBezTo>
                  <a:cubicBezTo>
                    <a:pt x="3949" y="9884"/>
                    <a:pt x="3781" y="9715"/>
                    <a:pt x="3556" y="9715"/>
                  </a:cubicBezTo>
                  <a:cubicBezTo>
                    <a:pt x="3332" y="9715"/>
                    <a:pt x="3164" y="9883"/>
                    <a:pt x="3164" y="10108"/>
                  </a:cubicBezTo>
                  <a:cubicBezTo>
                    <a:pt x="3164" y="10333"/>
                    <a:pt x="3332" y="10500"/>
                    <a:pt x="3556" y="10500"/>
                  </a:cubicBezTo>
                  <a:close/>
                </a:path>
              </a:pathLst>
            </a:custGeom>
            <a:solidFill>
              <a:srgbClr val="2D2015"/>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iconfont-11813-5643530">
              <a:extLst>
                <a:ext uri="{FF2B5EF4-FFF2-40B4-BE49-F238E27FC236}">
                  <a16:creationId xmlns:a16="http://schemas.microsoft.com/office/drawing/2014/main" xmlns="" id="{68565CFB-A00C-49A5-A73E-54C367EDD451}"/>
                </a:ext>
              </a:extLst>
            </p:cNvPr>
            <p:cNvSpPr/>
            <p:nvPr/>
          </p:nvSpPr>
          <p:spPr>
            <a:xfrm>
              <a:off x="2648850" y="1710977"/>
              <a:ext cx="159210" cy="285185"/>
            </a:xfrm>
            <a:custGeom>
              <a:avLst/>
              <a:gdLst>
                <a:gd name="T0" fmla="*/ 5796 w 7112"/>
                <a:gd name="T1" fmla="*/ 0 h 11200"/>
                <a:gd name="T2" fmla="*/ 1344 w 7112"/>
                <a:gd name="T3" fmla="*/ 0 h 11200"/>
                <a:gd name="T4" fmla="*/ 27 w 7112"/>
                <a:gd name="T5" fmla="*/ 1316 h 11200"/>
                <a:gd name="T6" fmla="*/ 27 w 7112"/>
                <a:gd name="T7" fmla="*/ 9884 h 11200"/>
                <a:gd name="T8" fmla="*/ 1344 w 7112"/>
                <a:gd name="T9" fmla="*/ 11200 h 11200"/>
                <a:gd name="T10" fmla="*/ 5769 w 7112"/>
                <a:gd name="T11" fmla="*/ 11200 h 11200"/>
                <a:gd name="T12" fmla="*/ 7112 w 7112"/>
                <a:gd name="T13" fmla="*/ 9856 h 11200"/>
                <a:gd name="T14" fmla="*/ 7112 w 7112"/>
                <a:gd name="T15" fmla="*/ 1316 h 11200"/>
                <a:gd name="T16" fmla="*/ 5796 w 7112"/>
                <a:gd name="T17" fmla="*/ 0 h 11200"/>
                <a:gd name="T18" fmla="*/ 6580 w 7112"/>
                <a:gd name="T19" fmla="*/ 9884 h 11200"/>
                <a:gd name="T20" fmla="*/ 5796 w 7112"/>
                <a:gd name="T21" fmla="*/ 10668 h 11200"/>
                <a:gd name="T22" fmla="*/ 1344 w 7112"/>
                <a:gd name="T23" fmla="*/ 10668 h 11200"/>
                <a:gd name="T24" fmla="*/ 560 w 7112"/>
                <a:gd name="T25" fmla="*/ 9884 h 11200"/>
                <a:gd name="T26" fmla="*/ 560 w 7112"/>
                <a:gd name="T27" fmla="*/ 9296 h 11200"/>
                <a:gd name="T28" fmla="*/ 6580 w 7112"/>
                <a:gd name="T29" fmla="*/ 9296 h 11200"/>
                <a:gd name="T30" fmla="*/ 6580 w 7112"/>
                <a:gd name="T31" fmla="*/ 9884 h 11200"/>
                <a:gd name="T32" fmla="*/ 6580 w 7112"/>
                <a:gd name="T33" fmla="*/ 8736 h 11200"/>
                <a:gd name="T34" fmla="*/ 560 w 7112"/>
                <a:gd name="T35" fmla="*/ 8736 h 11200"/>
                <a:gd name="T36" fmla="*/ 560 w 7112"/>
                <a:gd name="T37" fmla="*/ 2408 h 11200"/>
                <a:gd name="T38" fmla="*/ 6580 w 7112"/>
                <a:gd name="T39" fmla="*/ 2408 h 11200"/>
                <a:gd name="T40" fmla="*/ 6580 w 7112"/>
                <a:gd name="T41" fmla="*/ 8736 h 11200"/>
                <a:gd name="T42" fmla="*/ 6580 w 7112"/>
                <a:gd name="T43" fmla="*/ 1848 h 11200"/>
                <a:gd name="T44" fmla="*/ 560 w 7112"/>
                <a:gd name="T45" fmla="*/ 1848 h 11200"/>
                <a:gd name="T46" fmla="*/ 560 w 7112"/>
                <a:gd name="T47" fmla="*/ 1344 h 11200"/>
                <a:gd name="T48" fmla="*/ 1344 w 7112"/>
                <a:gd name="T49" fmla="*/ 560 h 11200"/>
                <a:gd name="T50" fmla="*/ 5796 w 7112"/>
                <a:gd name="T51" fmla="*/ 533 h 11200"/>
                <a:gd name="T52" fmla="*/ 6580 w 7112"/>
                <a:gd name="T53" fmla="*/ 1316 h 11200"/>
                <a:gd name="T54" fmla="*/ 6580 w 7112"/>
                <a:gd name="T55" fmla="*/ 1848 h 11200"/>
                <a:gd name="T56" fmla="*/ 3976 w 7112"/>
                <a:gd name="T57" fmla="*/ 728 h 11200"/>
                <a:gd name="T58" fmla="*/ 3109 w 7112"/>
                <a:gd name="T59" fmla="*/ 728 h 11200"/>
                <a:gd name="T60" fmla="*/ 2829 w 7112"/>
                <a:gd name="T61" fmla="*/ 1008 h 11200"/>
                <a:gd name="T62" fmla="*/ 3109 w 7112"/>
                <a:gd name="T63" fmla="*/ 1288 h 11200"/>
                <a:gd name="T64" fmla="*/ 3976 w 7112"/>
                <a:gd name="T65" fmla="*/ 1288 h 11200"/>
                <a:gd name="T66" fmla="*/ 4256 w 7112"/>
                <a:gd name="T67" fmla="*/ 1008 h 11200"/>
                <a:gd name="T68" fmla="*/ 3976 w 7112"/>
                <a:gd name="T69" fmla="*/ 728 h 11200"/>
                <a:gd name="T70" fmla="*/ 3556 w 7112"/>
                <a:gd name="T71" fmla="*/ 10500 h 11200"/>
                <a:gd name="T72" fmla="*/ 3949 w 7112"/>
                <a:gd name="T73" fmla="*/ 10108 h 11200"/>
                <a:gd name="T74" fmla="*/ 3556 w 7112"/>
                <a:gd name="T75" fmla="*/ 9715 h 11200"/>
                <a:gd name="T76" fmla="*/ 3164 w 7112"/>
                <a:gd name="T77" fmla="*/ 10108 h 11200"/>
                <a:gd name="T78" fmla="*/ 3556 w 7112"/>
                <a:gd name="T79" fmla="*/ 105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12" h="11200">
                  <a:moveTo>
                    <a:pt x="5796" y="0"/>
                  </a:moveTo>
                  <a:lnTo>
                    <a:pt x="1344" y="0"/>
                  </a:lnTo>
                  <a:cubicBezTo>
                    <a:pt x="616" y="0"/>
                    <a:pt x="0" y="588"/>
                    <a:pt x="27" y="1316"/>
                  </a:cubicBezTo>
                  <a:lnTo>
                    <a:pt x="27" y="9884"/>
                  </a:lnTo>
                  <a:cubicBezTo>
                    <a:pt x="27" y="10611"/>
                    <a:pt x="615" y="11200"/>
                    <a:pt x="1344" y="11200"/>
                  </a:cubicBezTo>
                  <a:lnTo>
                    <a:pt x="5769" y="11200"/>
                  </a:lnTo>
                  <a:cubicBezTo>
                    <a:pt x="6496" y="11200"/>
                    <a:pt x="7112" y="10613"/>
                    <a:pt x="7112" y="9856"/>
                  </a:cubicBezTo>
                  <a:lnTo>
                    <a:pt x="7112" y="1316"/>
                  </a:lnTo>
                  <a:cubicBezTo>
                    <a:pt x="7112" y="588"/>
                    <a:pt x="6524" y="0"/>
                    <a:pt x="5796" y="0"/>
                  </a:cubicBezTo>
                  <a:close/>
                  <a:moveTo>
                    <a:pt x="6580" y="9884"/>
                  </a:moveTo>
                  <a:cubicBezTo>
                    <a:pt x="6580" y="10331"/>
                    <a:pt x="6216" y="10668"/>
                    <a:pt x="5796" y="10668"/>
                  </a:cubicBezTo>
                  <a:lnTo>
                    <a:pt x="1344" y="10668"/>
                  </a:lnTo>
                  <a:cubicBezTo>
                    <a:pt x="896" y="10668"/>
                    <a:pt x="560" y="10304"/>
                    <a:pt x="560" y="9884"/>
                  </a:cubicBezTo>
                  <a:lnTo>
                    <a:pt x="560" y="9296"/>
                  </a:lnTo>
                  <a:lnTo>
                    <a:pt x="6580" y="9296"/>
                  </a:lnTo>
                  <a:lnTo>
                    <a:pt x="6580" y="9884"/>
                  </a:lnTo>
                  <a:close/>
                  <a:moveTo>
                    <a:pt x="6580" y="8736"/>
                  </a:moveTo>
                  <a:lnTo>
                    <a:pt x="560" y="8736"/>
                  </a:lnTo>
                  <a:lnTo>
                    <a:pt x="560" y="2408"/>
                  </a:lnTo>
                  <a:lnTo>
                    <a:pt x="6580" y="2408"/>
                  </a:lnTo>
                  <a:lnTo>
                    <a:pt x="6580" y="8736"/>
                  </a:lnTo>
                  <a:close/>
                  <a:moveTo>
                    <a:pt x="6580" y="1848"/>
                  </a:moveTo>
                  <a:lnTo>
                    <a:pt x="560" y="1848"/>
                  </a:lnTo>
                  <a:lnTo>
                    <a:pt x="560" y="1344"/>
                  </a:lnTo>
                  <a:cubicBezTo>
                    <a:pt x="560" y="896"/>
                    <a:pt x="924" y="560"/>
                    <a:pt x="1344" y="560"/>
                  </a:cubicBezTo>
                  <a:lnTo>
                    <a:pt x="5796" y="533"/>
                  </a:lnTo>
                  <a:cubicBezTo>
                    <a:pt x="6244" y="533"/>
                    <a:pt x="6580" y="896"/>
                    <a:pt x="6580" y="1316"/>
                  </a:cubicBezTo>
                  <a:lnTo>
                    <a:pt x="6580" y="1848"/>
                  </a:lnTo>
                  <a:close/>
                  <a:moveTo>
                    <a:pt x="3976" y="728"/>
                  </a:moveTo>
                  <a:lnTo>
                    <a:pt x="3109" y="728"/>
                  </a:lnTo>
                  <a:cubicBezTo>
                    <a:pt x="2941" y="728"/>
                    <a:pt x="2829" y="840"/>
                    <a:pt x="2829" y="1008"/>
                  </a:cubicBezTo>
                  <a:cubicBezTo>
                    <a:pt x="2829" y="1175"/>
                    <a:pt x="2941" y="1288"/>
                    <a:pt x="3109" y="1288"/>
                  </a:cubicBezTo>
                  <a:lnTo>
                    <a:pt x="3976" y="1288"/>
                  </a:lnTo>
                  <a:cubicBezTo>
                    <a:pt x="4144" y="1288"/>
                    <a:pt x="4256" y="1175"/>
                    <a:pt x="4256" y="1008"/>
                  </a:cubicBezTo>
                  <a:cubicBezTo>
                    <a:pt x="4256" y="840"/>
                    <a:pt x="4144" y="727"/>
                    <a:pt x="3976" y="728"/>
                  </a:cubicBezTo>
                  <a:close/>
                  <a:moveTo>
                    <a:pt x="3556" y="10500"/>
                  </a:moveTo>
                  <a:cubicBezTo>
                    <a:pt x="3780" y="10500"/>
                    <a:pt x="3949" y="10333"/>
                    <a:pt x="3949" y="10108"/>
                  </a:cubicBezTo>
                  <a:cubicBezTo>
                    <a:pt x="3949" y="9884"/>
                    <a:pt x="3781" y="9715"/>
                    <a:pt x="3556" y="9715"/>
                  </a:cubicBezTo>
                  <a:cubicBezTo>
                    <a:pt x="3332" y="9715"/>
                    <a:pt x="3164" y="9883"/>
                    <a:pt x="3164" y="10108"/>
                  </a:cubicBezTo>
                  <a:cubicBezTo>
                    <a:pt x="3164" y="10333"/>
                    <a:pt x="3332" y="10500"/>
                    <a:pt x="3556" y="10500"/>
                  </a:cubicBezTo>
                  <a:close/>
                </a:path>
              </a:pathLst>
            </a:custGeom>
            <a:solidFill>
              <a:srgbClr val="2D2015"/>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9" name="组合 46">
              <a:extLst>
                <a:ext uri="{FF2B5EF4-FFF2-40B4-BE49-F238E27FC236}">
                  <a16:creationId xmlns:a16="http://schemas.microsoft.com/office/drawing/2014/main" xmlns="" id="{96EC7A2D-EC08-4F18-9E3F-BE8319E3FA54}"/>
                </a:ext>
              </a:extLst>
            </p:cNvPr>
            <p:cNvGrpSpPr/>
            <p:nvPr/>
          </p:nvGrpSpPr>
          <p:grpSpPr>
            <a:xfrm>
              <a:off x="3450101" y="2364655"/>
              <a:ext cx="303536" cy="522346"/>
              <a:chOff x="7977671" y="3266676"/>
              <a:chExt cx="699744" cy="997651"/>
            </a:xfrm>
            <a:solidFill>
              <a:srgbClr val="2D2015"/>
            </a:solidFill>
          </p:grpSpPr>
          <p:grpSp>
            <p:nvGrpSpPr>
              <p:cNvPr id="146" name="组合 63">
                <a:extLst>
                  <a:ext uri="{FF2B5EF4-FFF2-40B4-BE49-F238E27FC236}">
                    <a16:creationId xmlns:a16="http://schemas.microsoft.com/office/drawing/2014/main" xmlns="" id="{C72A9570-A64C-461E-9247-4D7BAB893BC6}"/>
                  </a:ext>
                </a:extLst>
              </p:cNvPr>
              <p:cNvGrpSpPr/>
              <p:nvPr/>
            </p:nvGrpSpPr>
            <p:grpSpPr>
              <a:xfrm>
                <a:off x="7977671" y="3266676"/>
                <a:ext cx="699744" cy="997651"/>
                <a:chOff x="8114385" y="3848566"/>
                <a:chExt cx="699744" cy="997651"/>
              </a:xfrm>
              <a:grpFill/>
            </p:grpSpPr>
            <p:sp>
              <p:nvSpPr>
                <p:cNvPr id="148" name="lamppost_113782">
                  <a:extLst>
                    <a:ext uri="{FF2B5EF4-FFF2-40B4-BE49-F238E27FC236}">
                      <a16:creationId xmlns:a16="http://schemas.microsoft.com/office/drawing/2014/main" xmlns="" id="{99E408E4-C690-4000-9EDE-830C924BF145}"/>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9" name="solar-energy_172454">
                  <a:extLst>
                    <a:ext uri="{FF2B5EF4-FFF2-40B4-BE49-F238E27FC236}">
                      <a16:creationId xmlns:a16="http://schemas.microsoft.com/office/drawing/2014/main" xmlns="" id="{30363DF6-74DA-4842-875D-BEEB4DF47DA6}"/>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47" name="mall-wifi-sign_68935">
                <a:extLst>
                  <a:ext uri="{FF2B5EF4-FFF2-40B4-BE49-F238E27FC236}">
                    <a16:creationId xmlns:a16="http://schemas.microsoft.com/office/drawing/2014/main" xmlns="" id="{7DD7EFB7-F7B5-4416-8096-0C3C3DDB0F0D}"/>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0" name="组合 47">
              <a:extLst>
                <a:ext uri="{FF2B5EF4-FFF2-40B4-BE49-F238E27FC236}">
                  <a16:creationId xmlns:a16="http://schemas.microsoft.com/office/drawing/2014/main" xmlns="" id="{B832E566-46EE-44BD-BC74-9FA27C79AD5C}"/>
                </a:ext>
              </a:extLst>
            </p:cNvPr>
            <p:cNvGrpSpPr/>
            <p:nvPr/>
          </p:nvGrpSpPr>
          <p:grpSpPr>
            <a:xfrm>
              <a:off x="2059089" y="1454939"/>
              <a:ext cx="303536" cy="522346"/>
              <a:chOff x="7977671" y="3266676"/>
              <a:chExt cx="699744" cy="997651"/>
            </a:xfrm>
            <a:solidFill>
              <a:srgbClr val="2D2015"/>
            </a:solidFill>
          </p:grpSpPr>
          <p:grpSp>
            <p:nvGrpSpPr>
              <p:cNvPr id="142" name="组合 59">
                <a:extLst>
                  <a:ext uri="{FF2B5EF4-FFF2-40B4-BE49-F238E27FC236}">
                    <a16:creationId xmlns:a16="http://schemas.microsoft.com/office/drawing/2014/main" xmlns="" id="{FE2F883C-A7A9-49B9-A58E-76C329965CA0}"/>
                  </a:ext>
                </a:extLst>
              </p:cNvPr>
              <p:cNvGrpSpPr/>
              <p:nvPr/>
            </p:nvGrpSpPr>
            <p:grpSpPr>
              <a:xfrm>
                <a:off x="7977671" y="3266676"/>
                <a:ext cx="699744" cy="997651"/>
                <a:chOff x="8114385" y="3848566"/>
                <a:chExt cx="699744" cy="997651"/>
              </a:xfrm>
              <a:grpFill/>
            </p:grpSpPr>
            <p:sp>
              <p:nvSpPr>
                <p:cNvPr id="144" name="lamppost_113782">
                  <a:extLst>
                    <a:ext uri="{FF2B5EF4-FFF2-40B4-BE49-F238E27FC236}">
                      <a16:creationId xmlns:a16="http://schemas.microsoft.com/office/drawing/2014/main" xmlns="" id="{D93DD572-B27F-42A2-9953-52F9C37EC68D}"/>
                    </a:ext>
                  </a:extLst>
                </p:cNvPr>
                <p:cNvSpPr/>
                <p:nvPr/>
              </p:nvSpPr>
              <p:spPr>
                <a:xfrm>
                  <a:off x="8488897" y="4236691"/>
                  <a:ext cx="325232" cy="609526"/>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88862 h 440259"/>
                    <a:gd name="T43" fmla="*/ 88862 h 440259"/>
                    <a:gd name="T44" fmla="*/ 278945 h 440259"/>
                    <a:gd name="T45" fmla="*/ 278945 h 440259"/>
                    <a:gd name="T46" fmla="*/ 278945 h 440259"/>
                    <a:gd name="T47" fmla="*/ 278945 h 440259"/>
                    <a:gd name="T48" fmla="*/ 278945 h 440259"/>
                    <a:gd name="T49" fmla="*/ 278945 h 440259"/>
                    <a:gd name="T50" fmla="*/ 278945 h 440259"/>
                    <a:gd name="T5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95" h="3369">
                      <a:moveTo>
                        <a:pt x="1435" y="0"/>
                      </a:moveTo>
                      <a:lnTo>
                        <a:pt x="1195" y="0"/>
                      </a:lnTo>
                      <a:cubicBezTo>
                        <a:pt x="1079" y="0"/>
                        <a:pt x="976" y="55"/>
                        <a:pt x="910" y="140"/>
                      </a:cubicBezTo>
                      <a:lnTo>
                        <a:pt x="206" y="140"/>
                      </a:lnTo>
                      <a:cubicBezTo>
                        <a:pt x="162" y="140"/>
                        <a:pt x="126" y="176"/>
                        <a:pt x="126" y="220"/>
                      </a:cubicBezTo>
                      <a:cubicBezTo>
                        <a:pt x="126" y="260"/>
                        <a:pt x="155" y="293"/>
                        <a:pt x="193" y="299"/>
                      </a:cubicBezTo>
                      <a:lnTo>
                        <a:pt x="193" y="3209"/>
                      </a:lnTo>
                      <a:lnTo>
                        <a:pt x="80" y="3209"/>
                      </a:lnTo>
                      <a:cubicBezTo>
                        <a:pt x="36" y="3209"/>
                        <a:pt x="0" y="3245"/>
                        <a:pt x="0" y="3289"/>
                      </a:cubicBezTo>
                      <a:cubicBezTo>
                        <a:pt x="0" y="3333"/>
                        <a:pt x="36" y="3369"/>
                        <a:pt x="80" y="3369"/>
                      </a:cubicBezTo>
                      <a:lnTo>
                        <a:pt x="466" y="3369"/>
                      </a:lnTo>
                      <a:cubicBezTo>
                        <a:pt x="510" y="3369"/>
                        <a:pt x="546" y="3333"/>
                        <a:pt x="546" y="3289"/>
                      </a:cubicBezTo>
                      <a:cubicBezTo>
                        <a:pt x="546" y="3245"/>
                        <a:pt x="510" y="3209"/>
                        <a:pt x="466" y="3209"/>
                      </a:cubicBezTo>
                      <a:lnTo>
                        <a:pt x="353" y="3209"/>
                      </a:lnTo>
                      <a:lnTo>
                        <a:pt x="353" y="300"/>
                      </a:lnTo>
                      <a:lnTo>
                        <a:pt x="840" y="300"/>
                      </a:lnTo>
                      <a:cubicBezTo>
                        <a:pt x="837" y="319"/>
                        <a:pt x="835" y="339"/>
                        <a:pt x="835" y="360"/>
                      </a:cubicBezTo>
                      <a:cubicBezTo>
                        <a:pt x="835" y="404"/>
                        <a:pt x="871" y="440"/>
                        <a:pt x="915" y="440"/>
                      </a:cubicBezTo>
                      <a:lnTo>
                        <a:pt x="1715" y="440"/>
                      </a:lnTo>
                      <a:cubicBezTo>
                        <a:pt x="1759" y="440"/>
                        <a:pt x="1795" y="404"/>
                        <a:pt x="1795" y="360"/>
                      </a:cubicBezTo>
                      <a:cubicBezTo>
                        <a:pt x="1795" y="161"/>
                        <a:pt x="1633" y="0"/>
                        <a:pt x="1435" y="0"/>
                      </a:cubicBezTo>
                      <a:close/>
                      <a:moveTo>
                        <a:pt x="1012" y="280"/>
                      </a:moveTo>
                      <a:cubicBezTo>
                        <a:pt x="1043" y="209"/>
                        <a:pt x="1113" y="160"/>
                        <a:pt x="1195" y="160"/>
                      </a:cubicBezTo>
                      <a:lnTo>
                        <a:pt x="1435" y="160"/>
                      </a:lnTo>
                      <a:cubicBezTo>
                        <a:pt x="1517" y="160"/>
                        <a:pt x="1587" y="209"/>
                        <a:pt x="1618" y="280"/>
                      </a:cubicBezTo>
                      <a:lnTo>
                        <a:pt x="1012" y="280"/>
                      </a:ln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5" name="solar-energy_172454">
                  <a:extLst>
                    <a:ext uri="{FF2B5EF4-FFF2-40B4-BE49-F238E27FC236}">
                      <a16:creationId xmlns:a16="http://schemas.microsoft.com/office/drawing/2014/main" xmlns="" id="{F531E654-A118-4C9C-95D8-7E4ED8CED787}"/>
                    </a:ext>
                  </a:extLst>
                </p:cNvPr>
                <p:cNvSpPr/>
                <p:nvPr/>
              </p:nvSpPr>
              <p:spPr>
                <a:xfrm>
                  <a:off x="8114385" y="3848566"/>
                  <a:ext cx="391091" cy="403764"/>
                </a:xfrm>
                <a:custGeom>
                  <a:avLst/>
                  <a:gdLst>
                    <a:gd name="connsiteX0" fmla="*/ 118314 w 608328"/>
                    <a:gd name="connsiteY0" fmla="*/ 493764 h 569251"/>
                    <a:gd name="connsiteX1" fmla="*/ 103681 w 608328"/>
                    <a:gd name="connsiteY1" fmla="*/ 545117 h 569251"/>
                    <a:gd name="connsiteX2" fmla="*/ 205022 w 608328"/>
                    <a:gd name="connsiteY2" fmla="*/ 545117 h 569251"/>
                    <a:gd name="connsiteX3" fmla="*/ 219745 w 608328"/>
                    <a:gd name="connsiteY3" fmla="*/ 493764 h 569251"/>
                    <a:gd name="connsiteX4" fmla="*/ 546753 w 608328"/>
                    <a:gd name="connsiteY4" fmla="*/ 457834 h 569251"/>
                    <a:gd name="connsiteX5" fmla="*/ 554219 w 608328"/>
                    <a:gd name="connsiteY5" fmla="*/ 463401 h 569251"/>
                    <a:gd name="connsiteX6" fmla="*/ 606584 w 608328"/>
                    <a:gd name="connsiteY6" fmla="*/ 551020 h 569251"/>
                    <a:gd name="connsiteX7" fmla="*/ 602402 w 608328"/>
                    <a:gd name="connsiteY7" fmla="*/ 567528 h 569251"/>
                    <a:gd name="connsiteX8" fmla="*/ 596220 w 608328"/>
                    <a:gd name="connsiteY8" fmla="*/ 569251 h 569251"/>
                    <a:gd name="connsiteX9" fmla="*/ 585856 w 608328"/>
                    <a:gd name="connsiteY9" fmla="*/ 563356 h 569251"/>
                    <a:gd name="connsiteX10" fmla="*/ 533401 w 608328"/>
                    <a:gd name="connsiteY10" fmla="*/ 475737 h 569251"/>
                    <a:gd name="connsiteX11" fmla="*/ 537583 w 608328"/>
                    <a:gd name="connsiteY11" fmla="*/ 459138 h 569251"/>
                    <a:gd name="connsiteX12" fmla="*/ 546753 w 608328"/>
                    <a:gd name="connsiteY12" fmla="*/ 457834 h 569251"/>
                    <a:gd name="connsiteX13" fmla="*/ 398522 w 608328"/>
                    <a:gd name="connsiteY13" fmla="*/ 414737 h 569251"/>
                    <a:gd name="connsiteX14" fmla="*/ 361167 w 608328"/>
                    <a:gd name="connsiteY14" fmla="*/ 545117 h 569251"/>
                    <a:gd name="connsiteX15" fmla="*/ 472050 w 608328"/>
                    <a:gd name="connsiteY15" fmla="*/ 545117 h 569251"/>
                    <a:gd name="connsiteX16" fmla="*/ 486774 w 608328"/>
                    <a:gd name="connsiteY16" fmla="*/ 493764 h 569251"/>
                    <a:gd name="connsiteX17" fmla="*/ 406611 w 608328"/>
                    <a:gd name="connsiteY17" fmla="*/ 493764 h 569251"/>
                    <a:gd name="connsiteX18" fmla="*/ 394432 w 608328"/>
                    <a:gd name="connsiteY18" fmla="*/ 481696 h 569251"/>
                    <a:gd name="connsiteX19" fmla="*/ 406611 w 608328"/>
                    <a:gd name="connsiteY19" fmla="*/ 469629 h 569251"/>
                    <a:gd name="connsiteX20" fmla="*/ 493681 w 608328"/>
                    <a:gd name="connsiteY20" fmla="*/ 469629 h 569251"/>
                    <a:gd name="connsiteX21" fmla="*/ 509405 w 608328"/>
                    <a:gd name="connsiteY21" fmla="*/ 414737 h 569251"/>
                    <a:gd name="connsiteX22" fmla="*/ 419608 w 608328"/>
                    <a:gd name="connsiteY22" fmla="*/ 341064 h 569251"/>
                    <a:gd name="connsiteX23" fmla="*/ 405429 w 608328"/>
                    <a:gd name="connsiteY23" fmla="*/ 390603 h 569251"/>
                    <a:gd name="connsiteX24" fmla="*/ 516312 w 608328"/>
                    <a:gd name="connsiteY24" fmla="*/ 390603 h 569251"/>
                    <a:gd name="connsiteX25" fmla="*/ 530491 w 608328"/>
                    <a:gd name="connsiteY25" fmla="*/ 341064 h 569251"/>
                    <a:gd name="connsiteX26" fmla="*/ 288729 w 608328"/>
                    <a:gd name="connsiteY26" fmla="*/ 341064 h 569251"/>
                    <a:gd name="connsiteX27" fmla="*/ 251920 w 608328"/>
                    <a:gd name="connsiteY27" fmla="*/ 469629 h 569251"/>
                    <a:gd name="connsiteX28" fmla="*/ 326448 w 608328"/>
                    <a:gd name="connsiteY28" fmla="*/ 469629 h 569251"/>
                    <a:gd name="connsiteX29" fmla="*/ 338536 w 608328"/>
                    <a:gd name="connsiteY29" fmla="*/ 481696 h 569251"/>
                    <a:gd name="connsiteX30" fmla="*/ 326448 w 608328"/>
                    <a:gd name="connsiteY30" fmla="*/ 493764 h 569251"/>
                    <a:gd name="connsiteX31" fmla="*/ 245012 w 608328"/>
                    <a:gd name="connsiteY31" fmla="*/ 493764 h 569251"/>
                    <a:gd name="connsiteX32" fmla="*/ 230288 w 608328"/>
                    <a:gd name="connsiteY32" fmla="*/ 545117 h 569251"/>
                    <a:gd name="connsiteX33" fmla="*/ 335900 w 608328"/>
                    <a:gd name="connsiteY33" fmla="*/ 545117 h 569251"/>
                    <a:gd name="connsiteX34" fmla="*/ 373255 w 608328"/>
                    <a:gd name="connsiteY34" fmla="*/ 414737 h 569251"/>
                    <a:gd name="connsiteX35" fmla="*/ 297182 w 608328"/>
                    <a:gd name="connsiteY35" fmla="*/ 414737 h 569251"/>
                    <a:gd name="connsiteX36" fmla="*/ 285003 w 608328"/>
                    <a:gd name="connsiteY36" fmla="*/ 402670 h 569251"/>
                    <a:gd name="connsiteX37" fmla="*/ 297182 w 608328"/>
                    <a:gd name="connsiteY37" fmla="*/ 390603 h 569251"/>
                    <a:gd name="connsiteX38" fmla="*/ 380162 w 608328"/>
                    <a:gd name="connsiteY38" fmla="*/ 390603 h 569251"/>
                    <a:gd name="connsiteX39" fmla="*/ 394432 w 608328"/>
                    <a:gd name="connsiteY39" fmla="*/ 341064 h 569251"/>
                    <a:gd name="connsiteX40" fmla="*/ 162122 w 608328"/>
                    <a:gd name="connsiteY40" fmla="*/ 341064 h 569251"/>
                    <a:gd name="connsiteX41" fmla="*/ 147944 w 608328"/>
                    <a:gd name="connsiteY41" fmla="*/ 390603 h 569251"/>
                    <a:gd name="connsiteX42" fmla="*/ 219564 w 608328"/>
                    <a:gd name="connsiteY42" fmla="*/ 390603 h 569251"/>
                    <a:gd name="connsiteX43" fmla="*/ 231652 w 608328"/>
                    <a:gd name="connsiteY43" fmla="*/ 402670 h 569251"/>
                    <a:gd name="connsiteX44" fmla="*/ 219564 w 608328"/>
                    <a:gd name="connsiteY44" fmla="*/ 414737 h 569251"/>
                    <a:gd name="connsiteX45" fmla="*/ 141036 w 608328"/>
                    <a:gd name="connsiteY45" fmla="*/ 414737 h 569251"/>
                    <a:gd name="connsiteX46" fmla="*/ 125312 w 608328"/>
                    <a:gd name="connsiteY46" fmla="*/ 469629 h 569251"/>
                    <a:gd name="connsiteX47" fmla="*/ 226744 w 608328"/>
                    <a:gd name="connsiteY47" fmla="*/ 469629 h 569251"/>
                    <a:gd name="connsiteX48" fmla="*/ 263553 w 608328"/>
                    <a:gd name="connsiteY48" fmla="*/ 341064 h 569251"/>
                    <a:gd name="connsiteX49" fmla="*/ 153033 w 608328"/>
                    <a:gd name="connsiteY49" fmla="*/ 316839 h 569251"/>
                    <a:gd name="connsiteX50" fmla="*/ 546578 w 608328"/>
                    <a:gd name="connsiteY50" fmla="*/ 316839 h 569251"/>
                    <a:gd name="connsiteX51" fmla="*/ 556303 w 608328"/>
                    <a:gd name="connsiteY51" fmla="*/ 321648 h 569251"/>
                    <a:gd name="connsiteX52" fmla="*/ 558212 w 608328"/>
                    <a:gd name="connsiteY52" fmla="*/ 332263 h 569251"/>
                    <a:gd name="connsiteX53" fmla="*/ 492863 w 608328"/>
                    <a:gd name="connsiteY53" fmla="*/ 560541 h 569251"/>
                    <a:gd name="connsiteX54" fmla="*/ 481139 w 608328"/>
                    <a:gd name="connsiteY54" fmla="*/ 569251 h 569251"/>
                    <a:gd name="connsiteX55" fmla="*/ 87594 w 608328"/>
                    <a:gd name="connsiteY55" fmla="*/ 569251 h 569251"/>
                    <a:gd name="connsiteX56" fmla="*/ 77869 w 608328"/>
                    <a:gd name="connsiteY56" fmla="*/ 564443 h 569251"/>
                    <a:gd name="connsiteX57" fmla="*/ 75960 w 608328"/>
                    <a:gd name="connsiteY57" fmla="*/ 553827 h 569251"/>
                    <a:gd name="connsiteX58" fmla="*/ 141309 w 608328"/>
                    <a:gd name="connsiteY58" fmla="*/ 325640 h 569251"/>
                    <a:gd name="connsiteX59" fmla="*/ 153033 w 608328"/>
                    <a:gd name="connsiteY59" fmla="*/ 316839 h 569251"/>
                    <a:gd name="connsiteX60" fmla="*/ 20090 w 608328"/>
                    <a:gd name="connsiteY60" fmla="*/ 216920 h 569251"/>
                    <a:gd name="connsiteX61" fmla="*/ 37262 w 608328"/>
                    <a:gd name="connsiteY61" fmla="*/ 216920 h 569251"/>
                    <a:gd name="connsiteX62" fmla="*/ 37262 w 608328"/>
                    <a:gd name="connsiteY62" fmla="*/ 233945 h 569251"/>
                    <a:gd name="connsiteX63" fmla="*/ 35445 w 608328"/>
                    <a:gd name="connsiteY63" fmla="*/ 235756 h 569251"/>
                    <a:gd name="connsiteX64" fmla="*/ 26905 w 608328"/>
                    <a:gd name="connsiteY64" fmla="*/ 239288 h 569251"/>
                    <a:gd name="connsiteX65" fmla="*/ 18273 w 608328"/>
                    <a:gd name="connsiteY65" fmla="*/ 235756 h 569251"/>
                    <a:gd name="connsiteX66" fmla="*/ 18273 w 608328"/>
                    <a:gd name="connsiteY66" fmla="*/ 218641 h 569251"/>
                    <a:gd name="connsiteX67" fmla="*/ 126902 w 608328"/>
                    <a:gd name="connsiteY67" fmla="*/ 215013 h 569251"/>
                    <a:gd name="connsiteX68" fmla="*/ 139085 w 608328"/>
                    <a:gd name="connsiteY68" fmla="*/ 227162 h 569251"/>
                    <a:gd name="connsiteX69" fmla="*/ 139085 w 608328"/>
                    <a:gd name="connsiteY69" fmla="*/ 243390 h 569251"/>
                    <a:gd name="connsiteX70" fmla="*/ 126902 w 608328"/>
                    <a:gd name="connsiteY70" fmla="*/ 255447 h 569251"/>
                    <a:gd name="connsiteX71" fmla="*/ 114810 w 608328"/>
                    <a:gd name="connsiteY71" fmla="*/ 243390 h 569251"/>
                    <a:gd name="connsiteX72" fmla="*/ 114810 w 608328"/>
                    <a:gd name="connsiteY72" fmla="*/ 227162 h 569251"/>
                    <a:gd name="connsiteX73" fmla="*/ 126902 w 608328"/>
                    <a:gd name="connsiteY73" fmla="*/ 215013 h 569251"/>
                    <a:gd name="connsiteX74" fmla="*/ 189046 w 608328"/>
                    <a:gd name="connsiteY74" fmla="*/ 190234 h 569251"/>
                    <a:gd name="connsiteX75" fmla="*/ 206144 w 608328"/>
                    <a:gd name="connsiteY75" fmla="*/ 190234 h 569251"/>
                    <a:gd name="connsiteX76" fmla="*/ 217693 w 608328"/>
                    <a:gd name="connsiteY76" fmla="*/ 201666 h 569251"/>
                    <a:gd name="connsiteX77" fmla="*/ 217693 w 608328"/>
                    <a:gd name="connsiteY77" fmla="*/ 218813 h 569251"/>
                    <a:gd name="connsiteX78" fmla="*/ 209054 w 608328"/>
                    <a:gd name="connsiteY78" fmla="*/ 222351 h 569251"/>
                    <a:gd name="connsiteX79" fmla="*/ 200505 w 608328"/>
                    <a:gd name="connsiteY79" fmla="*/ 218813 h 569251"/>
                    <a:gd name="connsiteX80" fmla="*/ 189046 w 608328"/>
                    <a:gd name="connsiteY80" fmla="*/ 207291 h 569251"/>
                    <a:gd name="connsiteX81" fmla="*/ 189046 w 608328"/>
                    <a:gd name="connsiteY81" fmla="*/ 190234 h 569251"/>
                    <a:gd name="connsiteX82" fmla="*/ 48276 w 608328"/>
                    <a:gd name="connsiteY82" fmla="*/ 188755 h 569251"/>
                    <a:gd name="connsiteX83" fmla="*/ 65349 w 608328"/>
                    <a:gd name="connsiteY83" fmla="*/ 188755 h 569251"/>
                    <a:gd name="connsiteX84" fmla="*/ 65349 w 608328"/>
                    <a:gd name="connsiteY84" fmla="*/ 205817 h 569251"/>
                    <a:gd name="connsiteX85" fmla="*/ 59991 w 608328"/>
                    <a:gd name="connsiteY85" fmla="*/ 211263 h 569251"/>
                    <a:gd name="connsiteX86" fmla="*/ 51454 w 608328"/>
                    <a:gd name="connsiteY86" fmla="*/ 214802 h 569251"/>
                    <a:gd name="connsiteX87" fmla="*/ 42827 w 608328"/>
                    <a:gd name="connsiteY87" fmla="*/ 211263 h 569251"/>
                    <a:gd name="connsiteX88" fmla="*/ 42827 w 608328"/>
                    <a:gd name="connsiteY88" fmla="*/ 194109 h 569251"/>
                    <a:gd name="connsiteX89" fmla="*/ 227486 w 608328"/>
                    <a:gd name="connsiteY89" fmla="*/ 116645 h 569251"/>
                    <a:gd name="connsiteX90" fmla="*/ 243771 w 608328"/>
                    <a:gd name="connsiteY90" fmla="*/ 116645 h 569251"/>
                    <a:gd name="connsiteX91" fmla="*/ 255870 w 608328"/>
                    <a:gd name="connsiteY91" fmla="*/ 128793 h 569251"/>
                    <a:gd name="connsiteX92" fmla="*/ 243771 w 608328"/>
                    <a:gd name="connsiteY92" fmla="*/ 140849 h 569251"/>
                    <a:gd name="connsiteX93" fmla="*/ 227486 w 608328"/>
                    <a:gd name="connsiteY93" fmla="*/ 140849 h 569251"/>
                    <a:gd name="connsiteX94" fmla="*/ 215295 w 608328"/>
                    <a:gd name="connsiteY94" fmla="*/ 128793 h 569251"/>
                    <a:gd name="connsiteX95" fmla="*/ 227486 w 608328"/>
                    <a:gd name="connsiteY95" fmla="*/ 116645 h 569251"/>
                    <a:gd name="connsiteX96" fmla="*/ 12085 w 608328"/>
                    <a:gd name="connsiteY96" fmla="*/ 114598 h 569251"/>
                    <a:gd name="connsiteX97" fmla="*/ 28349 w 608328"/>
                    <a:gd name="connsiteY97" fmla="*/ 114598 h 569251"/>
                    <a:gd name="connsiteX98" fmla="*/ 40434 w 608328"/>
                    <a:gd name="connsiteY98" fmla="*/ 126690 h 569251"/>
                    <a:gd name="connsiteX99" fmla="*/ 28349 w 608328"/>
                    <a:gd name="connsiteY99" fmla="*/ 138872 h 569251"/>
                    <a:gd name="connsiteX100" fmla="*/ 12085 w 608328"/>
                    <a:gd name="connsiteY100" fmla="*/ 138872 h 569251"/>
                    <a:gd name="connsiteX101" fmla="*/ 0 w 608328"/>
                    <a:gd name="connsiteY101" fmla="*/ 126690 h 569251"/>
                    <a:gd name="connsiteX102" fmla="*/ 12085 w 608328"/>
                    <a:gd name="connsiteY102" fmla="*/ 114598 h 569251"/>
                    <a:gd name="connsiteX103" fmla="*/ 127900 w 608328"/>
                    <a:gd name="connsiteY103" fmla="*/ 81792 h 569251"/>
                    <a:gd name="connsiteX104" fmla="*/ 81916 w 608328"/>
                    <a:gd name="connsiteY104" fmla="*/ 127713 h 569251"/>
                    <a:gd name="connsiteX105" fmla="*/ 127900 w 608328"/>
                    <a:gd name="connsiteY105" fmla="*/ 173725 h 569251"/>
                    <a:gd name="connsiteX106" fmla="*/ 173974 w 608328"/>
                    <a:gd name="connsiteY106" fmla="*/ 127713 h 569251"/>
                    <a:gd name="connsiteX107" fmla="*/ 127900 w 608328"/>
                    <a:gd name="connsiteY107" fmla="*/ 81792 h 569251"/>
                    <a:gd name="connsiteX108" fmla="*/ 127900 w 608328"/>
                    <a:gd name="connsiteY108" fmla="*/ 57652 h 569251"/>
                    <a:gd name="connsiteX109" fmla="*/ 198148 w 608328"/>
                    <a:gd name="connsiteY109" fmla="*/ 127713 h 569251"/>
                    <a:gd name="connsiteX110" fmla="*/ 127900 w 608328"/>
                    <a:gd name="connsiteY110" fmla="*/ 197865 h 569251"/>
                    <a:gd name="connsiteX111" fmla="*/ 57652 w 608328"/>
                    <a:gd name="connsiteY111" fmla="*/ 127713 h 569251"/>
                    <a:gd name="connsiteX112" fmla="*/ 127900 w 608328"/>
                    <a:gd name="connsiteY112" fmla="*/ 57652 h 569251"/>
                    <a:gd name="connsiteX113" fmla="*/ 195879 w 608328"/>
                    <a:gd name="connsiteY113" fmla="*/ 44226 h 569251"/>
                    <a:gd name="connsiteX114" fmla="*/ 213043 w 608328"/>
                    <a:gd name="connsiteY114" fmla="*/ 44226 h 569251"/>
                    <a:gd name="connsiteX115" fmla="*/ 213043 w 608328"/>
                    <a:gd name="connsiteY115" fmla="*/ 61339 h 569251"/>
                    <a:gd name="connsiteX116" fmla="*/ 207594 w 608328"/>
                    <a:gd name="connsiteY116" fmla="*/ 66682 h 569251"/>
                    <a:gd name="connsiteX117" fmla="*/ 199058 w 608328"/>
                    <a:gd name="connsiteY117" fmla="*/ 70213 h 569251"/>
                    <a:gd name="connsiteX118" fmla="*/ 190521 w 608328"/>
                    <a:gd name="connsiteY118" fmla="*/ 66682 h 569251"/>
                    <a:gd name="connsiteX119" fmla="*/ 190521 w 608328"/>
                    <a:gd name="connsiteY119" fmla="*/ 49659 h 569251"/>
                    <a:gd name="connsiteX120" fmla="*/ 38177 w 608328"/>
                    <a:gd name="connsiteY120" fmla="*/ 36684 h 569251"/>
                    <a:gd name="connsiteX121" fmla="*/ 55365 w 608328"/>
                    <a:gd name="connsiteY121" fmla="*/ 36684 h 569251"/>
                    <a:gd name="connsiteX122" fmla="*/ 66824 w 608328"/>
                    <a:gd name="connsiteY122" fmla="*/ 48206 h 569251"/>
                    <a:gd name="connsiteX123" fmla="*/ 66824 w 608328"/>
                    <a:gd name="connsiteY123" fmla="*/ 65263 h 569251"/>
                    <a:gd name="connsiteX124" fmla="*/ 58275 w 608328"/>
                    <a:gd name="connsiteY124" fmla="*/ 68801 h 569251"/>
                    <a:gd name="connsiteX125" fmla="*/ 49726 w 608328"/>
                    <a:gd name="connsiteY125" fmla="*/ 65263 h 569251"/>
                    <a:gd name="connsiteX126" fmla="*/ 38177 w 608328"/>
                    <a:gd name="connsiteY126" fmla="*/ 53831 h 569251"/>
                    <a:gd name="connsiteX127" fmla="*/ 38177 w 608328"/>
                    <a:gd name="connsiteY127" fmla="*/ 36684 h 569251"/>
                    <a:gd name="connsiteX128" fmla="*/ 221031 w 608328"/>
                    <a:gd name="connsiteY128" fmla="*/ 19053 h 569251"/>
                    <a:gd name="connsiteX129" fmla="*/ 238226 w 608328"/>
                    <a:gd name="connsiteY129" fmla="*/ 19053 h 569251"/>
                    <a:gd name="connsiteX130" fmla="*/ 238226 w 608328"/>
                    <a:gd name="connsiteY130" fmla="*/ 36238 h 569251"/>
                    <a:gd name="connsiteX131" fmla="*/ 235952 w 608328"/>
                    <a:gd name="connsiteY131" fmla="*/ 38511 h 569251"/>
                    <a:gd name="connsiteX132" fmla="*/ 227308 w 608328"/>
                    <a:gd name="connsiteY132" fmla="*/ 42057 h 569251"/>
                    <a:gd name="connsiteX133" fmla="*/ 218756 w 608328"/>
                    <a:gd name="connsiteY133" fmla="*/ 38511 h 569251"/>
                    <a:gd name="connsiteX134" fmla="*/ 218756 w 608328"/>
                    <a:gd name="connsiteY134" fmla="*/ 21326 h 569251"/>
                    <a:gd name="connsiteX135" fmla="*/ 128969 w 608328"/>
                    <a:gd name="connsiteY135" fmla="*/ 0 h 569251"/>
                    <a:gd name="connsiteX136" fmla="*/ 141061 w 608328"/>
                    <a:gd name="connsiteY136" fmla="*/ 12079 h 569251"/>
                    <a:gd name="connsiteX137" fmla="*/ 141061 w 608328"/>
                    <a:gd name="connsiteY137" fmla="*/ 28335 h 569251"/>
                    <a:gd name="connsiteX138" fmla="*/ 128969 w 608328"/>
                    <a:gd name="connsiteY138" fmla="*/ 40505 h 569251"/>
                    <a:gd name="connsiteX139" fmla="*/ 116786 w 608328"/>
                    <a:gd name="connsiteY139" fmla="*/ 28335 h 569251"/>
                    <a:gd name="connsiteX140" fmla="*/ 116786 w 608328"/>
                    <a:gd name="connsiteY140" fmla="*/ 12079 h 569251"/>
                    <a:gd name="connsiteX141" fmla="*/ 128969 w 608328"/>
                    <a:gd name="connsiteY141" fmla="*/ 0 h 56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8328" h="569251">
                      <a:moveTo>
                        <a:pt x="118314" y="493764"/>
                      </a:moveTo>
                      <a:lnTo>
                        <a:pt x="103681" y="545117"/>
                      </a:lnTo>
                      <a:lnTo>
                        <a:pt x="205022" y="545117"/>
                      </a:lnTo>
                      <a:lnTo>
                        <a:pt x="219745" y="493764"/>
                      </a:lnTo>
                      <a:close/>
                      <a:moveTo>
                        <a:pt x="546753" y="457834"/>
                      </a:moveTo>
                      <a:cubicBezTo>
                        <a:pt x="549765" y="458594"/>
                        <a:pt x="552492" y="460499"/>
                        <a:pt x="554219" y="463401"/>
                      </a:cubicBezTo>
                      <a:lnTo>
                        <a:pt x="606584" y="551020"/>
                      </a:lnTo>
                      <a:cubicBezTo>
                        <a:pt x="610038" y="556734"/>
                        <a:pt x="608220" y="564172"/>
                        <a:pt x="602402" y="567528"/>
                      </a:cubicBezTo>
                      <a:cubicBezTo>
                        <a:pt x="600493" y="568707"/>
                        <a:pt x="598311" y="569251"/>
                        <a:pt x="596220" y="569251"/>
                      </a:cubicBezTo>
                      <a:cubicBezTo>
                        <a:pt x="592129" y="569251"/>
                        <a:pt x="588038" y="567165"/>
                        <a:pt x="585856" y="563356"/>
                      </a:cubicBezTo>
                      <a:lnTo>
                        <a:pt x="533401" y="475737"/>
                      </a:lnTo>
                      <a:cubicBezTo>
                        <a:pt x="529946" y="470023"/>
                        <a:pt x="531855" y="462585"/>
                        <a:pt x="537583" y="459138"/>
                      </a:cubicBezTo>
                      <a:cubicBezTo>
                        <a:pt x="540446" y="457460"/>
                        <a:pt x="543742" y="457075"/>
                        <a:pt x="546753" y="457834"/>
                      </a:cubicBezTo>
                      <a:close/>
                      <a:moveTo>
                        <a:pt x="398522" y="414737"/>
                      </a:moveTo>
                      <a:lnTo>
                        <a:pt x="361167" y="545117"/>
                      </a:lnTo>
                      <a:lnTo>
                        <a:pt x="472050" y="545117"/>
                      </a:lnTo>
                      <a:lnTo>
                        <a:pt x="486774" y="493764"/>
                      </a:lnTo>
                      <a:lnTo>
                        <a:pt x="406611" y="493764"/>
                      </a:lnTo>
                      <a:cubicBezTo>
                        <a:pt x="399885" y="493764"/>
                        <a:pt x="394432" y="488410"/>
                        <a:pt x="394432" y="481696"/>
                      </a:cubicBezTo>
                      <a:cubicBezTo>
                        <a:pt x="394432" y="474982"/>
                        <a:pt x="399885" y="469629"/>
                        <a:pt x="406611" y="469629"/>
                      </a:cubicBezTo>
                      <a:lnTo>
                        <a:pt x="493681" y="469629"/>
                      </a:lnTo>
                      <a:lnTo>
                        <a:pt x="509405" y="414737"/>
                      </a:lnTo>
                      <a:close/>
                      <a:moveTo>
                        <a:pt x="419608" y="341064"/>
                      </a:moveTo>
                      <a:lnTo>
                        <a:pt x="405429" y="390603"/>
                      </a:lnTo>
                      <a:lnTo>
                        <a:pt x="516312" y="390603"/>
                      </a:lnTo>
                      <a:lnTo>
                        <a:pt x="530491" y="341064"/>
                      </a:lnTo>
                      <a:close/>
                      <a:moveTo>
                        <a:pt x="288729" y="341064"/>
                      </a:moveTo>
                      <a:lnTo>
                        <a:pt x="251920" y="469629"/>
                      </a:lnTo>
                      <a:lnTo>
                        <a:pt x="326448" y="469629"/>
                      </a:lnTo>
                      <a:cubicBezTo>
                        <a:pt x="333082" y="469629"/>
                        <a:pt x="338536" y="474982"/>
                        <a:pt x="338536" y="481696"/>
                      </a:cubicBezTo>
                      <a:cubicBezTo>
                        <a:pt x="338536" y="488410"/>
                        <a:pt x="333082" y="493764"/>
                        <a:pt x="326448" y="493764"/>
                      </a:cubicBezTo>
                      <a:lnTo>
                        <a:pt x="245012" y="493764"/>
                      </a:lnTo>
                      <a:lnTo>
                        <a:pt x="230288" y="545117"/>
                      </a:lnTo>
                      <a:lnTo>
                        <a:pt x="335900" y="545117"/>
                      </a:lnTo>
                      <a:lnTo>
                        <a:pt x="373255" y="414737"/>
                      </a:lnTo>
                      <a:lnTo>
                        <a:pt x="297182" y="414737"/>
                      </a:lnTo>
                      <a:cubicBezTo>
                        <a:pt x="290456" y="414737"/>
                        <a:pt x="285003" y="409384"/>
                        <a:pt x="285003" y="402670"/>
                      </a:cubicBezTo>
                      <a:cubicBezTo>
                        <a:pt x="285003" y="395956"/>
                        <a:pt x="290456" y="390603"/>
                        <a:pt x="297182" y="390603"/>
                      </a:cubicBezTo>
                      <a:lnTo>
                        <a:pt x="380162" y="390603"/>
                      </a:lnTo>
                      <a:lnTo>
                        <a:pt x="394432" y="341064"/>
                      </a:lnTo>
                      <a:close/>
                      <a:moveTo>
                        <a:pt x="162122" y="341064"/>
                      </a:moveTo>
                      <a:lnTo>
                        <a:pt x="147944" y="390603"/>
                      </a:lnTo>
                      <a:lnTo>
                        <a:pt x="219564" y="390603"/>
                      </a:lnTo>
                      <a:cubicBezTo>
                        <a:pt x="226198" y="390603"/>
                        <a:pt x="231652" y="395956"/>
                        <a:pt x="231652" y="402670"/>
                      </a:cubicBezTo>
                      <a:cubicBezTo>
                        <a:pt x="231652" y="409384"/>
                        <a:pt x="226198" y="414737"/>
                        <a:pt x="219564" y="414737"/>
                      </a:cubicBezTo>
                      <a:lnTo>
                        <a:pt x="141036" y="414737"/>
                      </a:lnTo>
                      <a:lnTo>
                        <a:pt x="125312" y="469629"/>
                      </a:lnTo>
                      <a:lnTo>
                        <a:pt x="226744" y="469629"/>
                      </a:lnTo>
                      <a:lnTo>
                        <a:pt x="263553" y="341064"/>
                      </a:lnTo>
                      <a:close/>
                      <a:moveTo>
                        <a:pt x="153033" y="316839"/>
                      </a:moveTo>
                      <a:lnTo>
                        <a:pt x="546578" y="316839"/>
                      </a:lnTo>
                      <a:cubicBezTo>
                        <a:pt x="550395" y="316839"/>
                        <a:pt x="554031" y="318654"/>
                        <a:pt x="556303" y="321648"/>
                      </a:cubicBezTo>
                      <a:cubicBezTo>
                        <a:pt x="558575" y="324733"/>
                        <a:pt x="559302" y="328634"/>
                        <a:pt x="558212" y="332263"/>
                      </a:cubicBezTo>
                      <a:lnTo>
                        <a:pt x="492863" y="560541"/>
                      </a:lnTo>
                      <a:cubicBezTo>
                        <a:pt x="491318" y="565713"/>
                        <a:pt x="486592" y="569251"/>
                        <a:pt x="481139" y="569251"/>
                      </a:cubicBezTo>
                      <a:lnTo>
                        <a:pt x="87594" y="569251"/>
                      </a:lnTo>
                      <a:cubicBezTo>
                        <a:pt x="83777" y="569251"/>
                        <a:pt x="80141" y="567527"/>
                        <a:pt x="77869" y="564443"/>
                      </a:cubicBezTo>
                      <a:cubicBezTo>
                        <a:pt x="75597" y="561448"/>
                        <a:pt x="74870" y="557547"/>
                        <a:pt x="75960" y="553827"/>
                      </a:cubicBezTo>
                      <a:lnTo>
                        <a:pt x="141309" y="325640"/>
                      </a:lnTo>
                      <a:cubicBezTo>
                        <a:pt x="142854" y="320468"/>
                        <a:pt x="147580" y="316839"/>
                        <a:pt x="153033" y="316839"/>
                      </a:cubicBezTo>
                      <a:close/>
                      <a:moveTo>
                        <a:pt x="20090" y="216920"/>
                      </a:moveTo>
                      <a:cubicBezTo>
                        <a:pt x="24815" y="212120"/>
                        <a:pt x="32538" y="212120"/>
                        <a:pt x="37262" y="216920"/>
                      </a:cubicBezTo>
                      <a:cubicBezTo>
                        <a:pt x="41987" y="221629"/>
                        <a:pt x="41987" y="229236"/>
                        <a:pt x="37262" y="233945"/>
                      </a:cubicBezTo>
                      <a:lnTo>
                        <a:pt x="35445" y="235756"/>
                      </a:lnTo>
                      <a:cubicBezTo>
                        <a:pt x="33083" y="238111"/>
                        <a:pt x="29994" y="239288"/>
                        <a:pt x="26905" y="239288"/>
                      </a:cubicBezTo>
                      <a:cubicBezTo>
                        <a:pt x="23725" y="239288"/>
                        <a:pt x="20636" y="238111"/>
                        <a:pt x="18273" y="235756"/>
                      </a:cubicBezTo>
                      <a:cubicBezTo>
                        <a:pt x="13549" y="231047"/>
                        <a:pt x="13549" y="223350"/>
                        <a:pt x="18273" y="218641"/>
                      </a:cubicBezTo>
                      <a:close/>
                      <a:moveTo>
                        <a:pt x="126902" y="215013"/>
                      </a:moveTo>
                      <a:cubicBezTo>
                        <a:pt x="133630" y="215013"/>
                        <a:pt x="139085" y="220453"/>
                        <a:pt x="139085" y="227162"/>
                      </a:cubicBezTo>
                      <a:lnTo>
                        <a:pt x="139085" y="243390"/>
                      </a:lnTo>
                      <a:cubicBezTo>
                        <a:pt x="139085" y="250008"/>
                        <a:pt x="133630" y="255447"/>
                        <a:pt x="126902" y="255447"/>
                      </a:cubicBezTo>
                      <a:cubicBezTo>
                        <a:pt x="120265" y="255447"/>
                        <a:pt x="114810" y="250008"/>
                        <a:pt x="114810" y="243390"/>
                      </a:cubicBezTo>
                      <a:lnTo>
                        <a:pt x="114810" y="227162"/>
                      </a:lnTo>
                      <a:cubicBezTo>
                        <a:pt x="114810" y="220453"/>
                        <a:pt x="120265" y="215013"/>
                        <a:pt x="126902" y="215013"/>
                      </a:cubicBezTo>
                      <a:close/>
                      <a:moveTo>
                        <a:pt x="189046" y="190234"/>
                      </a:moveTo>
                      <a:cubicBezTo>
                        <a:pt x="193775" y="185516"/>
                        <a:pt x="201414" y="185516"/>
                        <a:pt x="206144" y="190234"/>
                      </a:cubicBezTo>
                      <a:lnTo>
                        <a:pt x="217693" y="201666"/>
                      </a:lnTo>
                      <a:cubicBezTo>
                        <a:pt x="222422" y="206383"/>
                        <a:pt x="222422" y="214095"/>
                        <a:pt x="217693" y="218813"/>
                      </a:cubicBezTo>
                      <a:cubicBezTo>
                        <a:pt x="215329" y="221172"/>
                        <a:pt x="212237" y="222351"/>
                        <a:pt x="209054" y="222351"/>
                      </a:cubicBezTo>
                      <a:cubicBezTo>
                        <a:pt x="205962" y="222351"/>
                        <a:pt x="202870" y="221172"/>
                        <a:pt x="200505" y="218813"/>
                      </a:cubicBezTo>
                      <a:lnTo>
                        <a:pt x="189046" y="207291"/>
                      </a:lnTo>
                      <a:cubicBezTo>
                        <a:pt x="184317" y="202573"/>
                        <a:pt x="184317" y="194952"/>
                        <a:pt x="189046" y="190234"/>
                      </a:cubicBezTo>
                      <a:close/>
                      <a:moveTo>
                        <a:pt x="48276" y="188755"/>
                      </a:moveTo>
                      <a:cubicBezTo>
                        <a:pt x="52998" y="184035"/>
                        <a:pt x="60626" y="184035"/>
                        <a:pt x="65349" y="188755"/>
                      </a:cubicBezTo>
                      <a:cubicBezTo>
                        <a:pt x="70071" y="193474"/>
                        <a:pt x="70071" y="201098"/>
                        <a:pt x="65349" y="205817"/>
                      </a:cubicBezTo>
                      <a:lnTo>
                        <a:pt x="59991" y="211263"/>
                      </a:lnTo>
                      <a:cubicBezTo>
                        <a:pt x="57629" y="213622"/>
                        <a:pt x="54542" y="214802"/>
                        <a:pt x="51454" y="214802"/>
                      </a:cubicBezTo>
                      <a:cubicBezTo>
                        <a:pt x="48276" y="214802"/>
                        <a:pt x="45188" y="213622"/>
                        <a:pt x="42827" y="211263"/>
                      </a:cubicBezTo>
                      <a:cubicBezTo>
                        <a:pt x="38105" y="206543"/>
                        <a:pt x="38105" y="198829"/>
                        <a:pt x="42827" y="194109"/>
                      </a:cubicBezTo>
                      <a:close/>
                      <a:moveTo>
                        <a:pt x="227486" y="116645"/>
                      </a:moveTo>
                      <a:lnTo>
                        <a:pt x="243771" y="116645"/>
                      </a:lnTo>
                      <a:cubicBezTo>
                        <a:pt x="250412" y="116645"/>
                        <a:pt x="255870" y="122084"/>
                        <a:pt x="255870" y="128793"/>
                      </a:cubicBezTo>
                      <a:cubicBezTo>
                        <a:pt x="255870" y="135410"/>
                        <a:pt x="250412" y="140849"/>
                        <a:pt x="243771" y="140849"/>
                      </a:cubicBezTo>
                      <a:lnTo>
                        <a:pt x="227486" y="140849"/>
                      </a:lnTo>
                      <a:cubicBezTo>
                        <a:pt x="220754" y="140849"/>
                        <a:pt x="215295" y="135410"/>
                        <a:pt x="215295" y="128793"/>
                      </a:cubicBezTo>
                      <a:cubicBezTo>
                        <a:pt x="215295" y="122084"/>
                        <a:pt x="220754" y="116645"/>
                        <a:pt x="227486" y="116645"/>
                      </a:cubicBezTo>
                      <a:close/>
                      <a:moveTo>
                        <a:pt x="12085" y="114598"/>
                      </a:moveTo>
                      <a:lnTo>
                        <a:pt x="28349" y="114598"/>
                      </a:lnTo>
                      <a:cubicBezTo>
                        <a:pt x="35073" y="114598"/>
                        <a:pt x="40434" y="120053"/>
                        <a:pt x="40434" y="126690"/>
                      </a:cubicBezTo>
                      <a:cubicBezTo>
                        <a:pt x="40434" y="133417"/>
                        <a:pt x="35073" y="138872"/>
                        <a:pt x="28349" y="138872"/>
                      </a:cubicBezTo>
                      <a:lnTo>
                        <a:pt x="12085" y="138872"/>
                      </a:lnTo>
                      <a:cubicBezTo>
                        <a:pt x="5452" y="138872"/>
                        <a:pt x="0" y="133417"/>
                        <a:pt x="0" y="126690"/>
                      </a:cubicBezTo>
                      <a:cubicBezTo>
                        <a:pt x="0" y="120053"/>
                        <a:pt x="5452" y="114598"/>
                        <a:pt x="12085" y="114598"/>
                      </a:cubicBezTo>
                      <a:close/>
                      <a:moveTo>
                        <a:pt x="127900" y="81792"/>
                      </a:moveTo>
                      <a:cubicBezTo>
                        <a:pt x="102545" y="81792"/>
                        <a:pt x="81916" y="102393"/>
                        <a:pt x="81916" y="127713"/>
                      </a:cubicBezTo>
                      <a:cubicBezTo>
                        <a:pt x="81916" y="153124"/>
                        <a:pt x="102545" y="173725"/>
                        <a:pt x="127900" y="173725"/>
                      </a:cubicBezTo>
                      <a:cubicBezTo>
                        <a:pt x="153345" y="173725"/>
                        <a:pt x="173974" y="153124"/>
                        <a:pt x="173974" y="127713"/>
                      </a:cubicBezTo>
                      <a:cubicBezTo>
                        <a:pt x="173974" y="102393"/>
                        <a:pt x="153345" y="81792"/>
                        <a:pt x="127900" y="81792"/>
                      </a:cubicBezTo>
                      <a:close/>
                      <a:moveTo>
                        <a:pt x="127900" y="57652"/>
                      </a:moveTo>
                      <a:cubicBezTo>
                        <a:pt x="166704" y="57652"/>
                        <a:pt x="198148" y="89053"/>
                        <a:pt x="198148" y="127713"/>
                      </a:cubicBezTo>
                      <a:cubicBezTo>
                        <a:pt x="198148" y="166465"/>
                        <a:pt x="166704" y="197865"/>
                        <a:pt x="127900" y="197865"/>
                      </a:cubicBezTo>
                      <a:cubicBezTo>
                        <a:pt x="89186" y="197865"/>
                        <a:pt x="57652" y="166465"/>
                        <a:pt x="57652" y="127713"/>
                      </a:cubicBezTo>
                      <a:cubicBezTo>
                        <a:pt x="57652" y="89053"/>
                        <a:pt x="89186" y="57652"/>
                        <a:pt x="127900" y="57652"/>
                      </a:cubicBezTo>
                      <a:close/>
                      <a:moveTo>
                        <a:pt x="195879" y="44226"/>
                      </a:moveTo>
                      <a:cubicBezTo>
                        <a:pt x="200602" y="39517"/>
                        <a:pt x="208321" y="39517"/>
                        <a:pt x="213043" y="44226"/>
                      </a:cubicBezTo>
                      <a:cubicBezTo>
                        <a:pt x="217765" y="48934"/>
                        <a:pt x="217765" y="56631"/>
                        <a:pt x="213043" y="61339"/>
                      </a:cubicBezTo>
                      <a:lnTo>
                        <a:pt x="207594" y="66682"/>
                      </a:lnTo>
                      <a:cubicBezTo>
                        <a:pt x="205233" y="69036"/>
                        <a:pt x="202145" y="70213"/>
                        <a:pt x="199058" y="70213"/>
                      </a:cubicBezTo>
                      <a:cubicBezTo>
                        <a:pt x="195970" y="70213"/>
                        <a:pt x="192883" y="69036"/>
                        <a:pt x="190521" y="66682"/>
                      </a:cubicBezTo>
                      <a:cubicBezTo>
                        <a:pt x="185799" y="61973"/>
                        <a:pt x="185799" y="54367"/>
                        <a:pt x="190521" y="49659"/>
                      </a:cubicBezTo>
                      <a:close/>
                      <a:moveTo>
                        <a:pt x="38177" y="36684"/>
                      </a:moveTo>
                      <a:cubicBezTo>
                        <a:pt x="42906" y="31966"/>
                        <a:pt x="50636" y="31966"/>
                        <a:pt x="55365" y="36684"/>
                      </a:cubicBezTo>
                      <a:lnTo>
                        <a:pt x="66824" y="48206"/>
                      </a:lnTo>
                      <a:cubicBezTo>
                        <a:pt x="71553" y="52924"/>
                        <a:pt x="71553" y="60545"/>
                        <a:pt x="66824" y="65263"/>
                      </a:cubicBezTo>
                      <a:cubicBezTo>
                        <a:pt x="64459" y="67622"/>
                        <a:pt x="61367" y="68801"/>
                        <a:pt x="58275" y="68801"/>
                      </a:cubicBezTo>
                      <a:cubicBezTo>
                        <a:pt x="55183" y="68801"/>
                        <a:pt x="52091" y="67622"/>
                        <a:pt x="49726" y="65263"/>
                      </a:cubicBezTo>
                      <a:lnTo>
                        <a:pt x="38177" y="53831"/>
                      </a:lnTo>
                      <a:cubicBezTo>
                        <a:pt x="33448" y="49114"/>
                        <a:pt x="33448" y="41402"/>
                        <a:pt x="38177" y="36684"/>
                      </a:cubicBezTo>
                      <a:close/>
                      <a:moveTo>
                        <a:pt x="221031" y="19053"/>
                      </a:moveTo>
                      <a:cubicBezTo>
                        <a:pt x="225762" y="14325"/>
                        <a:pt x="233495" y="14325"/>
                        <a:pt x="238226" y="19053"/>
                      </a:cubicBezTo>
                      <a:cubicBezTo>
                        <a:pt x="242957" y="23781"/>
                        <a:pt x="242957" y="31509"/>
                        <a:pt x="238226" y="36238"/>
                      </a:cubicBezTo>
                      <a:lnTo>
                        <a:pt x="235952" y="38511"/>
                      </a:lnTo>
                      <a:cubicBezTo>
                        <a:pt x="233586" y="40875"/>
                        <a:pt x="230493" y="42057"/>
                        <a:pt x="227308" y="42057"/>
                      </a:cubicBezTo>
                      <a:cubicBezTo>
                        <a:pt x="224215" y="42057"/>
                        <a:pt x="221122" y="40875"/>
                        <a:pt x="218756" y="38511"/>
                      </a:cubicBezTo>
                      <a:cubicBezTo>
                        <a:pt x="214025" y="33783"/>
                        <a:pt x="214025" y="26054"/>
                        <a:pt x="218756" y="21326"/>
                      </a:cubicBezTo>
                      <a:close/>
                      <a:moveTo>
                        <a:pt x="128969" y="0"/>
                      </a:moveTo>
                      <a:cubicBezTo>
                        <a:pt x="135606" y="0"/>
                        <a:pt x="141061" y="5449"/>
                        <a:pt x="141061" y="12079"/>
                      </a:cubicBezTo>
                      <a:lnTo>
                        <a:pt x="141061" y="28335"/>
                      </a:lnTo>
                      <a:cubicBezTo>
                        <a:pt x="141061" y="35056"/>
                        <a:pt x="135606" y="40505"/>
                        <a:pt x="128969" y="40505"/>
                      </a:cubicBezTo>
                      <a:cubicBezTo>
                        <a:pt x="122241" y="40505"/>
                        <a:pt x="116786" y="35056"/>
                        <a:pt x="116786" y="28335"/>
                      </a:cubicBezTo>
                      <a:lnTo>
                        <a:pt x="116786" y="12079"/>
                      </a:lnTo>
                      <a:cubicBezTo>
                        <a:pt x="116786" y="5449"/>
                        <a:pt x="122241" y="0"/>
                        <a:pt x="128969"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43" name="mall-wifi-sign_68935">
                <a:extLst>
                  <a:ext uri="{FF2B5EF4-FFF2-40B4-BE49-F238E27FC236}">
                    <a16:creationId xmlns:a16="http://schemas.microsoft.com/office/drawing/2014/main" xmlns="" id="{77A33054-6926-41E7-8255-339D2DCB7C59}"/>
                  </a:ext>
                </a:extLst>
              </p:cNvPr>
              <p:cNvSpPr/>
              <p:nvPr/>
            </p:nvSpPr>
            <p:spPr>
              <a:xfrm>
                <a:off x="8421734" y="3448204"/>
                <a:ext cx="230702" cy="195054"/>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grp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1" name="椭圆 48">
              <a:extLst>
                <a:ext uri="{FF2B5EF4-FFF2-40B4-BE49-F238E27FC236}">
                  <a16:creationId xmlns:a16="http://schemas.microsoft.com/office/drawing/2014/main" xmlns="" id="{CBAFDD22-9A6A-486E-B06B-45706E7921C9}"/>
                </a:ext>
              </a:extLst>
            </p:cNvPr>
            <p:cNvSpPr/>
            <p:nvPr/>
          </p:nvSpPr>
          <p:spPr bwMode="auto">
            <a:xfrm rot="9433008">
              <a:off x="3232057" y="1826507"/>
              <a:ext cx="914041" cy="280202"/>
            </a:xfrm>
            <a:prstGeom prst="ellipse">
              <a:avLst/>
            </a:prstGeom>
            <a:solidFill>
              <a:srgbClr val="979797">
                <a:lumMod val="40000"/>
                <a:lumOff val="60000"/>
                <a:alpha val="50000"/>
              </a:srgbClr>
            </a:solidFill>
            <a:ln>
              <a:solidFill>
                <a:srgbClr val="FFFFFF"/>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椭圆 49">
              <a:extLst>
                <a:ext uri="{FF2B5EF4-FFF2-40B4-BE49-F238E27FC236}">
                  <a16:creationId xmlns:a16="http://schemas.microsoft.com/office/drawing/2014/main" xmlns="" id="{C82BEB77-0C23-4F39-A62D-732D00FEF76D}"/>
                </a:ext>
              </a:extLst>
            </p:cNvPr>
            <p:cNvSpPr/>
            <p:nvPr/>
          </p:nvSpPr>
          <p:spPr bwMode="auto">
            <a:xfrm rot="10800000">
              <a:off x="3299827" y="2003076"/>
              <a:ext cx="1226240" cy="296020"/>
            </a:xfrm>
            <a:prstGeom prst="ellipse">
              <a:avLst/>
            </a:prstGeom>
            <a:solidFill>
              <a:srgbClr val="979797">
                <a:lumMod val="40000"/>
                <a:lumOff val="60000"/>
                <a:alpha val="50000"/>
              </a:srgbClr>
            </a:solidFill>
            <a:ln>
              <a:solidFill>
                <a:srgbClr val="FFFFFF"/>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椭圆 50">
              <a:extLst>
                <a:ext uri="{FF2B5EF4-FFF2-40B4-BE49-F238E27FC236}">
                  <a16:creationId xmlns:a16="http://schemas.microsoft.com/office/drawing/2014/main" xmlns="" id="{49758EE0-5F4D-459B-A557-2913406A35AA}"/>
                </a:ext>
              </a:extLst>
            </p:cNvPr>
            <p:cNvSpPr/>
            <p:nvPr/>
          </p:nvSpPr>
          <p:spPr bwMode="auto">
            <a:xfrm rot="9433008">
              <a:off x="1800700" y="2370661"/>
              <a:ext cx="795602" cy="280202"/>
            </a:xfrm>
            <a:prstGeom prst="ellipse">
              <a:avLst/>
            </a:prstGeom>
            <a:solidFill>
              <a:srgbClr val="979797">
                <a:lumMod val="40000"/>
                <a:lumOff val="60000"/>
                <a:alpha val="50000"/>
              </a:srgbClr>
            </a:solidFill>
            <a:ln>
              <a:solidFill>
                <a:srgbClr val="FFFFFF"/>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4" name="椭圆 51">
              <a:extLst>
                <a:ext uri="{FF2B5EF4-FFF2-40B4-BE49-F238E27FC236}">
                  <a16:creationId xmlns:a16="http://schemas.microsoft.com/office/drawing/2014/main" xmlns="" id="{13C5AEDF-0610-4B32-A8B7-CA6D10CD4F51}"/>
                </a:ext>
              </a:extLst>
            </p:cNvPr>
            <p:cNvSpPr/>
            <p:nvPr/>
          </p:nvSpPr>
          <p:spPr bwMode="auto">
            <a:xfrm rot="11500958">
              <a:off x="1475879" y="2103611"/>
              <a:ext cx="1142615" cy="296020"/>
            </a:xfrm>
            <a:prstGeom prst="ellipse">
              <a:avLst/>
            </a:prstGeom>
            <a:solidFill>
              <a:srgbClr val="979797">
                <a:lumMod val="40000"/>
                <a:lumOff val="60000"/>
                <a:alpha val="50000"/>
              </a:srgbClr>
            </a:solidFill>
            <a:ln>
              <a:solidFill>
                <a:srgbClr val="FFFFFF"/>
              </a:solidFill>
            </a:ln>
            <a:effectLs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5" name="iconfont-11813-5643530">
              <a:extLst>
                <a:ext uri="{FF2B5EF4-FFF2-40B4-BE49-F238E27FC236}">
                  <a16:creationId xmlns:a16="http://schemas.microsoft.com/office/drawing/2014/main" xmlns="" id="{1A0EE8FB-1416-4E24-80FE-8B0D022507C6}"/>
                </a:ext>
              </a:extLst>
            </p:cNvPr>
            <p:cNvSpPr/>
            <p:nvPr/>
          </p:nvSpPr>
          <p:spPr>
            <a:xfrm>
              <a:off x="2905580" y="2528750"/>
              <a:ext cx="159210" cy="285185"/>
            </a:xfrm>
            <a:custGeom>
              <a:avLst/>
              <a:gdLst>
                <a:gd name="T0" fmla="*/ 5796 w 7112"/>
                <a:gd name="T1" fmla="*/ 0 h 11200"/>
                <a:gd name="T2" fmla="*/ 1344 w 7112"/>
                <a:gd name="T3" fmla="*/ 0 h 11200"/>
                <a:gd name="T4" fmla="*/ 27 w 7112"/>
                <a:gd name="T5" fmla="*/ 1316 h 11200"/>
                <a:gd name="T6" fmla="*/ 27 w 7112"/>
                <a:gd name="T7" fmla="*/ 9884 h 11200"/>
                <a:gd name="T8" fmla="*/ 1344 w 7112"/>
                <a:gd name="T9" fmla="*/ 11200 h 11200"/>
                <a:gd name="T10" fmla="*/ 5769 w 7112"/>
                <a:gd name="T11" fmla="*/ 11200 h 11200"/>
                <a:gd name="T12" fmla="*/ 7112 w 7112"/>
                <a:gd name="T13" fmla="*/ 9856 h 11200"/>
                <a:gd name="T14" fmla="*/ 7112 w 7112"/>
                <a:gd name="T15" fmla="*/ 1316 h 11200"/>
                <a:gd name="T16" fmla="*/ 5796 w 7112"/>
                <a:gd name="T17" fmla="*/ 0 h 11200"/>
                <a:gd name="T18" fmla="*/ 6580 w 7112"/>
                <a:gd name="T19" fmla="*/ 9884 h 11200"/>
                <a:gd name="T20" fmla="*/ 5796 w 7112"/>
                <a:gd name="T21" fmla="*/ 10668 h 11200"/>
                <a:gd name="T22" fmla="*/ 1344 w 7112"/>
                <a:gd name="T23" fmla="*/ 10668 h 11200"/>
                <a:gd name="T24" fmla="*/ 560 w 7112"/>
                <a:gd name="T25" fmla="*/ 9884 h 11200"/>
                <a:gd name="T26" fmla="*/ 560 w 7112"/>
                <a:gd name="T27" fmla="*/ 9296 h 11200"/>
                <a:gd name="T28" fmla="*/ 6580 w 7112"/>
                <a:gd name="T29" fmla="*/ 9296 h 11200"/>
                <a:gd name="T30" fmla="*/ 6580 w 7112"/>
                <a:gd name="T31" fmla="*/ 9884 h 11200"/>
                <a:gd name="T32" fmla="*/ 6580 w 7112"/>
                <a:gd name="T33" fmla="*/ 8736 h 11200"/>
                <a:gd name="T34" fmla="*/ 560 w 7112"/>
                <a:gd name="T35" fmla="*/ 8736 h 11200"/>
                <a:gd name="T36" fmla="*/ 560 w 7112"/>
                <a:gd name="T37" fmla="*/ 2408 h 11200"/>
                <a:gd name="T38" fmla="*/ 6580 w 7112"/>
                <a:gd name="T39" fmla="*/ 2408 h 11200"/>
                <a:gd name="T40" fmla="*/ 6580 w 7112"/>
                <a:gd name="T41" fmla="*/ 8736 h 11200"/>
                <a:gd name="T42" fmla="*/ 6580 w 7112"/>
                <a:gd name="T43" fmla="*/ 1848 h 11200"/>
                <a:gd name="T44" fmla="*/ 560 w 7112"/>
                <a:gd name="T45" fmla="*/ 1848 h 11200"/>
                <a:gd name="T46" fmla="*/ 560 w 7112"/>
                <a:gd name="T47" fmla="*/ 1344 h 11200"/>
                <a:gd name="T48" fmla="*/ 1344 w 7112"/>
                <a:gd name="T49" fmla="*/ 560 h 11200"/>
                <a:gd name="T50" fmla="*/ 5796 w 7112"/>
                <a:gd name="T51" fmla="*/ 533 h 11200"/>
                <a:gd name="T52" fmla="*/ 6580 w 7112"/>
                <a:gd name="T53" fmla="*/ 1316 h 11200"/>
                <a:gd name="T54" fmla="*/ 6580 w 7112"/>
                <a:gd name="T55" fmla="*/ 1848 h 11200"/>
                <a:gd name="T56" fmla="*/ 3976 w 7112"/>
                <a:gd name="T57" fmla="*/ 728 h 11200"/>
                <a:gd name="T58" fmla="*/ 3109 w 7112"/>
                <a:gd name="T59" fmla="*/ 728 h 11200"/>
                <a:gd name="T60" fmla="*/ 2829 w 7112"/>
                <a:gd name="T61" fmla="*/ 1008 h 11200"/>
                <a:gd name="T62" fmla="*/ 3109 w 7112"/>
                <a:gd name="T63" fmla="*/ 1288 h 11200"/>
                <a:gd name="T64" fmla="*/ 3976 w 7112"/>
                <a:gd name="T65" fmla="*/ 1288 h 11200"/>
                <a:gd name="T66" fmla="*/ 4256 w 7112"/>
                <a:gd name="T67" fmla="*/ 1008 h 11200"/>
                <a:gd name="T68" fmla="*/ 3976 w 7112"/>
                <a:gd name="T69" fmla="*/ 728 h 11200"/>
                <a:gd name="T70" fmla="*/ 3556 w 7112"/>
                <a:gd name="T71" fmla="*/ 10500 h 11200"/>
                <a:gd name="T72" fmla="*/ 3949 w 7112"/>
                <a:gd name="T73" fmla="*/ 10108 h 11200"/>
                <a:gd name="T74" fmla="*/ 3556 w 7112"/>
                <a:gd name="T75" fmla="*/ 9715 h 11200"/>
                <a:gd name="T76" fmla="*/ 3164 w 7112"/>
                <a:gd name="T77" fmla="*/ 10108 h 11200"/>
                <a:gd name="T78" fmla="*/ 3556 w 7112"/>
                <a:gd name="T79" fmla="*/ 10500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12" h="11200">
                  <a:moveTo>
                    <a:pt x="5796" y="0"/>
                  </a:moveTo>
                  <a:lnTo>
                    <a:pt x="1344" y="0"/>
                  </a:lnTo>
                  <a:cubicBezTo>
                    <a:pt x="616" y="0"/>
                    <a:pt x="0" y="588"/>
                    <a:pt x="27" y="1316"/>
                  </a:cubicBezTo>
                  <a:lnTo>
                    <a:pt x="27" y="9884"/>
                  </a:lnTo>
                  <a:cubicBezTo>
                    <a:pt x="27" y="10611"/>
                    <a:pt x="615" y="11200"/>
                    <a:pt x="1344" y="11200"/>
                  </a:cubicBezTo>
                  <a:lnTo>
                    <a:pt x="5769" y="11200"/>
                  </a:lnTo>
                  <a:cubicBezTo>
                    <a:pt x="6496" y="11200"/>
                    <a:pt x="7112" y="10613"/>
                    <a:pt x="7112" y="9856"/>
                  </a:cubicBezTo>
                  <a:lnTo>
                    <a:pt x="7112" y="1316"/>
                  </a:lnTo>
                  <a:cubicBezTo>
                    <a:pt x="7112" y="588"/>
                    <a:pt x="6524" y="0"/>
                    <a:pt x="5796" y="0"/>
                  </a:cubicBezTo>
                  <a:close/>
                  <a:moveTo>
                    <a:pt x="6580" y="9884"/>
                  </a:moveTo>
                  <a:cubicBezTo>
                    <a:pt x="6580" y="10331"/>
                    <a:pt x="6216" y="10668"/>
                    <a:pt x="5796" y="10668"/>
                  </a:cubicBezTo>
                  <a:lnTo>
                    <a:pt x="1344" y="10668"/>
                  </a:lnTo>
                  <a:cubicBezTo>
                    <a:pt x="896" y="10668"/>
                    <a:pt x="560" y="10304"/>
                    <a:pt x="560" y="9884"/>
                  </a:cubicBezTo>
                  <a:lnTo>
                    <a:pt x="560" y="9296"/>
                  </a:lnTo>
                  <a:lnTo>
                    <a:pt x="6580" y="9296"/>
                  </a:lnTo>
                  <a:lnTo>
                    <a:pt x="6580" y="9884"/>
                  </a:lnTo>
                  <a:close/>
                  <a:moveTo>
                    <a:pt x="6580" y="8736"/>
                  </a:moveTo>
                  <a:lnTo>
                    <a:pt x="560" y="8736"/>
                  </a:lnTo>
                  <a:lnTo>
                    <a:pt x="560" y="2408"/>
                  </a:lnTo>
                  <a:lnTo>
                    <a:pt x="6580" y="2408"/>
                  </a:lnTo>
                  <a:lnTo>
                    <a:pt x="6580" y="8736"/>
                  </a:lnTo>
                  <a:close/>
                  <a:moveTo>
                    <a:pt x="6580" y="1848"/>
                  </a:moveTo>
                  <a:lnTo>
                    <a:pt x="560" y="1848"/>
                  </a:lnTo>
                  <a:lnTo>
                    <a:pt x="560" y="1344"/>
                  </a:lnTo>
                  <a:cubicBezTo>
                    <a:pt x="560" y="896"/>
                    <a:pt x="924" y="560"/>
                    <a:pt x="1344" y="560"/>
                  </a:cubicBezTo>
                  <a:lnTo>
                    <a:pt x="5796" y="533"/>
                  </a:lnTo>
                  <a:cubicBezTo>
                    <a:pt x="6244" y="533"/>
                    <a:pt x="6580" y="896"/>
                    <a:pt x="6580" y="1316"/>
                  </a:cubicBezTo>
                  <a:lnTo>
                    <a:pt x="6580" y="1848"/>
                  </a:lnTo>
                  <a:close/>
                  <a:moveTo>
                    <a:pt x="3976" y="728"/>
                  </a:moveTo>
                  <a:lnTo>
                    <a:pt x="3109" y="728"/>
                  </a:lnTo>
                  <a:cubicBezTo>
                    <a:pt x="2941" y="728"/>
                    <a:pt x="2829" y="840"/>
                    <a:pt x="2829" y="1008"/>
                  </a:cubicBezTo>
                  <a:cubicBezTo>
                    <a:pt x="2829" y="1175"/>
                    <a:pt x="2941" y="1288"/>
                    <a:pt x="3109" y="1288"/>
                  </a:cubicBezTo>
                  <a:lnTo>
                    <a:pt x="3976" y="1288"/>
                  </a:lnTo>
                  <a:cubicBezTo>
                    <a:pt x="4144" y="1288"/>
                    <a:pt x="4256" y="1175"/>
                    <a:pt x="4256" y="1008"/>
                  </a:cubicBezTo>
                  <a:cubicBezTo>
                    <a:pt x="4256" y="840"/>
                    <a:pt x="4144" y="727"/>
                    <a:pt x="3976" y="728"/>
                  </a:cubicBezTo>
                  <a:close/>
                  <a:moveTo>
                    <a:pt x="3556" y="10500"/>
                  </a:moveTo>
                  <a:cubicBezTo>
                    <a:pt x="3780" y="10500"/>
                    <a:pt x="3949" y="10333"/>
                    <a:pt x="3949" y="10108"/>
                  </a:cubicBezTo>
                  <a:cubicBezTo>
                    <a:pt x="3949" y="9884"/>
                    <a:pt x="3781" y="9715"/>
                    <a:pt x="3556" y="9715"/>
                  </a:cubicBezTo>
                  <a:cubicBezTo>
                    <a:pt x="3332" y="9715"/>
                    <a:pt x="3164" y="9883"/>
                    <a:pt x="3164" y="10108"/>
                  </a:cubicBezTo>
                  <a:cubicBezTo>
                    <a:pt x="3164" y="10333"/>
                    <a:pt x="3332" y="10500"/>
                    <a:pt x="3556" y="10500"/>
                  </a:cubicBezTo>
                  <a:close/>
                </a:path>
              </a:pathLst>
            </a:custGeom>
            <a:solidFill>
              <a:srgbClr val="2D2015"/>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6" name="椭圆 53">
              <a:extLst>
                <a:ext uri="{FF2B5EF4-FFF2-40B4-BE49-F238E27FC236}">
                  <a16:creationId xmlns:a16="http://schemas.microsoft.com/office/drawing/2014/main" xmlns="" id="{AA50F962-EC4C-4A22-823D-83B337596126}"/>
                </a:ext>
              </a:extLst>
            </p:cNvPr>
            <p:cNvSpPr/>
            <p:nvPr/>
          </p:nvSpPr>
          <p:spPr bwMode="auto">
            <a:xfrm>
              <a:off x="1250539" y="1956767"/>
              <a:ext cx="1831460" cy="794086"/>
            </a:xfrm>
            <a:prstGeom prst="ellipse">
              <a:avLst/>
            </a:prstGeom>
            <a:noFill/>
            <a:ln w="12700" cap="flat" cmpd="sng" algn="ctr">
              <a:solidFill>
                <a:srgbClr val="2D2015"/>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7" name="椭圆 54">
              <a:extLst>
                <a:ext uri="{FF2B5EF4-FFF2-40B4-BE49-F238E27FC236}">
                  <a16:creationId xmlns:a16="http://schemas.microsoft.com/office/drawing/2014/main" xmlns="" id="{41947F14-87D0-44A5-9DAD-E80B296A08AE}"/>
                </a:ext>
              </a:extLst>
            </p:cNvPr>
            <p:cNvSpPr/>
            <p:nvPr/>
          </p:nvSpPr>
          <p:spPr bwMode="auto">
            <a:xfrm rot="21171891">
              <a:off x="2780078" y="1723600"/>
              <a:ext cx="1970327" cy="700348"/>
            </a:xfrm>
            <a:prstGeom prst="ellipse">
              <a:avLst/>
            </a:prstGeom>
            <a:noFill/>
            <a:ln w="12700" cap="flat" cmpd="sng" algn="ctr">
              <a:solidFill>
                <a:srgbClr val="2D2015"/>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B2B2"/>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iconfont-11672-5428275">
              <a:extLst>
                <a:ext uri="{FF2B5EF4-FFF2-40B4-BE49-F238E27FC236}">
                  <a16:creationId xmlns:a16="http://schemas.microsoft.com/office/drawing/2014/main" xmlns="" id="{F6A9FE75-C2E0-4EF4-A07D-D865882186A5}"/>
                </a:ext>
              </a:extLst>
            </p:cNvPr>
            <p:cNvSpPr/>
            <p:nvPr/>
          </p:nvSpPr>
          <p:spPr>
            <a:xfrm>
              <a:off x="3663267" y="1816330"/>
              <a:ext cx="310851" cy="132840"/>
            </a:xfrm>
            <a:custGeom>
              <a:avLst/>
              <a:gdLst>
                <a:gd name="T0" fmla="*/ 12800 w 12800"/>
                <a:gd name="T1" fmla="*/ 4800 h 8000"/>
                <a:gd name="T2" fmla="*/ 12800 w 12800"/>
                <a:gd name="T3" fmla="*/ 5600 h 8000"/>
                <a:gd name="T4" fmla="*/ 12000 w 12800"/>
                <a:gd name="T5" fmla="*/ 5600 h 8000"/>
                <a:gd name="T6" fmla="*/ 9600 w 12800"/>
                <a:gd name="T7" fmla="*/ 8000 h 8000"/>
                <a:gd name="T8" fmla="*/ 2400 w 12800"/>
                <a:gd name="T9" fmla="*/ 8000 h 8000"/>
                <a:gd name="T10" fmla="*/ 0 w 12800"/>
                <a:gd name="T11" fmla="*/ 5600 h 8000"/>
                <a:gd name="T12" fmla="*/ 0 w 12800"/>
                <a:gd name="T13" fmla="*/ 2400 h 8000"/>
                <a:gd name="T14" fmla="*/ 2400 w 12800"/>
                <a:gd name="T15" fmla="*/ 0 h 8000"/>
                <a:gd name="T16" fmla="*/ 9600 w 12800"/>
                <a:gd name="T17" fmla="*/ 0 h 8000"/>
                <a:gd name="T18" fmla="*/ 12000 w 12800"/>
                <a:gd name="T19" fmla="*/ 2400 h 8000"/>
                <a:gd name="T20" fmla="*/ 12800 w 12800"/>
                <a:gd name="T21" fmla="*/ 2400 h 8000"/>
                <a:gd name="T22" fmla="*/ 12800 w 12800"/>
                <a:gd name="T23" fmla="*/ 4800 h 8000"/>
                <a:gd name="T24" fmla="*/ 10400 w 12800"/>
                <a:gd name="T25" fmla="*/ 2400 h 8000"/>
                <a:gd name="T26" fmla="*/ 9600 w 12800"/>
                <a:gd name="T27" fmla="*/ 1600 h 8000"/>
                <a:gd name="T28" fmla="*/ 2400 w 12800"/>
                <a:gd name="T29" fmla="*/ 1600 h 8000"/>
                <a:gd name="T30" fmla="*/ 1600 w 12800"/>
                <a:gd name="T31" fmla="*/ 2400 h 8000"/>
                <a:gd name="T32" fmla="*/ 1600 w 12800"/>
                <a:gd name="T33" fmla="*/ 5600 h 8000"/>
                <a:gd name="T34" fmla="*/ 2400 w 12800"/>
                <a:gd name="T35" fmla="*/ 6400 h 8000"/>
                <a:gd name="T36" fmla="*/ 9600 w 12800"/>
                <a:gd name="T37" fmla="*/ 6400 h 8000"/>
                <a:gd name="T38" fmla="*/ 10400 w 12800"/>
                <a:gd name="T39" fmla="*/ 5600 h 8000"/>
                <a:gd name="T40" fmla="*/ 10400 w 12800"/>
                <a:gd name="T41" fmla="*/ 2400 h 8000"/>
                <a:gd name="T42" fmla="*/ 4000 w 12800"/>
                <a:gd name="T43" fmla="*/ 2400 h 8000"/>
                <a:gd name="T44" fmla="*/ 4800 w 12800"/>
                <a:gd name="T45" fmla="*/ 2400 h 8000"/>
                <a:gd name="T46" fmla="*/ 4800 w 12800"/>
                <a:gd name="T47" fmla="*/ 5600 h 8000"/>
                <a:gd name="T48" fmla="*/ 4000 w 12800"/>
                <a:gd name="T49" fmla="*/ 5600 h 8000"/>
                <a:gd name="T50" fmla="*/ 4000 w 12800"/>
                <a:gd name="T51" fmla="*/ 2400 h 8000"/>
                <a:gd name="T52" fmla="*/ 2400 w 12800"/>
                <a:gd name="T53" fmla="*/ 2400 h 8000"/>
                <a:gd name="T54" fmla="*/ 3200 w 12800"/>
                <a:gd name="T55" fmla="*/ 2400 h 8000"/>
                <a:gd name="T56" fmla="*/ 3200 w 12800"/>
                <a:gd name="T57" fmla="*/ 5600 h 8000"/>
                <a:gd name="T58" fmla="*/ 2400 w 12800"/>
                <a:gd name="T59" fmla="*/ 5600 h 8000"/>
                <a:gd name="T60" fmla="*/ 2400 w 12800"/>
                <a:gd name="T61" fmla="*/ 24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00" h="8000">
                  <a:moveTo>
                    <a:pt x="12800" y="4800"/>
                  </a:moveTo>
                  <a:lnTo>
                    <a:pt x="12800" y="5600"/>
                  </a:lnTo>
                  <a:lnTo>
                    <a:pt x="12000" y="5600"/>
                  </a:lnTo>
                  <a:cubicBezTo>
                    <a:pt x="12000" y="6925"/>
                    <a:pt x="10925" y="8000"/>
                    <a:pt x="9600" y="8000"/>
                  </a:cubicBezTo>
                  <a:lnTo>
                    <a:pt x="2400" y="8000"/>
                  </a:lnTo>
                  <a:cubicBezTo>
                    <a:pt x="1075" y="8000"/>
                    <a:pt x="0" y="6925"/>
                    <a:pt x="0" y="5600"/>
                  </a:cubicBezTo>
                  <a:lnTo>
                    <a:pt x="0" y="2400"/>
                  </a:lnTo>
                  <a:cubicBezTo>
                    <a:pt x="0" y="1075"/>
                    <a:pt x="1075" y="0"/>
                    <a:pt x="2400" y="0"/>
                  </a:cubicBezTo>
                  <a:lnTo>
                    <a:pt x="9600" y="0"/>
                  </a:lnTo>
                  <a:cubicBezTo>
                    <a:pt x="10925" y="0"/>
                    <a:pt x="12000" y="1075"/>
                    <a:pt x="12000" y="2400"/>
                  </a:cubicBezTo>
                  <a:lnTo>
                    <a:pt x="12800" y="2400"/>
                  </a:lnTo>
                  <a:lnTo>
                    <a:pt x="12800" y="4800"/>
                  </a:lnTo>
                  <a:close/>
                  <a:moveTo>
                    <a:pt x="10400" y="2400"/>
                  </a:moveTo>
                  <a:cubicBezTo>
                    <a:pt x="10400" y="1958"/>
                    <a:pt x="10042" y="1600"/>
                    <a:pt x="9600" y="1600"/>
                  </a:cubicBezTo>
                  <a:lnTo>
                    <a:pt x="2400" y="1600"/>
                  </a:lnTo>
                  <a:cubicBezTo>
                    <a:pt x="1958" y="1600"/>
                    <a:pt x="1600" y="1958"/>
                    <a:pt x="1600" y="2400"/>
                  </a:cubicBezTo>
                  <a:lnTo>
                    <a:pt x="1600" y="5600"/>
                  </a:lnTo>
                  <a:cubicBezTo>
                    <a:pt x="1600" y="6042"/>
                    <a:pt x="1958" y="6400"/>
                    <a:pt x="2400" y="6400"/>
                  </a:cubicBezTo>
                  <a:lnTo>
                    <a:pt x="9600" y="6400"/>
                  </a:lnTo>
                  <a:cubicBezTo>
                    <a:pt x="10042" y="6400"/>
                    <a:pt x="10400" y="6042"/>
                    <a:pt x="10400" y="5600"/>
                  </a:cubicBezTo>
                  <a:lnTo>
                    <a:pt x="10400" y="2400"/>
                  </a:lnTo>
                  <a:close/>
                  <a:moveTo>
                    <a:pt x="4000" y="2400"/>
                  </a:moveTo>
                  <a:lnTo>
                    <a:pt x="4800" y="2400"/>
                  </a:lnTo>
                  <a:lnTo>
                    <a:pt x="4800" y="5600"/>
                  </a:lnTo>
                  <a:lnTo>
                    <a:pt x="4000" y="5600"/>
                  </a:lnTo>
                  <a:lnTo>
                    <a:pt x="4000" y="2400"/>
                  </a:lnTo>
                  <a:close/>
                  <a:moveTo>
                    <a:pt x="2400" y="2400"/>
                  </a:moveTo>
                  <a:lnTo>
                    <a:pt x="3200" y="2400"/>
                  </a:lnTo>
                  <a:lnTo>
                    <a:pt x="3200" y="5600"/>
                  </a:lnTo>
                  <a:lnTo>
                    <a:pt x="2400" y="5600"/>
                  </a:lnTo>
                  <a:lnTo>
                    <a:pt x="2400" y="2400"/>
                  </a:lnTo>
                  <a:close/>
                </a:path>
              </a:pathLst>
            </a:custGeom>
            <a:solidFill>
              <a:srgbClr val="92D050"/>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iconfont-1141-850477">
              <a:extLst>
                <a:ext uri="{FF2B5EF4-FFF2-40B4-BE49-F238E27FC236}">
                  <a16:creationId xmlns:a16="http://schemas.microsoft.com/office/drawing/2014/main" xmlns="" id="{3CEDECB8-8336-48D5-80FB-C713DBD1A734}"/>
                </a:ext>
              </a:extLst>
            </p:cNvPr>
            <p:cNvSpPr/>
            <p:nvPr/>
          </p:nvSpPr>
          <p:spPr>
            <a:xfrm>
              <a:off x="1641246" y="2109958"/>
              <a:ext cx="310851" cy="154703"/>
            </a:xfrm>
            <a:custGeom>
              <a:avLst/>
              <a:gdLst>
                <a:gd name="T0" fmla="*/ 12800 w 12800"/>
                <a:gd name="T1" fmla="*/ 4800 h 8000"/>
                <a:gd name="T2" fmla="*/ 12800 w 12800"/>
                <a:gd name="T3" fmla="*/ 4800 h 8000"/>
                <a:gd name="T4" fmla="*/ 12800 w 12800"/>
                <a:gd name="T5" fmla="*/ 5600 h 8000"/>
                <a:gd name="T6" fmla="*/ 12000 w 12800"/>
                <a:gd name="T7" fmla="*/ 5600 h 8000"/>
                <a:gd name="T8" fmla="*/ 12000 w 12800"/>
                <a:gd name="T9" fmla="*/ 5600 h 8000"/>
                <a:gd name="T10" fmla="*/ 9600 w 12800"/>
                <a:gd name="T11" fmla="*/ 8000 h 8000"/>
                <a:gd name="T12" fmla="*/ 2400 w 12800"/>
                <a:gd name="T13" fmla="*/ 8000 h 8000"/>
                <a:gd name="T14" fmla="*/ 0 w 12800"/>
                <a:gd name="T15" fmla="*/ 5600 h 8000"/>
                <a:gd name="T16" fmla="*/ 0 w 12800"/>
                <a:gd name="T17" fmla="*/ 2400 h 8000"/>
                <a:gd name="T18" fmla="*/ 2400 w 12800"/>
                <a:gd name="T19" fmla="*/ 0 h 8000"/>
                <a:gd name="T20" fmla="*/ 9600 w 12800"/>
                <a:gd name="T21" fmla="*/ 0 h 8000"/>
                <a:gd name="T22" fmla="*/ 12000 w 12800"/>
                <a:gd name="T23" fmla="*/ 2400 h 8000"/>
                <a:gd name="T24" fmla="*/ 12800 w 12800"/>
                <a:gd name="T25" fmla="*/ 2400 h 8000"/>
                <a:gd name="T26" fmla="*/ 12800 w 12800"/>
                <a:gd name="T27" fmla="*/ 3200 h 8000"/>
                <a:gd name="T28" fmla="*/ 12800 w 12800"/>
                <a:gd name="T29" fmla="*/ 3200 h 8000"/>
                <a:gd name="T30" fmla="*/ 12800 w 12800"/>
                <a:gd name="T31" fmla="*/ 4800 h 8000"/>
                <a:gd name="T32" fmla="*/ 10400 w 12800"/>
                <a:gd name="T33" fmla="*/ 2400 h 8000"/>
                <a:gd name="T34" fmla="*/ 9600 w 12800"/>
                <a:gd name="T35" fmla="*/ 1600 h 8000"/>
                <a:gd name="T36" fmla="*/ 2400 w 12800"/>
                <a:gd name="T37" fmla="*/ 1600 h 8000"/>
                <a:gd name="T38" fmla="*/ 1600 w 12800"/>
                <a:gd name="T39" fmla="*/ 2400 h 8000"/>
                <a:gd name="T40" fmla="*/ 1600 w 12800"/>
                <a:gd name="T41" fmla="*/ 5600 h 8000"/>
                <a:gd name="T42" fmla="*/ 2400 w 12800"/>
                <a:gd name="T43" fmla="*/ 6400 h 8000"/>
                <a:gd name="T44" fmla="*/ 9600 w 12800"/>
                <a:gd name="T45" fmla="*/ 6400 h 8000"/>
                <a:gd name="T46" fmla="*/ 10400 w 12800"/>
                <a:gd name="T47" fmla="*/ 5600 h 8000"/>
                <a:gd name="T48" fmla="*/ 10400 w 12800"/>
                <a:gd name="T49" fmla="*/ 2400 h 8000"/>
                <a:gd name="T50" fmla="*/ 7200 w 12800"/>
                <a:gd name="T51" fmla="*/ 2400 h 8000"/>
                <a:gd name="T52" fmla="*/ 8000 w 12800"/>
                <a:gd name="T53" fmla="*/ 2400 h 8000"/>
                <a:gd name="T54" fmla="*/ 8000 w 12800"/>
                <a:gd name="T55" fmla="*/ 5600 h 8000"/>
                <a:gd name="T56" fmla="*/ 7200 w 12800"/>
                <a:gd name="T57" fmla="*/ 5600 h 8000"/>
                <a:gd name="T58" fmla="*/ 7200 w 12800"/>
                <a:gd name="T59" fmla="*/ 2400 h 8000"/>
                <a:gd name="T60" fmla="*/ 5600 w 12800"/>
                <a:gd name="T61" fmla="*/ 2400 h 8000"/>
                <a:gd name="T62" fmla="*/ 6400 w 12800"/>
                <a:gd name="T63" fmla="*/ 2400 h 8000"/>
                <a:gd name="T64" fmla="*/ 6400 w 12800"/>
                <a:gd name="T65" fmla="*/ 5600 h 8000"/>
                <a:gd name="T66" fmla="*/ 5600 w 12800"/>
                <a:gd name="T67" fmla="*/ 5600 h 8000"/>
                <a:gd name="T68" fmla="*/ 5600 w 12800"/>
                <a:gd name="T69" fmla="*/ 2400 h 8000"/>
                <a:gd name="T70" fmla="*/ 4000 w 12800"/>
                <a:gd name="T71" fmla="*/ 2400 h 8000"/>
                <a:gd name="T72" fmla="*/ 4800 w 12800"/>
                <a:gd name="T73" fmla="*/ 2400 h 8000"/>
                <a:gd name="T74" fmla="*/ 4800 w 12800"/>
                <a:gd name="T75" fmla="*/ 5600 h 8000"/>
                <a:gd name="T76" fmla="*/ 4000 w 12800"/>
                <a:gd name="T77" fmla="*/ 5600 h 8000"/>
                <a:gd name="T78" fmla="*/ 4000 w 12800"/>
                <a:gd name="T79" fmla="*/ 2400 h 8000"/>
                <a:gd name="T80" fmla="*/ 2400 w 12800"/>
                <a:gd name="T81" fmla="*/ 2400 h 8000"/>
                <a:gd name="T82" fmla="*/ 3200 w 12800"/>
                <a:gd name="T83" fmla="*/ 2400 h 8000"/>
                <a:gd name="T84" fmla="*/ 3200 w 12800"/>
                <a:gd name="T85" fmla="*/ 5600 h 8000"/>
                <a:gd name="T86" fmla="*/ 2400 w 12800"/>
                <a:gd name="T87" fmla="*/ 5600 h 8000"/>
                <a:gd name="T88" fmla="*/ 2400 w 12800"/>
                <a:gd name="T89" fmla="*/ 24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00" h="8000">
                  <a:moveTo>
                    <a:pt x="12800" y="4800"/>
                  </a:moveTo>
                  <a:lnTo>
                    <a:pt x="12800" y="4800"/>
                  </a:lnTo>
                  <a:lnTo>
                    <a:pt x="12800" y="5600"/>
                  </a:lnTo>
                  <a:lnTo>
                    <a:pt x="12000" y="5600"/>
                  </a:lnTo>
                  <a:lnTo>
                    <a:pt x="12000" y="5600"/>
                  </a:lnTo>
                  <a:cubicBezTo>
                    <a:pt x="12000" y="6926"/>
                    <a:pt x="10926" y="8000"/>
                    <a:pt x="9600" y="8000"/>
                  </a:cubicBezTo>
                  <a:lnTo>
                    <a:pt x="2400" y="8000"/>
                  </a:lnTo>
                  <a:cubicBezTo>
                    <a:pt x="1074" y="8000"/>
                    <a:pt x="0" y="6926"/>
                    <a:pt x="0" y="5600"/>
                  </a:cubicBezTo>
                  <a:lnTo>
                    <a:pt x="0" y="2400"/>
                  </a:lnTo>
                  <a:cubicBezTo>
                    <a:pt x="0" y="1074"/>
                    <a:pt x="1074" y="0"/>
                    <a:pt x="2400" y="0"/>
                  </a:cubicBezTo>
                  <a:lnTo>
                    <a:pt x="9600" y="0"/>
                  </a:lnTo>
                  <a:cubicBezTo>
                    <a:pt x="10926" y="0"/>
                    <a:pt x="12000" y="1074"/>
                    <a:pt x="12000" y="2400"/>
                  </a:cubicBezTo>
                  <a:lnTo>
                    <a:pt x="12800" y="2400"/>
                  </a:lnTo>
                  <a:lnTo>
                    <a:pt x="12800" y="3200"/>
                  </a:lnTo>
                  <a:lnTo>
                    <a:pt x="12800" y="3200"/>
                  </a:lnTo>
                  <a:lnTo>
                    <a:pt x="12800" y="4800"/>
                  </a:lnTo>
                  <a:close/>
                  <a:moveTo>
                    <a:pt x="10400" y="2400"/>
                  </a:moveTo>
                  <a:cubicBezTo>
                    <a:pt x="10400" y="1958"/>
                    <a:pt x="10042" y="1600"/>
                    <a:pt x="9600" y="1600"/>
                  </a:cubicBezTo>
                  <a:lnTo>
                    <a:pt x="2400" y="1600"/>
                  </a:lnTo>
                  <a:cubicBezTo>
                    <a:pt x="1958" y="1600"/>
                    <a:pt x="1600" y="1958"/>
                    <a:pt x="1600" y="2400"/>
                  </a:cubicBezTo>
                  <a:lnTo>
                    <a:pt x="1600" y="5600"/>
                  </a:lnTo>
                  <a:cubicBezTo>
                    <a:pt x="1600" y="6042"/>
                    <a:pt x="1958" y="6400"/>
                    <a:pt x="2400" y="6400"/>
                  </a:cubicBezTo>
                  <a:lnTo>
                    <a:pt x="9600" y="6400"/>
                  </a:lnTo>
                  <a:cubicBezTo>
                    <a:pt x="10042" y="6400"/>
                    <a:pt x="10400" y="6042"/>
                    <a:pt x="10400" y="5600"/>
                  </a:cubicBezTo>
                  <a:lnTo>
                    <a:pt x="10400" y="2400"/>
                  </a:lnTo>
                  <a:close/>
                  <a:moveTo>
                    <a:pt x="7200" y="2400"/>
                  </a:moveTo>
                  <a:lnTo>
                    <a:pt x="8000" y="2400"/>
                  </a:lnTo>
                  <a:lnTo>
                    <a:pt x="8000" y="5600"/>
                  </a:lnTo>
                  <a:lnTo>
                    <a:pt x="7200" y="5600"/>
                  </a:lnTo>
                  <a:lnTo>
                    <a:pt x="7200" y="2400"/>
                  </a:lnTo>
                  <a:close/>
                  <a:moveTo>
                    <a:pt x="5600" y="2400"/>
                  </a:moveTo>
                  <a:lnTo>
                    <a:pt x="6400" y="2400"/>
                  </a:lnTo>
                  <a:lnTo>
                    <a:pt x="6400" y="5600"/>
                  </a:lnTo>
                  <a:lnTo>
                    <a:pt x="5600" y="5600"/>
                  </a:lnTo>
                  <a:lnTo>
                    <a:pt x="5600" y="2400"/>
                  </a:lnTo>
                  <a:close/>
                  <a:moveTo>
                    <a:pt x="4000" y="2400"/>
                  </a:moveTo>
                  <a:lnTo>
                    <a:pt x="4800" y="2400"/>
                  </a:lnTo>
                  <a:lnTo>
                    <a:pt x="4800" y="5600"/>
                  </a:lnTo>
                  <a:lnTo>
                    <a:pt x="4000" y="5600"/>
                  </a:lnTo>
                  <a:lnTo>
                    <a:pt x="4000" y="2400"/>
                  </a:lnTo>
                  <a:close/>
                  <a:moveTo>
                    <a:pt x="2400" y="2400"/>
                  </a:moveTo>
                  <a:lnTo>
                    <a:pt x="3200" y="2400"/>
                  </a:lnTo>
                  <a:lnTo>
                    <a:pt x="3200" y="5600"/>
                  </a:lnTo>
                  <a:lnTo>
                    <a:pt x="2400" y="5600"/>
                  </a:lnTo>
                  <a:lnTo>
                    <a:pt x="2400" y="2400"/>
                  </a:lnTo>
                  <a:close/>
                </a:path>
              </a:pathLst>
            </a:custGeom>
            <a:solidFill>
              <a:srgbClr val="92D050"/>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iconfont-1141-850480">
              <a:extLst>
                <a:ext uri="{FF2B5EF4-FFF2-40B4-BE49-F238E27FC236}">
                  <a16:creationId xmlns:a16="http://schemas.microsoft.com/office/drawing/2014/main" xmlns="" id="{A2FD0FB3-C27F-4CCC-B959-BD27B00A82BF}"/>
                </a:ext>
              </a:extLst>
            </p:cNvPr>
            <p:cNvSpPr/>
            <p:nvPr/>
          </p:nvSpPr>
          <p:spPr>
            <a:xfrm>
              <a:off x="4133972" y="2078566"/>
              <a:ext cx="310851" cy="154703"/>
            </a:xfrm>
            <a:custGeom>
              <a:avLst/>
              <a:gdLst>
                <a:gd name="T0" fmla="*/ 12800 w 12800"/>
                <a:gd name="T1" fmla="*/ 4800 h 8000"/>
                <a:gd name="T2" fmla="*/ 12800 w 12800"/>
                <a:gd name="T3" fmla="*/ 4800 h 8000"/>
                <a:gd name="T4" fmla="*/ 12800 w 12800"/>
                <a:gd name="T5" fmla="*/ 5600 h 8000"/>
                <a:gd name="T6" fmla="*/ 12000 w 12800"/>
                <a:gd name="T7" fmla="*/ 5600 h 8000"/>
                <a:gd name="T8" fmla="*/ 12000 w 12800"/>
                <a:gd name="T9" fmla="*/ 5600 h 8000"/>
                <a:gd name="T10" fmla="*/ 9600 w 12800"/>
                <a:gd name="T11" fmla="*/ 8000 h 8000"/>
                <a:gd name="T12" fmla="*/ 2400 w 12800"/>
                <a:gd name="T13" fmla="*/ 8000 h 8000"/>
                <a:gd name="T14" fmla="*/ 0 w 12800"/>
                <a:gd name="T15" fmla="*/ 5600 h 8000"/>
                <a:gd name="T16" fmla="*/ 0 w 12800"/>
                <a:gd name="T17" fmla="*/ 2400 h 8000"/>
                <a:gd name="T18" fmla="*/ 2400 w 12800"/>
                <a:gd name="T19" fmla="*/ 0 h 8000"/>
                <a:gd name="T20" fmla="*/ 9600 w 12800"/>
                <a:gd name="T21" fmla="*/ 0 h 8000"/>
                <a:gd name="T22" fmla="*/ 12000 w 12800"/>
                <a:gd name="T23" fmla="*/ 2400 h 8000"/>
                <a:gd name="T24" fmla="*/ 12800 w 12800"/>
                <a:gd name="T25" fmla="*/ 2400 h 8000"/>
                <a:gd name="T26" fmla="*/ 12800 w 12800"/>
                <a:gd name="T27" fmla="*/ 3200 h 8000"/>
                <a:gd name="T28" fmla="*/ 12800 w 12800"/>
                <a:gd name="T29" fmla="*/ 3200 h 8000"/>
                <a:gd name="T30" fmla="*/ 12800 w 12800"/>
                <a:gd name="T31" fmla="*/ 4800 h 8000"/>
                <a:gd name="T32" fmla="*/ 10400 w 12800"/>
                <a:gd name="T33" fmla="*/ 2400 h 8000"/>
                <a:gd name="T34" fmla="*/ 9600 w 12800"/>
                <a:gd name="T35" fmla="*/ 1600 h 8000"/>
                <a:gd name="T36" fmla="*/ 2400 w 12800"/>
                <a:gd name="T37" fmla="*/ 1600 h 8000"/>
                <a:gd name="T38" fmla="*/ 1600 w 12800"/>
                <a:gd name="T39" fmla="*/ 2400 h 8000"/>
                <a:gd name="T40" fmla="*/ 1600 w 12800"/>
                <a:gd name="T41" fmla="*/ 5600 h 8000"/>
                <a:gd name="T42" fmla="*/ 2400 w 12800"/>
                <a:gd name="T43" fmla="*/ 6400 h 8000"/>
                <a:gd name="T44" fmla="*/ 9600 w 12800"/>
                <a:gd name="T45" fmla="*/ 6400 h 8000"/>
                <a:gd name="T46" fmla="*/ 10400 w 12800"/>
                <a:gd name="T47" fmla="*/ 5600 h 8000"/>
                <a:gd name="T48" fmla="*/ 10400 w 12800"/>
                <a:gd name="T49" fmla="*/ 2400 h 8000"/>
                <a:gd name="T50" fmla="*/ 8800 w 12800"/>
                <a:gd name="T51" fmla="*/ 2400 h 8000"/>
                <a:gd name="T52" fmla="*/ 9600 w 12800"/>
                <a:gd name="T53" fmla="*/ 2400 h 8000"/>
                <a:gd name="T54" fmla="*/ 9600 w 12800"/>
                <a:gd name="T55" fmla="*/ 5600 h 8000"/>
                <a:gd name="T56" fmla="*/ 8800 w 12800"/>
                <a:gd name="T57" fmla="*/ 5600 h 8000"/>
                <a:gd name="T58" fmla="*/ 8800 w 12800"/>
                <a:gd name="T59" fmla="*/ 2400 h 8000"/>
                <a:gd name="T60" fmla="*/ 7200 w 12800"/>
                <a:gd name="T61" fmla="*/ 2400 h 8000"/>
                <a:gd name="T62" fmla="*/ 8000 w 12800"/>
                <a:gd name="T63" fmla="*/ 2400 h 8000"/>
                <a:gd name="T64" fmla="*/ 8000 w 12800"/>
                <a:gd name="T65" fmla="*/ 5600 h 8000"/>
                <a:gd name="T66" fmla="*/ 7200 w 12800"/>
                <a:gd name="T67" fmla="*/ 5600 h 8000"/>
                <a:gd name="T68" fmla="*/ 7200 w 12800"/>
                <a:gd name="T69" fmla="*/ 2400 h 8000"/>
                <a:gd name="T70" fmla="*/ 5600 w 12800"/>
                <a:gd name="T71" fmla="*/ 2400 h 8000"/>
                <a:gd name="T72" fmla="*/ 6400 w 12800"/>
                <a:gd name="T73" fmla="*/ 2400 h 8000"/>
                <a:gd name="T74" fmla="*/ 6400 w 12800"/>
                <a:gd name="T75" fmla="*/ 5600 h 8000"/>
                <a:gd name="T76" fmla="*/ 5600 w 12800"/>
                <a:gd name="T77" fmla="*/ 5600 h 8000"/>
                <a:gd name="T78" fmla="*/ 5600 w 12800"/>
                <a:gd name="T79" fmla="*/ 2400 h 8000"/>
                <a:gd name="T80" fmla="*/ 4000 w 12800"/>
                <a:gd name="T81" fmla="*/ 2400 h 8000"/>
                <a:gd name="T82" fmla="*/ 4800 w 12800"/>
                <a:gd name="T83" fmla="*/ 2400 h 8000"/>
                <a:gd name="T84" fmla="*/ 4800 w 12800"/>
                <a:gd name="T85" fmla="*/ 5600 h 8000"/>
                <a:gd name="T86" fmla="*/ 4000 w 12800"/>
                <a:gd name="T87" fmla="*/ 5600 h 8000"/>
                <a:gd name="T88" fmla="*/ 4000 w 12800"/>
                <a:gd name="T89" fmla="*/ 2400 h 8000"/>
                <a:gd name="T90" fmla="*/ 2400 w 12800"/>
                <a:gd name="T91" fmla="*/ 2400 h 8000"/>
                <a:gd name="T92" fmla="*/ 3200 w 12800"/>
                <a:gd name="T93" fmla="*/ 2400 h 8000"/>
                <a:gd name="T94" fmla="*/ 3200 w 12800"/>
                <a:gd name="T95" fmla="*/ 5600 h 8000"/>
                <a:gd name="T96" fmla="*/ 2400 w 12800"/>
                <a:gd name="T97" fmla="*/ 5600 h 8000"/>
                <a:gd name="T98" fmla="*/ 2400 w 12800"/>
                <a:gd name="T99" fmla="*/ 24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00" h="8000">
                  <a:moveTo>
                    <a:pt x="12800" y="4800"/>
                  </a:moveTo>
                  <a:lnTo>
                    <a:pt x="12800" y="4800"/>
                  </a:lnTo>
                  <a:lnTo>
                    <a:pt x="12800" y="5600"/>
                  </a:lnTo>
                  <a:lnTo>
                    <a:pt x="12000" y="5600"/>
                  </a:lnTo>
                  <a:lnTo>
                    <a:pt x="12000" y="5600"/>
                  </a:lnTo>
                  <a:cubicBezTo>
                    <a:pt x="12000" y="6926"/>
                    <a:pt x="10926" y="8000"/>
                    <a:pt x="9600" y="8000"/>
                  </a:cubicBezTo>
                  <a:lnTo>
                    <a:pt x="2400" y="8000"/>
                  </a:lnTo>
                  <a:cubicBezTo>
                    <a:pt x="1074" y="8000"/>
                    <a:pt x="0" y="6926"/>
                    <a:pt x="0" y="5600"/>
                  </a:cubicBezTo>
                  <a:lnTo>
                    <a:pt x="0" y="2400"/>
                  </a:lnTo>
                  <a:cubicBezTo>
                    <a:pt x="0" y="1074"/>
                    <a:pt x="1074" y="0"/>
                    <a:pt x="2400" y="0"/>
                  </a:cubicBezTo>
                  <a:lnTo>
                    <a:pt x="9600" y="0"/>
                  </a:lnTo>
                  <a:cubicBezTo>
                    <a:pt x="10926" y="0"/>
                    <a:pt x="12000" y="1074"/>
                    <a:pt x="12000" y="2400"/>
                  </a:cubicBezTo>
                  <a:lnTo>
                    <a:pt x="12800" y="2400"/>
                  </a:lnTo>
                  <a:lnTo>
                    <a:pt x="12800" y="3200"/>
                  </a:lnTo>
                  <a:lnTo>
                    <a:pt x="12800" y="3200"/>
                  </a:lnTo>
                  <a:lnTo>
                    <a:pt x="12800" y="4800"/>
                  </a:lnTo>
                  <a:close/>
                  <a:moveTo>
                    <a:pt x="10400" y="2400"/>
                  </a:moveTo>
                  <a:cubicBezTo>
                    <a:pt x="10400" y="1958"/>
                    <a:pt x="10042" y="1600"/>
                    <a:pt x="9600" y="1600"/>
                  </a:cubicBezTo>
                  <a:lnTo>
                    <a:pt x="2400" y="1600"/>
                  </a:lnTo>
                  <a:cubicBezTo>
                    <a:pt x="1958" y="1600"/>
                    <a:pt x="1600" y="1958"/>
                    <a:pt x="1600" y="2400"/>
                  </a:cubicBezTo>
                  <a:lnTo>
                    <a:pt x="1600" y="5600"/>
                  </a:lnTo>
                  <a:cubicBezTo>
                    <a:pt x="1600" y="6042"/>
                    <a:pt x="1958" y="6400"/>
                    <a:pt x="2400" y="6400"/>
                  </a:cubicBezTo>
                  <a:lnTo>
                    <a:pt x="9600" y="6400"/>
                  </a:lnTo>
                  <a:cubicBezTo>
                    <a:pt x="10042" y="6400"/>
                    <a:pt x="10400" y="6042"/>
                    <a:pt x="10400" y="5600"/>
                  </a:cubicBezTo>
                  <a:lnTo>
                    <a:pt x="10400" y="2400"/>
                  </a:lnTo>
                  <a:close/>
                  <a:moveTo>
                    <a:pt x="8800" y="2400"/>
                  </a:moveTo>
                  <a:lnTo>
                    <a:pt x="9600" y="2400"/>
                  </a:lnTo>
                  <a:lnTo>
                    <a:pt x="9600" y="5600"/>
                  </a:lnTo>
                  <a:lnTo>
                    <a:pt x="8800" y="5600"/>
                  </a:lnTo>
                  <a:lnTo>
                    <a:pt x="8800" y="2400"/>
                  </a:lnTo>
                  <a:close/>
                  <a:moveTo>
                    <a:pt x="7200" y="2400"/>
                  </a:moveTo>
                  <a:lnTo>
                    <a:pt x="8000" y="2400"/>
                  </a:lnTo>
                  <a:lnTo>
                    <a:pt x="8000" y="5600"/>
                  </a:lnTo>
                  <a:lnTo>
                    <a:pt x="7200" y="5600"/>
                  </a:lnTo>
                  <a:lnTo>
                    <a:pt x="7200" y="2400"/>
                  </a:lnTo>
                  <a:close/>
                  <a:moveTo>
                    <a:pt x="5600" y="2400"/>
                  </a:moveTo>
                  <a:lnTo>
                    <a:pt x="6400" y="2400"/>
                  </a:lnTo>
                  <a:lnTo>
                    <a:pt x="6400" y="5600"/>
                  </a:lnTo>
                  <a:lnTo>
                    <a:pt x="5600" y="5600"/>
                  </a:lnTo>
                  <a:lnTo>
                    <a:pt x="5600" y="2400"/>
                  </a:lnTo>
                  <a:close/>
                  <a:moveTo>
                    <a:pt x="4000" y="2400"/>
                  </a:moveTo>
                  <a:lnTo>
                    <a:pt x="4800" y="2400"/>
                  </a:lnTo>
                  <a:lnTo>
                    <a:pt x="4800" y="5600"/>
                  </a:lnTo>
                  <a:lnTo>
                    <a:pt x="4000" y="5600"/>
                  </a:lnTo>
                  <a:lnTo>
                    <a:pt x="4000" y="2400"/>
                  </a:lnTo>
                  <a:close/>
                  <a:moveTo>
                    <a:pt x="2400" y="2400"/>
                  </a:moveTo>
                  <a:lnTo>
                    <a:pt x="3200" y="2400"/>
                  </a:lnTo>
                  <a:lnTo>
                    <a:pt x="3200" y="5600"/>
                  </a:lnTo>
                  <a:lnTo>
                    <a:pt x="2400" y="5600"/>
                  </a:lnTo>
                  <a:lnTo>
                    <a:pt x="2400" y="2400"/>
                  </a:lnTo>
                  <a:close/>
                </a:path>
              </a:pathLst>
            </a:custGeom>
            <a:solidFill>
              <a:srgbClr val="92D050"/>
            </a:solidFill>
            <a:ln w="25400" cap="flat" cmpd="sng" algn="ctr">
              <a:noFill/>
              <a:prstDash val="solid"/>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1" name="iconfont-1141-850473">
              <a:extLst>
                <a:ext uri="{FF2B5EF4-FFF2-40B4-BE49-F238E27FC236}">
                  <a16:creationId xmlns:a16="http://schemas.microsoft.com/office/drawing/2014/main" xmlns="" id="{A9E13F91-3B09-42FA-AE91-6E92841BB825}"/>
                </a:ext>
              </a:extLst>
            </p:cNvPr>
            <p:cNvSpPr/>
            <p:nvPr/>
          </p:nvSpPr>
          <p:spPr>
            <a:xfrm>
              <a:off x="1914277" y="2531226"/>
              <a:ext cx="310851" cy="154703"/>
            </a:xfrm>
            <a:custGeom>
              <a:avLst/>
              <a:gdLst>
                <a:gd name="T0" fmla="*/ 12800 w 12800"/>
                <a:gd name="T1" fmla="*/ 4800 h 8000"/>
                <a:gd name="T2" fmla="*/ 12800 w 12800"/>
                <a:gd name="T3" fmla="*/ 4800 h 8000"/>
                <a:gd name="T4" fmla="*/ 12800 w 12800"/>
                <a:gd name="T5" fmla="*/ 5600 h 8000"/>
                <a:gd name="T6" fmla="*/ 12000 w 12800"/>
                <a:gd name="T7" fmla="*/ 5600 h 8000"/>
                <a:gd name="T8" fmla="*/ 12000 w 12800"/>
                <a:gd name="T9" fmla="*/ 5600 h 8000"/>
                <a:gd name="T10" fmla="*/ 9600 w 12800"/>
                <a:gd name="T11" fmla="*/ 8000 h 8000"/>
                <a:gd name="T12" fmla="*/ 2400 w 12800"/>
                <a:gd name="T13" fmla="*/ 8000 h 8000"/>
                <a:gd name="T14" fmla="*/ 0 w 12800"/>
                <a:gd name="T15" fmla="*/ 5600 h 8000"/>
                <a:gd name="T16" fmla="*/ 0 w 12800"/>
                <a:gd name="T17" fmla="*/ 2400 h 8000"/>
                <a:gd name="T18" fmla="*/ 2400 w 12800"/>
                <a:gd name="T19" fmla="*/ 0 h 8000"/>
                <a:gd name="T20" fmla="*/ 9600 w 12800"/>
                <a:gd name="T21" fmla="*/ 0 h 8000"/>
                <a:gd name="T22" fmla="*/ 12000 w 12800"/>
                <a:gd name="T23" fmla="*/ 2400 h 8000"/>
                <a:gd name="T24" fmla="*/ 12800 w 12800"/>
                <a:gd name="T25" fmla="*/ 2400 h 8000"/>
                <a:gd name="T26" fmla="*/ 12800 w 12800"/>
                <a:gd name="T27" fmla="*/ 3200 h 8000"/>
                <a:gd name="T28" fmla="*/ 12800 w 12800"/>
                <a:gd name="T29" fmla="*/ 3200 h 8000"/>
                <a:gd name="T30" fmla="*/ 12800 w 12800"/>
                <a:gd name="T31" fmla="*/ 4800 h 8000"/>
                <a:gd name="T32" fmla="*/ 10400 w 12800"/>
                <a:gd name="T33" fmla="*/ 2400 h 8000"/>
                <a:gd name="T34" fmla="*/ 9600 w 12800"/>
                <a:gd name="T35" fmla="*/ 1600 h 8000"/>
                <a:gd name="T36" fmla="*/ 2400 w 12800"/>
                <a:gd name="T37" fmla="*/ 1600 h 8000"/>
                <a:gd name="T38" fmla="*/ 1600 w 12800"/>
                <a:gd name="T39" fmla="*/ 2400 h 8000"/>
                <a:gd name="T40" fmla="*/ 1600 w 12800"/>
                <a:gd name="T41" fmla="*/ 5600 h 8000"/>
                <a:gd name="T42" fmla="*/ 2400 w 12800"/>
                <a:gd name="T43" fmla="*/ 6400 h 8000"/>
                <a:gd name="T44" fmla="*/ 9600 w 12800"/>
                <a:gd name="T45" fmla="*/ 6400 h 8000"/>
                <a:gd name="T46" fmla="*/ 10400 w 12800"/>
                <a:gd name="T47" fmla="*/ 5600 h 8000"/>
                <a:gd name="T48" fmla="*/ 10400 w 12800"/>
                <a:gd name="T49" fmla="*/ 2400 h 8000"/>
                <a:gd name="T50" fmla="*/ 5600 w 12800"/>
                <a:gd name="T51" fmla="*/ 2400 h 8000"/>
                <a:gd name="T52" fmla="*/ 6400 w 12800"/>
                <a:gd name="T53" fmla="*/ 2400 h 8000"/>
                <a:gd name="T54" fmla="*/ 6400 w 12800"/>
                <a:gd name="T55" fmla="*/ 5600 h 8000"/>
                <a:gd name="T56" fmla="*/ 5600 w 12800"/>
                <a:gd name="T57" fmla="*/ 5600 h 8000"/>
                <a:gd name="T58" fmla="*/ 5600 w 12800"/>
                <a:gd name="T59" fmla="*/ 2400 h 8000"/>
                <a:gd name="T60" fmla="*/ 4000 w 12800"/>
                <a:gd name="T61" fmla="*/ 2400 h 8000"/>
                <a:gd name="T62" fmla="*/ 4800 w 12800"/>
                <a:gd name="T63" fmla="*/ 2400 h 8000"/>
                <a:gd name="T64" fmla="*/ 4800 w 12800"/>
                <a:gd name="T65" fmla="*/ 5600 h 8000"/>
                <a:gd name="T66" fmla="*/ 4000 w 12800"/>
                <a:gd name="T67" fmla="*/ 5600 h 8000"/>
                <a:gd name="T68" fmla="*/ 4000 w 12800"/>
                <a:gd name="T69" fmla="*/ 2400 h 8000"/>
                <a:gd name="T70" fmla="*/ 2400 w 12800"/>
                <a:gd name="T71" fmla="*/ 2400 h 8000"/>
                <a:gd name="T72" fmla="*/ 3200 w 12800"/>
                <a:gd name="T73" fmla="*/ 2400 h 8000"/>
                <a:gd name="T74" fmla="*/ 3200 w 12800"/>
                <a:gd name="T75" fmla="*/ 5600 h 8000"/>
                <a:gd name="T76" fmla="*/ 2400 w 12800"/>
                <a:gd name="T77" fmla="*/ 5600 h 8000"/>
                <a:gd name="T78" fmla="*/ 2400 w 12800"/>
                <a:gd name="T79" fmla="*/ 2400 h 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00" h="8000">
                  <a:moveTo>
                    <a:pt x="12800" y="4800"/>
                  </a:moveTo>
                  <a:lnTo>
                    <a:pt x="12800" y="4800"/>
                  </a:lnTo>
                  <a:lnTo>
                    <a:pt x="12800" y="5600"/>
                  </a:lnTo>
                  <a:lnTo>
                    <a:pt x="12000" y="5600"/>
                  </a:lnTo>
                  <a:lnTo>
                    <a:pt x="12000" y="5600"/>
                  </a:lnTo>
                  <a:cubicBezTo>
                    <a:pt x="12000" y="6926"/>
                    <a:pt x="10926" y="8000"/>
                    <a:pt x="9600" y="8000"/>
                  </a:cubicBezTo>
                  <a:lnTo>
                    <a:pt x="2400" y="8000"/>
                  </a:lnTo>
                  <a:cubicBezTo>
                    <a:pt x="1074" y="8000"/>
                    <a:pt x="0" y="6926"/>
                    <a:pt x="0" y="5600"/>
                  </a:cubicBezTo>
                  <a:lnTo>
                    <a:pt x="0" y="2400"/>
                  </a:lnTo>
                  <a:cubicBezTo>
                    <a:pt x="0" y="1074"/>
                    <a:pt x="1074" y="0"/>
                    <a:pt x="2400" y="0"/>
                  </a:cubicBezTo>
                  <a:lnTo>
                    <a:pt x="9600" y="0"/>
                  </a:lnTo>
                  <a:cubicBezTo>
                    <a:pt x="10926" y="0"/>
                    <a:pt x="12000" y="1074"/>
                    <a:pt x="12000" y="2400"/>
                  </a:cubicBezTo>
                  <a:lnTo>
                    <a:pt x="12800" y="2400"/>
                  </a:lnTo>
                  <a:lnTo>
                    <a:pt x="12800" y="3200"/>
                  </a:lnTo>
                  <a:lnTo>
                    <a:pt x="12800" y="3200"/>
                  </a:lnTo>
                  <a:lnTo>
                    <a:pt x="12800" y="4800"/>
                  </a:lnTo>
                  <a:close/>
                  <a:moveTo>
                    <a:pt x="10400" y="2400"/>
                  </a:moveTo>
                  <a:cubicBezTo>
                    <a:pt x="10400" y="1958"/>
                    <a:pt x="10042" y="1600"/>
                    <a:pt x="9600" y="1600"/>
                  </a:cubicBezTo>
                  <a:lnTo>
                    <a:pt x="2400" y="1600"/>
                  </a:lnTo>
                  <a:cubicBezTo>
                    <a:pt x="1958" y="1600"/>
                    <a:pt x="1600" y="1958"/>
                    <a:pt x="1600" y="2400"/>
                  </a:cubicBezTo>
                  <a:lnTo>
                    <a:pt x="1600" y="5600"/>
                  </a:lnTo>
                  <a:cubicBezTo>
                    <a:pt x="1600" y="6042"/>
                    <a:pt x="1958" y="6400"/>
                    <a:pt x="2400" y="6400"/>
                  </a:cubicBezTo>
                  <a:lnTo>
                    <a:pt x="9600" y="6400"/>
                  </a:lnTo>
                  <a:cubicBezTo>
                    <a:pt x="10042" y="6400"/>
                    <a:pt x="10400" y="6042"/>
                    <a:pt x="10400" y="5600"/>
                  </a:cubicBezTo>
                  <a:lnTo>
                    <a:pt x="10400" y="2400"/>
                  </a:lnTo>
                  <a:close/>
                  <a:moveTo>
                    <a:pt x="5600" y="2400"/>
                  </a:moveTo>
                  <a:lnTo>
                    <a:pt x="6400" y="2400"/>
                  </a:lnTo>
                  <a:lnTo>
                    <a:pt x="6400" y="5600"/>
                  </a:lnTo>
                  <a:lnTo>
                    <a:pt x="5600" y="5600"/>
                  </a:lnTo>
                  <a:lnTo>
                    <a:pt x="5600" y="2400"/>
                  </a:lnTo>
                  <a:close/>
                  <a:moveTo>
                    <a:pt x="4000" y="2400"/>
                  </a:moveTo>
                  <a:lnTo>
                    <a:pt x="4800" y="2400"/>
                  </a:lnTo>
                  <a:lnTo>
                    <a:pt x="4800" y="5600"/>
                  </a:lnTo>
                  <a:lnTo>
                    <a:pt x="4000" y="5600"/>
                  </a:lnTo>
                  <a:lnTo>
                    <a:pt x="4000" y="2400"/>
                  </a:lnTo>
                  <a:close/>
                  <a:moveTo>
                    <a:pt x="2400" y="2400"/>
                  </a:moveTo>
                  <a:lnTo>
                    <a:pt x="3200" y="2400"/>
                  </a:lnTo>
                  <a:lnTo>
                    <a:pt x="3200" y="5600"/>
                  </a:lnTo>
                  <a:lnTo>
                    <a:pt x="2400" y="5600"/>
                  </a:lnTo>
                  <a:lnTo>
                    <a:pt x="2400" y="2400"/>
                  </a:lnTo>
                  <a:close/>
                </a:path>
              </a:pathLst>
            </a:custGeom>
            <a:solidFill>
              <a:srgbClr val="92D05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74" name="TextBox 5">
            <a:extLst>
              <a:ext uri="{FF2B5EF4-FFF2-40B4-BE49-F238E27FC236}">
                <a16:creationId xmlns:a16="http://schemas.microsoft.com/office/drawing/2014/main" xmlns="" id="{C661FF6C-CE56-456E-9B09-690E98CF4C65}"/>
              </a:ext>
            </a:extLst>
          </p:cNvPr>
          <p:cNvSpPr txBox="1"/>
          <p:nvPr/>
        </p:nvSpPr>
        <p:spPr>
          <a:xfrm>
            <a:off x="176736" y="2210710"/>
            <a:ext cx="5643523" cy="984885"/>
          </a:xfrm>
          <a:prstGeom prst="rect">
            <a:avLst/>
          </a:prstGeom>
          <a:solidFill>
            <a:srgbClr val="FFFFFF"/>
          </a:solidFill>
        </p:spPr>
        <p:txBody>
          <a:bodyPr wrap="square" lIns="0" tIns="0" rIns="0" bIns="0" rtlCol="0">
            <a:spAutoFit/>
          </a:bodyPr>
          <a:lstStyle/>
          <a:p>
            <a:pPr marL="228600" marR="0" indent="-228600" defTabSz="914034" eaLnBrk="1" fontAlgn="auto" latinLnBrk="0" hangingPunct="1">
              <a:spcBef>
                <a:spcPts val="0"/>
              </a:spcBef>
              <a:spcAft>
                <a:spcPts val="0"/>
              </a:spcAft>
              <a:buClrTx/>
              <a:buSzTx/>
              <a:buFont typeface="Arial" panose="020B0604020202020204" pitchFamily="34" charset="0"/>
              <a:buChar char="•"/>
              <a:tabLst/>
              <a:defRPr/>
            </a:pPr>
            <a:r>
              <a:rPr lang="en-US" altLang="zh-CN" sz="1600" b="1" dirty="0">
                <a:solidFill>
                  <a:prstClr val="black"/>
                </a:solidFill>
                <a:latin typeface="+mn-lt"/>
                <a:cs typeface="+mn-cs"/>
              </a:rPr>
              <a:t>Energy Consumption and Energy Efficiency Evaluation:  </a:t>
            </a:r>
            <a:r>
              <a:rPr lang="en-US" altLang="zh-CN" sz="1600" dirty="0">
                <a:solidFill>
                  <a:prstClr val="black"/>
                </a:solidFill>
                <a:latin typeface="+mn-lt"/>
                <a:cs typeface="+mn-cs"/>
              </a:rPr>
              <a:t>enhancement of measuring Energy consumption and energy efficiency with considering multi-dimension factors </a:t>
            </a:r>
            <a:r>
              <a:rPr lang="zh-CN" altLang="en-US" sz="1600" dirty="0">
                <a:solidFill>
                  <a:prstClr val="black"/>
                </a:solidFill>
                <a:latin typeface="+mn-lt"/>
                <a:cs typeface="+mn-cs"/>
              </a:rPr>
              <a:t>（</a:t>
            </a:r>
            <a:r>
              <a:rPr lang="en-US" altLang="zh-CN" sz="1600" dirty="0">
                <a:solidFill>
                  <a:prstClr val="black"/>
                </a:solidFill>
                <a:latin typeface="+mn-lt"/>
                <a:cs typeface="+mn-cs"/>
              </a:rPr>
              <a:t>e.g. Coverage) </a:t>
            </a:r>
          </a:p>
        </p:txBody>
      </p:sp>
      <p:sp>
        <p:nvSpPr>
          <p:cNvPr id="175" name="TextBox 5">
            <a:extLst>
              <a:ext uri="{FF2B5EF4-FFF2-40B4-BE49-F238E27FC236}">
                <a16:creationId xmlns:a16="http://schemas.microsoft.com/office/drawing/2014/main" xmlns="" id="{8EE0B9EE-1127-426D-B3D7-E3565E920629}"/>
              </a:ext>
            </a:extLst>
          </p:cNvPr>
          <p:cNvSpPr txBox="1"/>
          <p:nvPr/>
        </p:nvSpPr>
        <p:spPr>
          <a:xfrm>
            <a:off x="221319" y="4239594"/>
            <a:ext cx="5464795" cy="738664"/>
          </a:xfrm>
          <a:prstGeom prst="rect">
            <a:avLst/>
          </a:prstGeom>
          <a:solidFill>
            <a:srgbClr val="FFFFFF"/>
          </a:solidFill>
        </p:spPr>
        <p:txBody>
          <a:bodyPr wrap="square" lIns="0" tIns="0" rIns="0" bIns="0" rtlCol="0">
            <a:spAutoFit/>
          </a:bodyPr>
          <a:lstStyle>
            <a:defPPr>
              <a:defRPr lang="en-GB"/>
            </a:defPPr>
            <a:lvl1pPr marL="228600" marR="0" indent="-228600" defTabSz="914034" eaLnBrk="1" fontAlgn="auto" latinLnBrk="0" hangingPunct="1">
              <a:spcBef>
                <a:spcPts val="0"/>
              </a:spcBef>
              <a:spcAft>
                <a:spcPts val="0"/>
              </a:spcAft>
              <a:buClrTx/>
              <a:buSzTx/>
              <a:buFont typeface="Arial" panose="020B0604020202020204" pitchFamily="34" charset="0"/>
              <a:buChar char="•"/>
              <a:tabLst/>
              <a:defRPr sz="1600" b="1">
                <a:solidFill>
                  <a:prstClr val="black"/>
                </a:solidFill>
                <a:latin typeface="+mn-lt"/>
                <a:cs typeface="+mn-cs"/>
              </a:defRPr>
            </a:lvl1pPr>
          </a:lstStyle>
          <a:p>
            <a:r>
              <a:rPr lang="en-US" altLang="zh-CN" dirty="0" smtClean="0"/>
              <a:t>Energy </a:t>
            </a:r>
            <a:r>
              <a:rPr lang="en-US" altLang="zh-CN" dirty="0"/>
              <a:t>saving management: </a:t>
            </a:r>
            <a:r>
              <a:rPr lang="en-US" altLang="zh-CN" b="0" dirty="0"/>
              <a:t>keep balance between green energy supply and site energy demand to optimize the carbon efficiency and improve the overall green energy usage.</a:t>
            </a:r>
            <a:endParaRPr lang="en-GB" altLang="zh-CN" b="0" dirty="0"/>
          </a:p>
        </p:txBody>
      </p:sp>
      <p:sp>
        <p:nvSpPr>
          <p:cNvPr id="3" name="Rectangle 2"/>
          <p:cNvSpPr/>
          <p:nvPr/>
        </p:nvSpPr>
        <p:spPr>
          <a:xfrm>
            <a:off x="333993" y="6325792"/>
            <a:ext cx="11762719" cy="338554"/>
          </a:xfrm>
          <a:prstGeom prst="rect">
            <a:avLst/>
          </a:prstGeom>
        </p:spPr>
        <p:txBody>
          <a:bodyPr wrap="square">
            <a:spAutoFit/>
          </a:bodyPr>
          <a:lstStyle/>
          <a:p>
            <a:pPr eaLnBrk="1" fontAlgn="auto" hangingPunct="1">
              <a:lnSpc>
                <a:spcPct val="100000"/>
              </a:lnSpc>
              <a:spcBef>
                <a:spcPts val="0"/>
              </a:spcBef>
              <a:spcAft>
                <a:spcPts val="0"/>
              </a:spcAft>
              <a:defRPr/>
            </a:pPr>
            <a:r>
              <a:rPr lang="en-US" altLang="zh-CN" sz="1600" dirty="0" smtClean="0">
                <a:solidFill>
                  <a:schemeClr val="bg1"/>
                </a:solidFill>
              </a:rPr>
              <a:t>It is beneficial to have comprehensive </a:t>
            </a:r>
            <a:r>
              <a:rPr lang="en-US" altLang="zh-CN" sz="1600" dirty="0">
                <a:solidFill>
                  <a:schemeClr val="bg1"/>
                </a:solidFill>
              </a:rPr>
              <a:t>view of 3GPP work on energy efficiency, energy saving and digital </a:t>
            </a:r>
            <a:r>
              <a:rPr lang="en-US" altLang="zh-CN" sz="1600" dirty="0" smtClean="0">
                <a:solidFill>
                  <a:schemeClr val="bg1"/>
                </a:solidFill>
              </a:rPr>
              <a:t>sobriety. </a:t>
            </a:r>
            <a:endParaRPr lang="en-US" altLang="zh-CN" sz="1600" dirty="0">
              <a:solidFill>
                <a:schemeClr val="bg1"/>
              </a:solidFill>
            </a:endParaRPr>
          </a:p>
        </p:txBody>
      </p:sp>
      <p:pic>
        <p:nvPicPr>
          <p:cNvPr id="4" name="Picture 3"/>
          <p:cNvPicPr>
            <a:picLocks noChangeAspect="1"/>
          </p:cNvPicPr>
          <p:nvPr/>
        </p:nvPicPr>
        <p:blipFill>
          <a:blip r:embed="rId2"/>
          <a:stretch>
            <a:fillRect/>
          </a:stretch>
        </p:blipFill>
        <p:spPr>
          <a:xfrm>
            <a:off x="1051559" y="3285909"/>
            <a:ext cx="3583955" cy="583238"/>
          </a:xfrm>
          <a:prstGeom prst="rect">
            <a:avLst/>
          </a:prstGeom>
        </p:spPr>
      </p:pic>
      <p:sp>
        <p:nvSpPr>
          <p:cNvPr id="5" name="TextBox 4"/>
          <p:cNvSpPr txBox="1"/>
          <p:nvPr/>
        </p:nvSpPr>
        <p:spPr>
          <a:xfrm>
            <a:off x="1690973" y="3900196"/>
            <a:ext cx="1604927" cy="261610"/>
          </a:xfrm>
          <a:prstGeom prst="rect">
            <a:avLst/>
          </a:prstGeom>
          <a:noFill/>
        </p:spPr>
        <p:txBody>
          <a:bodyPr wrap="none" rtlCol="0">
            <a:spAutoFit/>
          </a:bodyPr>
          <a:lstStyle/>
          <a:p>
            <a:r>
              <a:rPr lang="en-US" sz="1100" dirty="0" smtClean="0"/>
              <a:t>existing EE KPI in R18</a:t>
            </a:r>
            <a:endParaRPr lang="en-US" sz="1100" dirty="0"/>
          </a:p>
        </p:txBody>
      </p:sp>
      <p:sp>
        <p:nvSpPr>
          <p:cNvPr id="66" name="矩形 96">
            <a:extLst>
              <a:ext uri="{FF2B5EF4-FFF2-40B4-BE49-F238E27FC236}">
                <a16:creationId xmlns:a16="http://schemas.microsoft.com/office/drawing/2014/main" xmlns="" id="{F7AD3F36-1C3A-4C73-A541-A6E0E6EEDF39}"/>
              </a:ext>
            </a:extLst>
          </p:cNvPr>
          <p:cNvSpPr/>
          <p:nvPr/>
        </p:nvSpPr>
        <p:spPr>
          <a:xfrm>
            <a:off x="1803708" y="1797761"/>
            <a:ext cx="2493797" cy="338554"/>
          </a:xfrm>
          <a:prstGeom prst="rect">
            <a:avLst/>
          </a:prstGeom>
          <a:solidFill>
            <a:schemeClr val="bg1"/>
          </a:solidFill>
        </p:spPr>
        <p:txBody>
          <a:bodyPr wrap="square" lIns="72000" rIns="72000" rtlCol="0">
            <a:spAutoFit/>
          </a:bodyPr>
          <a:lstStyle/>
          <a:p>
            <a:pPr algn="ctr" defTabSz="914400">
              <a:defRPr/>
            </a:pPr>
            <a:r>
              <a:rPr lang="en-US" altLang="zh-CN" sz="1600" b="1" kern="0" dirty="0" smtClean="0">
                <a:solidFill>
                  <a:srgbClr val="C00000"/>
                </a:solidFill>
                <a:latin typeface="Microsoft YaHei" panose="020B0503020204020204" pitchFamily="34" charset="-122"/>
                <a:ea typeface="Microsoft YaHei" panose="020B0503020204020204" pitchFamily="34" charset="-122"/>
              </a:rPr>
              <a:t>Motivation</a:t>
            </a:r>
            <a:endParaRPr lang="en-US" altLang="zh-CN" sz="1600" b="1" kern="0" dirty="0">
              <a:solidFill>
                <a:srgbClr val="C0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7992336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410183" y="1922901"/>
            <a:ext cx="10601528" cy="3261942"/>
          </a:xfrm>
        </p:spPr>
        <p:txBody>
          <a:bodyPr/>
          <a:lstStyle/>
          <a:p>
            <a:pPr marL="0" indent="0">
              <a:buNone/>
            </a:pPr>
            <a:r>
              <a:rPr lang="en-US" altLang="en-US" dirty="0"/>
              <a:t>This paper is to introduce Huawei’s thoughts on 3GPP Rel-19 SA items.</a:t>
            </a:r>
          </a:p>
          <a:p>
            <a:pPr marL="0" indent="0">
              <a:buNone/>
            </a:pPr>
            <a:endParaRPr lang="en-US" altLang="en-US" dirty="0"/>
          </a:p>
          <a:p>
            <a:r>
              <a:rPr lang="en-US" altLang="en-US" dirty="0"/>
              <a:t>Rel-19 Timeline</a:t>
            </a:r>
          </a:p>
          <a:p>
            <a:r>
              <a:rPr lang="en-US" altLang="en-US" dirty="0"/>
              <a:t>Overview of Rel-19</a:t>
            </a:r>
          </a:p>
          <a:p>
            <a:r>
              <a:rPr lang="en-US" altLang="en-US" dirty="0" smtClean="0"/>
              <a:t>Rel-19 </a:t>
            </a:r>
            <a:r>
              <a:rPr lang="en-US" altLang="en-US" dirty="0"/>
              <a:t>content list from Huawei’s point of view.</a:t>
            </a:r>
          </a:p>
          <a:p>
            <a:r>
              <a:rPr lang="en-US" altLang="en-US" dirty="0"/>
              <a:t>Detail information on Rel-19 content</a:t>
            </a:r>
          </a:p>
          <a:p>
            <a:endParaRPr lang="en-US" altLang="en-US" dirty="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20455" y="3083345"/>
            <a:ext cx="5844268" cy="1195229"/>
          </a:xfrm>
        </p:spPr>
        <p:txBody>
          <a:bodyPr/>
          <a:lstStyle/>
          <a:p>
            <a:pPr marL="0" indent="0">
              <a:buNone/>
            </a:pPr>
            <a:r>
              <a:rPr lang="en-US" altLang="en-US" sz="7200" dirty="0"/>
              <a:t>Thank You!</a:t>
            </a:r>
          </a:p>
        </p:txBody>
      </p:sp>
      <p:pic>
        <p:nvPicPr>
          <p:cNvPr id="4" name="图片 65">
            <a:extLst>
              <a:ext uri="{FF2B5EF4-FFF2-40B4-BE49-F238E27FC236}">
                <a16:creationId xmlns:a16="http://schemas.microsoft.com/office/drawing/2014/main" xmlns="" id="{5B04A659-B9BB-41E9-947E-3A8BEA5C8C68}"/>
              </a:ext>
            </a:extLst>
          </p:cNvPr>
          <p:cNvPicPr>
            <a:picLocks noChangeAspect="1"/>
          </p:cNvPicPr>
          <p:nvPr/>
        </p:nvPicPr>
        <p:blipFill>
          <a:blip r:embed="rId2"/>
          <a:stretch>
            <a:fillRect/>
          </a:stretch>
        </p:blipFill>
        <p:spPr>
          <a:xfrm>
            <a:off x="2714616" y="2491589"/>
            <a:ext cx="1040671" cy="615442"/>
          </a:xfrm>
          <a:prstGeom prst="rect">
            <a:avLst/>
          </a:prstGeom>
        </p:spPr>
      </p:pic>
    </p:spTree>
    <p:extLst>
      <p:ext uri="{BB962C8B-B14F-4D97-AF65-F5344CB8AC3E}">
        <p14:creationId xmlns:p14="http://schemas.microsoft.com/office/powerpoint/2010/main" val="242453817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74" y="505239"/>
            <a:ext cx="10515600" cy="1130301"/>
          </a:xfrm>
        </p:spPr>
        <p:txBody>
          <a:bodyPr/>
          <a:lstStyle/>
          <a:p>
            <a:r>
              <a:rPr lang="en-US" sz="4000" dirty="0"/>
              <a:t>3GPP Rel-19 Timeline </a:t>
            </a:r>
            <a:r>
              <a:rPr lang="en-US" sz="2800" dirty="0"/>
              <a:t>(Agreed at TSG#99 / March 2023)</a:t>
            </a:r>
            <a:endParaRPr lang="en-US" sz="3600" dirty="0"/>
          </a:p>
        </p:txBody>
      </p:sp>
      <p:grpSp>
        <p:nvGrpSpPr>
          <p:cNvPr id="4" name="组合 148">
            <a:extLst>
              <a:ext uri="{FF2B5EF4-FFF2-40B4-BE49-F238E27FC236}">
                <a16:creationId xmlns:a16="http://schemas.microsoft.com/office/drawing/2014/main" xmlns="" id="{DCCE79B2-2527-417E-A9F0-F334E239DE0D}"/>
              </a:ext>
            </a:extLst>
          </p:cNvPr>
          <p:cNvGrpSpPr/>
          <p:nvPr/>
        </p:nvGrpSpPr>
        <p:grpSpPr>
          <a:xfrm>
            <a:off x="459009" y="1809285"/>
            <a:ext cx="10393123" cy="4554651"/>
            <a:chOff x="147264" y="1768587"/>
            <a:chExt cx="10869771" cy="5244565"/>
          </a:xfrm>
        </p:grpSpPr>
        <p:sp>
          <p:nvSpPr>
            <p:cNvPr id="5" name="Rectangle: Rounded Corners 37">
              <a:extLst>
                <a:ext uri="{FF2B5EF4-FFF2-40B4-BE49-F238E27FC236}">
                  <a16:creationId xmlns:a16="http://schemas.microsoft.com/office/drawing/2014/main" xmlns="" id="{E66C4058-3BD7-4F94-8A9D-6A6644082A49}"/>
                </a:ext>
              </a:extLst>
            </p:cNvPr>
            <p:cNvSpPr/>
            <p:nvPr/>
          </p:nvSpPr>
          <p:spPr>
            <a:xfrm>
              <a:off x="1066544" y="2676962"/>
              <a:ext cx="8094614" cy="359580"/>
            </a:xfrm>
            <a:prstGeom prst="roundRect">
              <a:avLst/>
            </a:prstGeom>
            <a:solidFill>
              <a:srgbClr val="ED6D00"/>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RAN </a:t>
              </a:r>
              <a:r>
                <a:rPr lang="en-US" altLang="en-US" sz="1050" b="1" kern="0" dirty="0" err="1">
                  <a:solidFill>
                    <a:srgbClr val="FFFFFF"/>
                  </a:solidFill>
                  <a:latin typeface="Arial" panose="020B0604020202020204" pitchFamily="34" charset="0"/>
                  <a:ea typeface="微软雅黑" panose="020B0503020204020204" pitchFamily="34" charset="-122"/>
                  <a:cs typeface="Arial" panose="020B0604020202020204" pitchFamily="34" charset="0"/>
                </a:rPr>
                <a:t>Rel</a:t>
              </a:r>
              <a:r>
                <a:rPr lang="en-US" altLang="en-US"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-18</a:t>
              </a:r>
            </a:p>
          </p:txBody>
        </p:sp>
        <p:sp>
          <p:nvSpPr>
            <p:cNvPr id="6" name="Rectangle 20">
              <a:extLst>
                <a:ext uri="{FF2B5EF4-FFF2-40B4-BE49-F238E27FC236}">
                  <a16:creationId xmlns:a16="http://schemas.microsoft.com/office/drawing/2014/main" xmlns="" id="{20E644D4-195C-4D7E-812F-727A81BD69AE}"/>
                </a:ext>
              </a:extLst>
            </p:cNvPr>
            <p:cNvSpPr/>
            <p:nvPr/>
          </p:nvSpPr>
          <p:spPr>
            <a:xfrm>
              <a:off x="147264" y="2049625"/>
              <a:ext cx="3625683" cy="234774"/>
            </a:xfrm>
            <a:prstGeom prst="rect">
              <a:avLst/>
            </a:prstGeom>
            <a:solidFill>
              <a:srgbClr val="124191"/>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2022</a:t>
              </a:r>
            </a:p>
          </p:txBody>
        </p:sp>
        <p:sp>
          <p:nvSpPr>
            <p:cNvPr id="7" name="Rectangle 21">
              <a:extLst>
                <a:ext uri="{FF2B5EF4-FFF2-40B4-BE49-F238E27FC236}">
                  <a16:creationId xmlns:a16="http://schemas.microsoft.com/office/drawing/2014/main" xmlns="" id="{E3DA670A-52A3-4592-BF99-12A4F5186BF1}"/>
                </a:ext>
              </a:extLst>
            </p:cNvPr>
            <p:cNvSpPr/>
            <p:nvPr/>
          </p:nvSpPr>
          <p:spPr>
            <a:xfrm>
              <a:off x="1066544" y="2310211"/>
              <a:ext cx="869161" cy="235389"/>
            </a:xfrm>
            <a:prstGeom prst="rect">
              <a:avLst/>
            </a:prstGeom>
            <a:solidFill>
              <a:srgbClr val="4D5766"/>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Q2</a:t>
              </a:r>
            </a:p>
          </p:txBody>
        </p:sp>
        <p:sp>
          <p:nvSpPr>
            <p:cNvPr id="8" name="Rectangle 22">
              <a:extLst>
                <a:ext uri="{FF2B5EF4-FFF2-40B4-BE49-F238E27FC236}">
                  <a16:creationId xmlns:a16="http://schemas.microsoft.com/office/drawing/2014/main" xmlns="" id="{A30A0B37-9FB1-497D-98B6-6C0CDA004979}"/>
                </a:ext>
              </a:extLst>
            </p:cNvPr>
            <p:cNvSpPr/>
            <p:nvPr/>
          </p:nvSpPr>
          <p:spPr>
            <a:xfrm>
              <a:off x="1984504" y="2310211"/>
              <a:ext cx="869161" cy="235389"/>
            </a:xfrm>
            <a:prstGeom prst="rect">
              <a:avLst/>
            </a:prstGeom>
            <a:solidFill>
              <a:srgbClr val="4D5766"/>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Q3</a:t>
              </a:r>
            </a:p>
          </p:txBody>
        </p:sp>
        <p:sp>
          <p:nvSpPr>
            <p:cNvPr id="9" name="Rectangle 23">
              <a:extLst>
                <a:ext uri="{FF2B5EF4-FFF2-40B4-BE49-F238E27FC236}">
                  <a16:creationId xmlns:a16="http://schemas.microsoft.com/office/drawing/2014/main" xmlns="" id="{3316BA54-E79C-4285-BF87-074970E18248}"/>
                </a:ext>
              </a:extLst>
            </p:cNvPr>
            <p:cNvSpPr/>
            <p:nvPr/>
          </p:nvSpPr>
          <p:spPr>
            <a:xfrm>
              <a:off x="2903786" y="2306523"/>
              <a:ext cx="869161" cy="235389"/>
            </a:xfrm>
            <a:prstGeom prst="rect">
              <a:avLst/>
            </a:prstGeom>
            <a:solidFill>
              <a:srgbClr val="4D5766"/>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Q4</a:t>
              </a:r>
            </a:p>
          </p:txBody>
        </p:sp>
        <p:sp>
          <p:nvSpPr>
            <p:cNvPr id="10" name="Rectangle 24">
              <a:extLst>
                <a:ext uri="{FF2B5EF4-FFF2-40B4-BE49-F238E27FC236}">
                  <a16:creationId xmlns:a16="http://schemas.microsoft.com/office/drawing/2014/main" xmlns="" id="{253EC146-A799-45FC-ACBD-1968B730D5AB}"/>
                </a:ext>
              </a:extLst>
            </p:cNvPr>
            <p:cNvSpPr/>
            <p:nvPr/>
          </p:nvSpPr>
          <p:spPr>
            <a:xfrm>
              <a:off x="147264" y="2310211"/>
              <a:ext cx="867842" cy="235389"/>
            </a:xfrm>
            <a:prstGeom prst="rect">
              <a:avLst/>
            </a:prstGeom>
            <a:solidFill>
              <a:srgbClr val="4D5766"/>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Q1</a:t>
              </a:r>
            </a:p>
          </p:txBody>
        </p:sp>
        <p:sp>
          <p:nvSpPr>
            <p:cNvPr id="11" name="Rectangle 25">
              <a:extLst>
                <a:ext uri="{FF2B5EF4-FFF2-40B4-BE49-F238E27FC236}">
                  <a16:creationId xmlns:a16="http://schemas.microsoft.com/office/drawing/2014/main" xmlns="" id="{2C85706E-1554-4283-9108-15EBA87E3931}"/>
                </a:ext>
              </a:extLst>
            </p:cNvPr>
            <p:cNvSpPr/>
            <p:nvPr/>
          </p:nvSpPr>
          <p:spPr>
            <a:xfrm>
              <a:off x="3823064" y="2045935"/>
              <a:ext cx="3553114" cy="230560"/>
            </a:xfrm>
            <a:prstGeom prst="rect">
              <a:avLst/>
            </a:prstGeom>
            <a:solidFill>
              <a:srgbClr val="124191"/>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2023</a:t>
              </a:r>
            </a:p>
          </p:txBody>
        </p:sp>
        <p:sp>
          <p:nvSpPr>
            <p:cNvPr id="12" name="Rectangle 26">
              <a:extLst>
                <a:ext uri="{FF2B5EF4-FFF2-40B4-BE49-F238E27FC236}">
                  <a16:creationId xmlns:a16="http://schemas.microsoft.com/office/drawing/2014/main" xmlns="" id="{7EEE3454-3893-4FAF-9D9B-50F781B6D73A}"/>
                </a:ext>
              </a:extLst>
            </p:cNvPr>
            <p:cNvSpPr/>
            <p:nvPr/>
          </p:nvSpPr>
          <p:spPr>
            <a:xfrm>
              <a:off x="3823066" y="2310213"/>
              <a:ext cx="867842" cy="226750"/>
            </a:xfrm>
            <a:prstGeom prst="rect">
              <a:avLst/>
            </a:prstGeom>
            <a:solidFill>
              <a:srgbClr val="4D5766">
                <a:lumMod val="75000"/>
              </a:srgbClr>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Q1</a:t>
              </a:r>
            </a:p>
          </p:txBody>
        </p:sp>
        <p:sp>
          <p:nvSpPr>
            <p:cNvPr id="13" name="Rectangle 30">
              <a:extLst>
                <a:ext uri="{FF2B5EF4-FFF2-40B4-BE49-F238E27FC236}">
                  <a16:creationId xmlns:a16="http://schemas.microsoft.com/office/drawing/2014/main" xmlns="" id="{82EAF702-8CD3-4C43-8B17-1C31F5C2DE7A}"/>
                </a:ext>
              </a:extLst>
            </p:cNvPr>
            <p:cNvSpPr/>
            <p:nvPr/>
          </p:nvSpPr>
          <p:spPr>
            <a:xfrm>
              <a:off x="566675"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95</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14" name="Rectangle 31">
              <a:extLst>
                <a:ext uri="{FF2B5EF4-FFF2-40B4-BE49-F238E27FC236}">
                  <a16:creationId xmlns:a16="http://schemas.microsoft.com/office/drawing/2014/main" xmlns="" id="{A651B4F2-746D-43C3-AE21-BC2C5D121052}"/>
                </a:ext>
              </a:extLst>
            </p:cNvPr>
            <p:cNvSpPr/>
            <p:nvPr/>
          </p:nvSpPr>
          <p:spPr>
            <a:xfrm>
              <a:off x="1526844"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96</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15" name="Rectangle 32">
              <a:extLst>
                <a:ext uri="{FF2B5EF4-FFF2-40B4-BE49-F238E27FC236}">
                  <a16:creationId xmlns:a16="http://schemas.microsoft.com/office/drawing/2014/main" xmlns="" id="{BFD1381F-8974-4D62-A1CB-6B8110407A5F}"/>
                </a:ext>
              </a:extLst>
            </p:cNvPr>
            <p:cNvSpPr/>
            <p:nvPr/>
          </p:nvSpPr>
          <p:spPr>
            <a:xfrm>
              <a:off x="2419747" y="1810038"/>
              <a:ext cx="892902"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97</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16" name="Rectangle 33">
              <a:extLst>
                <a:ext uri="{FF2B5EF4-FFF2-40B4-BE49-F238E27FC236}">
                  <a16:creationId xmlns:a16="http://schemas.microsoft.com/office/drawing/2014/main" xmlns="" id="{A3E37B95-9722-4FE6-9790-4ABD3230DA0F}"/>
                </a:ext>
              </a:extLst>
            </p:cNvPr>
            <p:cNvSpPr/>
            <p:nvPr/>
          </p:nvSpPr>
          <p:spPr>
            <a:xfrm>
              <a:off x="3312647"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altLang="zh-CN" sz="900" b="0" kern="0" dirty="0">
                  <a:solidFill>
                    <a:srgbClr val="001135"/>
                  </a:solidFill>
                  <a:latin typeface="微软雅黑" panose="020B0503020204020204" pitchFamily="34" charset="-122"/>
                  <a:ea typeface="微软雅黑" panose="020B0503020204020204" pitchFamily="34" charset="-122"/>
                </a:rPr>
                <a:t>98</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17" name="Rectangle 34">
              <a:extLst>
                <a:ext uri="{FF2B5EF4-FFF2-40B4-BE49-F238E27FC236}">
                  <a16:creationId xmlns:a16="http://schemas.microsoft.com/office/drawing/2014/main" xmlns="" id="{E351C781-B393-4AF5-B274-5810AE45A4CC}"/>
                </a:ext>
              </a:extLst>
            </p:cNvPr>
            <p:cNvSpPr/>
            <p:nvPr/>
          </p:nvSpPr>
          <p:spPr>
            <a:xfrm>
              <a:off x="4293915"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altLang="zh-CN" sz="900" b="0" kern="0" dirty="0">
                  <a:solidFill>
                    <a:srgbClr val="001135"/>
                  </a:solidFill>
                  <a:latin typeface="微软雅黑" panose="020B0503020204020204" pitchFamily="34" charset="-122"/>
                  <a:ea typeface="微软雅黑" panose="020B0503020204020204" pitchFamily="34" charset="-122"/>
                </a:rPr>
                <a:t>99</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18" name="Rectangle 26">
              <a:extLst>
                <a:ext uri="{FF2B5EF4-FFF2-40B4-BE49-F238E27FC236}">
                  <a16:creationId xmlns:a16="http://schemas.microsoft.com/office/drawing/2014/main" xmlns="" id="{07AF4535-4403-4CAE-99EB-ACD5C0694FB8}"/>
                </a:ext>
              </a:extLst>
            </p:cNvPr>
            <p:cNvSpPr/>
            <p:nvPr/>
          </p:nvSpPr>
          <p:spPr>
            <a:xfrm>
              <a:off x="4724778" y="2311632"/>
              <a:ext cx="867842" cy="226750"/>
            </a:xfrm>
            <a:prstGeom prst="rect">
              <a:avLst/>
            </a:prstGeom>
            <a:solidFill>
              <a:srgbClr val="4D5766">
                <a:lumMod val="75000"/>
              </a:srgbClr>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a:t>
              </a:r>
              <a:r>
                <a:rPr lang="en-US" altLang="zh-CN" sz="1000" b="0" kern="0" dirty="0">
                  <a:solidFill>
                    <a:srgbClr val="FFFFFF"/>
                  </a:solidFill>
                  <a:latin typeface="微软雅黑" panose="020B0503020204020204" pitchFamily="34" charset="-122"/>
                  <a:ea typeface="微软雅黑" panose="020B0503020204020204" pitchFamily="34" charset="-122"/>
                </a:rPr>
                <a:t>2</a:t>
              </a:r>
              <a:endParaRPr lang="en-GB" sz="1000" b="0" kern="0" dirty="0">
                <a:solidFill>
                  <a:srgbClr val="FFFFFF"/>
                </a:solidFill>
                <a:latin typeface="微软雅黑" panose="020B0503020204020204" pitchFamily="34" charset="-122"/>
                <a:ea typeface="微软雅黑" panose="020B0503020204020204" pitchFamily="34" charset="-122"/>
              </a:endParaRPr>
            </a:p>
          </p:txBody>
        </p:sp>
        <p:sp>
          <p:nvSpPr>
            <p:cNvPr id="19" name="Rectangle 26">
              <a:extLst>
                <a:ext uri="{FF2B5EF4-FFF2-40B4-BE49-F238E27FC236}">
                  <a16:creationId xmlns:a16="http://schemas.microsoft.com/office/drawing/2014/main" xmlns="" id="{65712DD8-69CA-42B8-9104-32139ACF3C70}"/>
                </a:ext>
              </a:extLst>
            </p:cNvPr>
            <p:cNvSpPr/>
            <p:nvPr/>
          </p:nvSpPr>
          <p:spPr>
            <a:xfrm>
              <a:off x="5621385" y="2315162"/>
              <a:ext cx="867842" cy="226750"/>
            </a:xfrm>
            <a:prstGeom prst="rect">
              <a:avLst/>
            </a:prstGeom>
            <a:solidFill>
              <a:srgbClr val="4D5766">
                <a:lumMod val="75000"/>
              </a:srgbClr>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a:t>
              </a:r>
              <a:r>
                <a:rPr lang="en-US" altLang="zh-CN" sz="1000" b="0" kern="0" dirty="0">
                  <a:solidFill>
                    <a:srgbClr val="FFFFFF"/>
                  </a:solidFill>
                  <a:latin typeface="微软雅黑" panose="020B0503020204020204" pitchFamily="34" charset="-122"/>
                  <a:ea typeface="微软雅黑" panose="020B0503020204020204" pitchFamily="34" charset="-122"/>
                </a:rPr>
                <a:t>3</a:t>
              </a:r>
              <a:endParaRPr lang="en-GB" sz="1000" b="0" kern="0" dirty="0">
                <a:solidFill>
                  <a:srgbClr val="FFFFFF"/>
                </a:solidFill>
                <a:latin typeface="微软雅黑" panose="020B0503020204020204" pitchFamily="34" charset="-122"/>
                <a:ea typeface="微软雅黑" panose="020B0503020204020204" pitchFamily="34" charset="-122"/>
              </a:endParaRPr>
            </a:p>
          </p:txBody>
        </p:sp>
        <p:sp>
          <p:nvSpPr>
            <p:cNvPr id="20" name="Rectangle 26">
              <a:extLst>
                <a:ext uri="{FF2B5EF4-FFF2-40B4-BE49-F238E27FC236}">
                  <a16:creationId xmlns:a16="http://schemas.microsoft.com/office/drawing/2014/main" xmlns="" id="{7512C68F-D7E0-4986-989B-41EA9A51D766}"/>
                </a:ext>
              </a:extLst>
            </p:cNvPr>
            <p:cNvSpPr/>
            <p:nvPr/>
          </p:nvSpPr>
          <p:spPr>
            <a:xfrm>
              <a:off x="6514218" y="2311755"/>
              <a:ext cx="867842" cy="226750"/>
            </a:xfrm>
            <a:prstGeom prst="rect">
              <a:avLst/>
            </a:prstGeom>
            <a:solidFill>
              <a:srgbClr val="4D5766">
                <a:lumMod val="75000"/>
              </a:srgbClr>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a:t>
              </a:r>
              <a:r>
                <a:rPr lang="en-US" altLang="zh-CN" sz="1000" b="0" kern="0" dirty="0">
                  <a:solidFill>
                    <a:srgbClr val="FFFFFF"/>
                  </a:solidFill>
                  <a:latin typeface="微软雅黑" panose="020B0503020204020204" pitchFamily="34" charset="-122"/>
                  <a:ea typeface="微软雅黑" panose="020B0503020204020204" pitchFamily="34" charset="-122"/>
                </a:rPr>
                <a:t>4</a:t>
              </a:r>
              <a:endParaRPr lang="en-GB" sz="1000" b="0" kern="0" dirty="0">
                <a:solidFill>
                  <a:srgbClr val="FFFFFF"/>
                </a:solidFill>
                <a:latin typeface="微软雅黑" panose="020B0503020204020204" pitchFamily="34" charset="-122"/>
                <a:ea typeface="微软雅黑" panose="020B0503020204020204" pitchFamily="34" charset="-122"/>
              </a:endParaRPr>
            </a:p>
          </p:txBody>
        </p:sp>
        <p:sp>
          <p:nvSpPr>
            <p:cNvPr id="21" name="Rectangle 34">
              <a:extLst>
                <a:ext uri="{FF2B5EF4-FFF2-40B4-BE49-F238E27FC236}">
                  <a16:creationId xmlns:a16="http://schemas.microsoft.com/office/drawing/2014/main" xmlns="" id="{4A2A7DE2-0B5A-47BA-9953-423D262C91B9}"/>
                </a:ext>
              </a:extLst>
            </p:cNvPr>
            <p:cNvSpPr/>
            <p:nvPr/>
          </p:nvSpPr>
          <p:spPr>
            <a:xfrm>
              <a:off x="5100111"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100</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22" name="Rectangle 34">
              <a:extLst>
                <a:ext uri="{FF2B5EF4-FFF2-40B4-BE49-F238E27FC236}">
                  <a16:creationId xmlns:a16="http://schemas.microsoft.com/office/drawing/2014/main" xmlns="" id="{D8161ED1-9BF5-47FF-B644-A47805C13F20}"/>
                </a:ext>
              </a:extLst>
            </p:cNvPr>
            <p:cNvSpPr/>
            <p:nvPr/>
          </p:nvSpPr>
          <p:spPr>
            <a:xfrm>
              <a:off x="5993014" y="1810038"/>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101</a:t>
              </a:r>
              <a:endParaRPr lang="en-GB" sz="900" b="0" kern="0" dirty="0">
                <a:solidFill>
                  <a:srgbClr val="001135"/>
                </a:solidFill>
                <a:latin typeface="微软雅黑" panose="020B0503020204020204" pitchFamily="34" charset="-122"/>
                <a:ea typeface="微软雅黑" panose="020B0503020204020204" pitchFamily="34" charset="-122"/>
              </a:endParaRPr>
            </a:p>
          </p:txBody>
        </p:sp>
        <p:cxnSp>
          <p:nvCxnSpPr>
            <p:cNvPr id="23" name="Straight Connector 12">
              <a:extLst>
                <a:ext uri="{FF2B5EF4-FFF2-40B4-BE49-F238E27FC236}">
                  <a16:creationId xmlns:a16="http://schemas.microsoft.com/office/drawing/2014/main" xmlns="" id="{F484E8EE-C7E2-4F4F-B4D5-B2EF0F3ADCE6}"/>
                </a:ext>
              </a:extLst>
            </p:cNvPr>
            <p:cNvCxnSpPr>
              <a:cxnSpLocks/>
            </p:cNvCxnSpPr>
            <p:nvPr/>
          </p:nvCxnSpPr>
          <p:spPr bwMode="auto">
            <a:xfrm flipV="1">
              <a:off x="1033327" y="2293032"/>
              <a:ext cx="1015" cy="3960000"/>
            </a:xfrm>
            <a:prstGeom prst="line">
              <a:avLst/>
            </a:prstGeom>
            <a:noFill/>
            <a:ln w="3175" algn="ctr">
              <a:solidFill>
                <a:srgbClr val="DDDDDD">
                  <a:lumMod val="90000"/>
                </a:srgbClr>
              </a:solidFill>
              <a:round/>
              <a:headEnd/>
              <a:tailEnd/>
            </a:ln>
          </p:spPr>
        </p:cxnSp>
        <p:cxnSp>
          <p:nvCxnSpPr>
            <p:cNvPr id="24" name="Straight Connector 12">
              <a:extLst>
                <a:ext uri="{FF2B5EF4-FFF2-40B4-BE49-F238E27FC236}">
                  <a16:creationId xmlns:a16="http://schemas.microsoft.com/office/drawing/2014/main" xmlns="" id="{2437B499-7ACE-44FE-B411-51B4BB1B2825}"/>
                </a:ext>
              </a:extLst>
            </p:cNvPr>
            <p:cNvCxnSpPr>
              <a:cxnSpLocks/>
            </p:cNvCxnSpPr>
            <p:nvPr/>
          </p:nvCxnSpPr>
          <p:spPr bwMode="auto">
            <a:xfrm flipV="1">
              <a:off x="1932929" y="2296572"/>
              <a:ext cx="13920" cy="3960000"/>
            </a:xfrm>
            <a:prstGeom prst="line">
              <a:avLst/>
            </a:prstGeom>
            <a:noFill/>
            <a:ln w="3175" algn="ctr">
              <a:solidFill>
                <a:srgbClr val="DDDDDD">
                  <a:lumMod val="90000"/>
                </a:srgbClr>
              </a:solidFill>
              <a:round/>
              <a:headEnd/>
              <a:tailEnd/>
            </a:ln>
          </p:spPr>
        </p:cxnSp>
        <p:cxnSp>
          <p:nvCxnSpPr>
            <p:cNvPr id="25" name="Straight Connector 12">
              <a:extLst>
                <a:ext uri="{FF2B5EF4-FFF2-40B4-BE49-F238E27FC236}">
                  <a16:creationId xmlns:a16="http://schemas.microsoft.com/office/drawing/2014/main" xmlns="" id="{65D15F70-F39C-45AC-A189-0AB1D11A1219}"/>
                </a:ext>
              </a:extLst>
            </p:cNvPr>
            <p:cNvCxnSpPr>
              <a:cxnSpLocks/>
            </p:cNvCxnSpPr>
            <p:nvPr/>
          </p:nvCxnSpPr>
          <p:spPr bwMode="auto">
            <a:xfrm flipV="1">
              <a:off x="2849458" y="2313276"/>
              <a:ext cx="12864" cy="3960000"/>
            </a:xfrm>
            <a:prstGeom prst="line">
              <a:avLst/>
            </a:prstGeom>
            <a:noFill/>
            <a:ln w="3175" algn="ctr">
              <a:solidFill>
                <a:srgbClr val="DDDDDD">
                  <a:lumMod val="90000"/>
                </a:srgbClr>
              </a:solidFill>
              <a:round/>
              <a:headEnd/>
              <a:tailEnd/>
            </a:ln>
          </p:spPr>
        </p:cxnSp>
        <p:cxnSp>
          <p:nvCxnSpPr>
            <p:cNvPr id="26" name="Straight Connector 12">
              <a:extLst>
                <a:ext uri="{FF2B5EF4-FFF2-40B4-BE49-F238E27FC236}">
                  <a16:creationId xmlns:a16="http://schemas.microsoft.com/office/drawing/2014/main" xmlns="" id="{359A9A23-6BF3-4095-90A7-D2E4E68C64AD}"/>
                </a:ext>
              </a:extLst>
            </p:cNvPr>
            <p:cNvCxnSpPr>
              <a:cxnSpLocks/>
            </p:cNvCxnSpPr>
            <p:nvPr/>
          </p:nvCxnSpPr>
          <p:spPr bwMode="auto">
            <a:xfrm flipV="1">
              <a:off x="3774564" y="2301673"/>
              <a:ext cx="15458" cy="3960000"/>
            </a:xfrm>
            <a:prstGeom prst="line">
              <a:avLst/>
            </a:prstGeom>
            <a:noFill/>
            <a:ln w="3175" algn="ctr">
              <a:solidFill>
                <a:srgbClr val="DDDDDD">
                  <a:lumMod val="90000"/>
                </a:srgbClr>
              </a:solidFill>
              <a:round/>
              <a:headEnd/>
              <a:tailEnd/>
            </a:ln>
          </p:spPr>
        </p:cxnSp>
        <p:cxnSp>
          <p:nvCxnSpPr>
            <p:cNvPr id="27" name="Straight Connector 12">
              <a:extLst>
                <a:ext uri="{FF2B5EF4-FFF2-40B4-BE49-F238E27FC236}">
                  <a16:creationId xmlns:a16="http://schemas.microsoft.com/office/drawing/2014/main" xmlns="" id="{47EB8F69-75F9-44D1-9220-ECD50D9664F8}"/>
                </a:ext>
              </a:extLst>
            </p:cNvPr>
            <p:cNvCxnSpPr>
              <a:cxnSpLocks/>
            </p:cNvCxnSpPr>
            <p:nvPr/>
          </p:nvCxnSpPr>
          <p:spPr bwMode="auto">
            <a:xfrm flipV="1">
              <a:off x="4682450" y="2301672"/>
              <a:ext cx="28229" cy="3960000"/>
            </a:xfrm>
            <a:prstGeom prst="line">
              <a:avLst/>
            </a:prstGeom>
            <a:noFill/>
            <a:ln w="3175" algn="ctr">
              <a:solidFill>
                <a:srgbClr val="DDDDDD">
                  <a:lumMod val="90000"/>
                </a:srgbClr>
              </a:solidFill>
              <a:round/>
              <a:headEnd/>
              <a:tailEnd/>
            </a:ln>
          </p:spPr>
        </p:cxnSp>
        <p:cxnSp>
          <p:nvCxnSpPr>
            <p:cNvPr id="28" name="Straight Connector 12">
              <a:extLst>
                <a:ext uri="{FF2B5EF4-FFF2-40B4-BE49-F238E27FC236}">
                  <a16:creationId xmlns:a16="http://schemas.microsoft.com/office/drawing/2014/main" xmlns="" id="{49210EFB-601A-4538-9037-22F81AC5415D}"/>
                </a:ext>
              </a:extLst>
            </p:cNvPr>
            <p:cNvCxnSpPr>
              <a:cxnSpLocks/>
            </p:cNvCxnSpPr>
            <p:nvPr/>
          </p:nvCxnSpPr>
          <p:spPr bwMode="auto">
            <a:xfrm flipH="1" flipV="1">
              <a:off x="5618463" y="2318371"/>
              <a:ext cx="10206" cy="3960000"/>
            </a:xfrm>
            <a:prstGeom prst="line">
              <a:avLst/>
            </a:prstGeom>
            <a:noFill/>
            <a:ln w="3175" algn="ctr">
              <a:solidFill>
                <a:srgbClr val="DDDDDD">
                  <a:lumMod val="90000"/>
                </a:srgbClr>
              </a:solidFill>
              <a:round/>
              <a:headEnd/>
              <a:tailEnd/>
            </a:ln>
          </p:spPr>
        </p:cxnSp>
        <p:cxnSp>
          <p:nvCxnSpPr>
            <p:cNvPr id="29" name="Straight Connector 12">
              <a:extLst>
                <a:ext uri="{FF2B5EF4-FFF2-40B4-BE49-F238E27FC236}">
                  <a16:creationId xmlns:a16="http://schemas.microsoft.com/office/drawing/2014/main" xmlns="" id="{1BE9AC8E-B31D-48DF-B8C9-A45C10731DA1}"/>
                </a:ext>
              </a:extLst>
            </p:cNvPr>
            <p:cNvCxnSpPr>
              <a:cxnSpLocks/>
            </p:cNvCxnSpPr>
            <p:nvPr/>
          </p:nvCxnSpPr>
          <p:spPr bwMode="auto">
            <a:xfrm flipV="1">
              <a:off x="6472031" y="2313277"/>
              <a:ext cx="38828" cy="3960000"/>
            </a:xfrm>
            <a:prstGeom prst="line">
              <a:avLst/>
            </a:prstGeom>
            <a:noFill/>
            <a:ln w="3175" algn="ctr">
              <a:solidFill>
                <a:srgbClr val="DDDDDD">
                  <a:lumMod val="90000"/>
                </a:srgbClr>
              </a:solidFill>
              <a:round/>
              <a:headEnd/>
              <a:tailEnd/>
            </a:ln>
          </p:spPr>
        </p:cxnSp>
        <p:cxnSp>
          <p:nvCxnSpPr>
            <p:cNvPr id="30" name="Straight Connector 12">
              <a:extLst>
                <a:ext uri="{FF2B5EF4-FFF2-40B4-BE49-F238E27FC236}">
                  <a16:creationId xmlns:a16="http://schemas.microsoft.com/office/drawing/2014/main" xmlns="" id="{05C42306-6B6A-4492-879E-C487E004B3F0}"/>
                </a:ext>
              </a:extLst>
            </p:cNvPr>
            <p:cNvCxnSpPr>
              <a:cxnSpLocks/>
            </p:cNvCxnSpPr>
            <p:nvPr/>
          </p:nvCxnSpPr>
          <p:spPr bwMode="auto">
            <a:xfrm flipV="1">
              <a:off x="7399731" y="2318372"/>
              <a:ext cx="13738" cy="3960000"/>
            </a:xfrm>
            <a:prstGeom prst="line">
              <a:avLst/>
            </a:prstGeom>
            <a:noFill/>
            <a:ln w="3175" algn="ctr">
              <a:solidFill>
                <a:srgbClr val="DDDDDD">
                  <a:lumMod val="90000"/>
                </a:srgbClr>
              </a:solidFill>
              <a:round/>
              <a:headEnd/>
              <a:tailEnd/>
            </a:ln>
          </p:spPr>
        </p:cxnSp>
        <p:sp>
          <p:nvSpPr>
            <p:cNvPr id="31" name="Rectangle 34">
              <a:extLst>
                <a:ext uri="{FF2B5EF4-FFF2-40B4-BE49-F238E27FC236}">
                  <a16:creationId xmlns:a16="http://schemas.microsoft.com/office/drawing/2014/main" xmlns="" id="{B2637DF0-9E06-4579-A355-2D860F9666AD}"/>
                </a:ext>
              </a:extLst>
            </p:cNvPr>
            <p:cNvSpPr/>
            <p:nvPr/>
          </p:nvSpPr>
          <p:spPr>
            <a:xfrm>
              <a:off x="6832721" y="1815157"/>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102</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32" name="Rectangle 25">
              <a:extLst>
                <a:ext uri="{FF2B5EF4-FFF2-40B4-BE49-F238E27FC236}">
                  <a16:creationId xmlns:a16="http://schemas.microsoft.com/office/drawing/2014/main" xmlns="" id="{582A1AD7-D24C-41A9-AACF-9E79864645B7}"/>
                </a:ext>
              </a:extLst>
            </p:cNvPr>
            <p:cNvSpPr/>
            <p:nvPr/>
          </p:nvSpPr>
          <p:spPr>
            <a:xfrm>
              <a:off x="7408135" y="2040979"/>
              <a:ext cx="3584153" cy="194212"/>
            </a:xfrm>
            <a:prstGeom prst="rect">
              <a:avLst/>
            </a:prstGeom>
            <a:solidFill>
              <a:srgbClr val="124191"/>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2024</a:t>
              </a:r>
            </a:p>
          </p:txBody>
        </p:sp>
        <p:sp>
          <p:nvSpPr>
            <p:cNvPr id="33" name="Rectangle: Rounded Corners 37">
              <a:extLst>
                <a:ext uri="{FF2B5EF4-FFF2-40B4-BE49-F238E27FC236}">
                  <a16:creationId xmlns:a16="http://schemas.microsoft.com/office/drawing/2014/main" xmlns="" id="{D699110D-2AEA-425A-A13A-69C8F23521C7}"/>
                </a:ext>
              </a:extLst>
            </p:cNvPr>
            <p:cNvSpPr/>
            <p:nvPr/>
          </p:nvSpPr>
          <p:spPr>
            <a:xfrm>
              <a:off x="162311" y="3748211"/>
              <a:ext cx="8998847" cy="359580"/>
            </a:xfrm>
            <a:prstGeom prst="roundRect">
              <a:avLst/>
            </a:prstGeom>
            <a:solidFill>
              <a:srgbClr val="ED6D00"/>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SA/CT </a:t>
              </a:r>
              <a:r>
                <a:rPr lang="en-US" altLang="en-US" sz="1050" b="1" kern="0" dirty="0" err="1">
                  <a:solidFill>
                    <a:srgbClr val="FFFFFF"/>
                  </a:solidFill>
                  <a:latin typeface="Arial" panose="020B0604020202020204" pitchFamily="34" charset="0"/>
                  <a:ea typeface="微软雅黑" panose="020B0503020204020204" pitchFamily="34" charset="-122"/>
                  <a:cs typeface="Arial" panose="020B0604020202020204" pitchFamily="34" charset="0"/>
                </a:rPr>
                <a:t>Rel</a:t>
              </a:r>
              <a:r>
                <a:rPr lang="en-US" altLang="en-US"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-18</a:t>
              </a:r>
            </a:p>
          </p:txBody>
        </p:sp>
        <p:sp>
          <p:nvSpPr>
            <p:cNvPr id="34" name="Rectangle 15">
              <a:extLst>
                <a:ext uri="{FF2B5EF4-FFF2-40B4-BE49-F238E27FC236}">
                  <a16:creationId xmlns:a16="http://schemas.microsoft.com/office/drawing/2014/main" xmlns="" id="{E1A75DD5-A990-47ED-90E1-BF52998469CE}"/>
                </a:ext>
              </a:extLst>
            </p:cNvPr>
            <p:cNvSpPr/>
            <p:nvPr/>
          </p:nvSpPr>
          <p:spPr>
            <a:xfrm>
              <a:off x="7862760" y="1768587"/>
              <a:ext cx="892902"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103</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35" name="Rectangle 18">
              <a:extLst>
                <a:ext uri="{FF2B5EF4-FFF2-40B4-BE49-F238E27FC236}">
                  <a16:creationId xmlns:a16="http://schemas.microsoft.com/office/drawing/2014/main" xmlns="" id="{78537CE5-E3BC-4CDA-89D6-8A360FA54EF5}"/>
                </a:ext>
              </a:extLst>
            </p:cNvPr>
            <p:cNvSpPr/>
            <p:nvPr/>
          </p:nvSpPr>
          <p:spPr>
            <a:xfrm>
              <a:off x="9212393" y="2311065"/>
              <a:ext cx="869161" cy="235389"/>
            </a:xfrm>
            <a:prstGeom prst="rect">
              <a:avLst/>
            </a:prstGeom>
            <a:solidFill>
              <a:srgbClr val="98A2AE"/>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Q3</a:t>
              </a:r>
            </a:p>
          </p:txBody>
        </p:sp>
        <p:sp>
          <p:nvSpPr>
            <p:cNvPr id="36" name="Rectangle 19">
              <a:extLst>
                <a:ext uri="{FF2B5EF4-FFF2-40B4-BE49-F238E27FC236}">
                  <a16:creationId xmlns:a16="http://schemas.microsoft.com/office/drawing/2014/main" xmlns="" id="{8D2F5984-0404-4A03-AF58-75AEAAB2AF36}"/>
                </a:ext>
              </a:extLst>
            </p:cNvPr>
            <p:cNvSpPr/>
            <p:nvPr/>
          </p:nvSpPr>
          <p:spPr>
            <a:xfrm>
              <a:off x="10123127" y="2307377"/>
              <a:ext cx="869161" cy="235389"/>
            </a:xfrm>
            <a:prstGeom prst="rect">
              <a:avLst/>
            </a:prstGeom>
            <a:solidFill>
              <a:srgbClr val="98A2AE"/>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Q4</a:t>
              </a:r>
            </a:p>
          </p:txBody>
        </p:sp>
        <p:sp>
          <p:nvSpPr>
            <p:cNvPr id="37" name="Rectangle 28">
              <a:extLst>
                <a:ext uri="{FF2B5EF4-FFF2-40B4-BE49-F238E27FC236}">
                  <a16:creationId xmlns:a16="http://schemas.microsoft.com/office/drawing/2014/main" xmlns="" id="{779670F8-7B1C-4831-9A42-D57318C1D0D0}"/>
                </a:ext>
              </a:extLst>
            </p:cNvPr>
            <p:cNvSpPr/>
            <p:nvPr/>
          </p:nvSpPr>
          <p:spPr>
            <a:xfrm>
              <a:off x="8755660" y="1768587"/>
              <a:ext cx="894220"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104</a:t>
              </a:r>
              <a:endParaRPr lang="en-GB" sz="900" b="0" kern="0" dirty="0">
                <a:solidFill>
                  <a:srgbClr val="001135"/>
                </a:solidFill>
                <a:latin typeface="微软雅黑" panose="020B0503020204020204" pitchFamily="34" charset="-122"/>
                <a:ea typeface="微软雅黑" panose="020B0503020204020204" pitchFamily="34" charset="-122"/>
              </a:endParaRPr>
            </a:p>
          </p:txBody>
        </p:sp>
        <p:sp>
          <p:nvSpPr>
            <p:cNvPr id="38" name="Rectangle 29">
              <a:extLst>
                <a:ext uri="{FF2B5EF4-FFF2-40B4-BE49-F238E27FC236}">
                  <a16:creationId xmlns:a16="http://schemas.microsoft.com/office/drawing/2014/main" xmlns="" id="{1B34109A-0BEB-42F3-B070-CA9152425E0F}"/>
                </a:ext>
              </a:extLst>
            </p:cNvPr>
            <p:cNvSpPr/>
            <p:nvPr/>
          </p:nvSpPr>
          <p:spPr>
            <a:xfrm>
              <a:off x="9649880" y="1768587"/>
              <a:ext cx="892904" cy="234774"/>
            </a:xfrm>
            <a:prstGeom prst="rect">
              <a:avLst/>
            </a:prstGeom>
            <a:no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900" b="0" kern="0" dirty="0">
                  <a:solidFill>
                    <a:srgbClr val="001135"/>
                  </a:solidFill>
                  <a:latin typeface="微软雅黑" panose="020B0503020204020204" pitchFamily="34" charset="-122"/>
                  <a:ea typeface="微软雅黑" panose="020B0503020204020204" pitchFamily="34" charset="-122"/>
                </a:rPr>
                <a:t>TSG#</a:t>
              </a:r>
              <a:r>
                <a:rPr lang="en-US" sz="900" b="0" kern="0" dirty="0">
                  <a:solidFill>
                    <a:srgbClr val="001135"/>
                  </a:solidFill>
                  <a:latin typeface="微软雅黑" panose="020B0503020204020204" pitchFamily="34" charset="-122"/>
                  <a:ea typeface="微软雅黑" panose="020B0503020204020204" pitchFamily="34" charset="-122"/>
                </a:rPr>
                <a:t>105</a:t>
              </a:r>
              <a:endParaRPr lang="en-GB" sz="900" b="0" kern="0" dirty="0">
                <a:solidFill>
                  <a:srgbClr val="001135"/>
                </a:solidFill>
                <a:latin typeface="微软雅黑" panose="020B0503020204020204" pitchFamily="34" charset="-122"/>
                <a:ea typeface="微软雅黑" panose="020B0503020204020204" pitchFamily="34" charset="-122"/>
              </a:endParaRPr>
            </a:p>
          </p:txBody>
        </p:sp>
        <p:cxnSp>
          <p:nvCxnSpPr>
            <p:cNvPr id="39" name="Straight Connector 12">
              <a:extLst>
                <a:ext uri="{FF2B5EF4-FFF2-40B4-BE49-F238E27FC236}">
                  <a16:creationId xmlns:a16="http://schemas.microsoft.com/office/drawing/2014/main" xmlns="" id="{59E23B5C-775B-40C9-A3D3-5BDEB26D49A0}"/>
                </a:ext>
              </a:extLst>
            </p:cNvPr>
            <p:cNvCxnSpPr>
              <a:cxnSpLocks/>
            </p:cNvCxnSpPr>
            <p:nvPr/>
          </p:nvCxnSpPr>
          <p:spPr bwMode="auto">
            <a:xfrm flipV="1">
              <a:off x="10085339" y="2268249"/>
              <a:ext cx="12677" cy="3960000"/>
            </a:xfrm>
            <a:prstGeom prst="line">
              <a:avLst/>
            </a:prstGeom>
            <a:noFill/>
            <a:ln w="3175" algn="ctr">
              <a:solidFill>
                <a:srgbClr val="DDDDDD">
                  <a:lumMod val="90000"/>
                </a:srgbClr>
              </a:solidFill>
              <a:round/>
              <a:headEnd/>
              <a:tailEnd/>
            </a:ln>
          </p:spPr>
        </p:cxnSp>
        <p:cxnSp>
          <p:nvCxnSpPr>
            <p:cNvPr id="40" name="Straight Connector 12">
              <a:extLst>
                <a:ext uri="{FF2B5EF4-FFF2-40B4-BE49-F238E27FC236}">
                  <a16:creationId xmlns:a16="http://schemas.microsoft.com/office/drawing/2014/main" xmlns="" id="{59E34C0C-BB90-4D8B-9F45-569BA4381151}"/>
                </a:ext>
              </a:extLst>
            </p:cNvPr>
            <p:cNvCxnSpPr>
              <a:cxnSpLocks/>
            </p:cNvCxnSpPr>
            <p:nvPr/>
          </p:nvCxnSpPr>
          <p:spPr bwMode="auto">
            <a:xfrm flipH="1" flipV="1">
              <a:off x="11002540" y="2276151"/>
              <a:ext cx="14495" cy="3960000"/>
            </a:xfrm>
            <a:prstGeom prst="line">
              <a:avLst/>
            </a:prstGeom>
            <a:noFill/>
            <a:ln w="3175" algn="ctr">
              <a:solidFill>
                <a:srgbClr val="DDDDDD">
                  <a:lumMod val="90000"/>
                </a:srgbClr>
              </a:solidFill>
              <a:round/>
              <a:headEnd/>
              <a:tailEnd/>
            </a:ln>
          </p:spPr>
        </p:cxnSp>
        <p:cxnSp>
          <p:nvCxnSpPr>
            <p:cNvPr id="41" name="Straight Connector 12">
              <a:extLst>
                <a:ext uri="{FF2B5EF4-FFF2-40B4-BE49-F238E27FC236}">
                  <a16:creationId xmlns:a16="http://schemas.microsoft.com/office/drawing/2014/main" xmlns="" id="{AD053F76-02DC-4704-A87E-6D88638E773D}"/>
                </a:ext>
              </a:extLst>
            </p:cNvPr>
            <p:cNvCxnSpPr>
              <a:cxnSpLocks/>
            </p:cNvCxnSpPr>
            <p:nvPr/>
          </p:nvCxnSpPr>
          <p:spPr bwMode="auto">
            <a:xfrm flipV="1">
              <a:off x="9186775" y="2246123"/>
              <a:ext cx="0" cy="3960000"/>
            </a:xfrm>
            <a:prstGeom prst="line">
              <a:avLst/>
            </a:prstGeom>
            <a:noFill/>
            <a:ln w="3175" algn="ctr">
              <a:solidFill>
                <a:srgbClr val="DDDDDD">
                  <a:lumMod val="90000"/>
                </a:srgbClr>
              </a:solidFill>
              <a:round/>
              <a:headEnd/>
              <a:tailEnd/>
            </a:ln>
          </p:spPr>
        </p:cxnSp>
        <p:sp>
          <p:nvSpPr>
            <p:cNvPr id="42" name="Rectangle 19">
              <a:extLst>
                <a:ext uri="{FF2B5EF4-FFF2-40B4-BE49-F238E27FC236}">
                  <a16:creationId xmlns:a16="http://schemas.microsoft.com/office/drawing/2014/main" xmlns="" id="{8CDD80EF-11E2-4F72-BD42-C124B091C86F}"/>
                </a:ext>
              </a:extLst>
            </p:cNvPr>
            <p:cNvSpPr/>
            <p:nvPr/>
          </p:nvSpPr>
          <p:spPr>
            <a:xfrm>
              <a:off x="8299514" y="2308106"/>
              <a:ext cx="869161" cy="235389"/>
            </a:xfrm>
            <a:prstGeom prst="rect">
              <a:avLst/>
            </a:prstGeom>
            <a:solidFill>
              <a:srgbClr val="98A2AE"/>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a:t>
              </a:r>
              <a:r>
                <a:rPr lang="en-US" altLang="zh-CN" sz="1000" b="0" kern="0" dirty="0">
                  <a:solidFill>
                    <a:srgbClr val="FFFFFF"/>
                  </a:solidFill>
                  <a:latin typeface="微软雅黑" panose="020B0503020204020204" pitchFamily="34" charset="-122"/>
                  <a:ea typeface="微软雅黑" panose="020B0503020204020204" pitchFamily="34" charset="-122"/>
                </a:rPr>
                <a:t>2</a:t>
              </a:r>
              <a:endParaRPr lang="en-GB" sz="1000" b="0" kern="0" dirty="0">
                <a:solidFill>
                  <a:srgbClr val="FFFFFF"/>
                </a:solidFill>
                <a:latin typeface="微软雅黑" panose="020B0503020204020204" pitchFamily="34" charset="-122"/>
                <a:ea typeface="微软雅黑" panose="020B0503020204020204" pitchFamily="34" charset="-122"/>
              </a:endParaRPr>
            </a:p>
          </p:txBody>
        </p:sp>
        <p:cxnSp>
          <p:nvCxnSpPr>
            <p:cNvPr id="43" name="Straight Connector 12">
              <a:extLst>
                <a:ext uri="{FF2B5EF4-FFF2-40B4-BE49-F238E27FC236}">
                  <a16:creationId xmlns:a16="http://schemas.microsoft.com/office/drawing/2014/main" xmlns="" id="{9F902F67-7C68-4B8E-93BD-7B7BD9282C3F}"/>
                </a:ext>
              </a:extLst>
            </p:cNvPr>
            <p:cNvCxnSpPr>
              <a:cxnSpLocks/>
            </p:cNvCxnSpPr>
            <p:nvPr/>
          </p:nvCxnSpPr>
          <p:spPr bwMode="auto">
            <a:xfrm flipV="1">
              <a:off x="8269019" y="2272490"/>
              <a:ext cx="0" cy="3960000"/>
            </a:xfrm>
            <a:prstGeom prst="line">
              <a:avLst/>
            </a:prstGeom>
            <a:noFill/>
            <a:ln w="3175" algn="ctr">
              <a:solidFill>
                <a:srgbClr val="DDDDDD">
                  <a:lumMod val="90000"/>
                </a:srgbClr>
              </a:solidFill>
              <a:round/>
              <a:headEnd/>
              <a:tailEnd/>
            </a:ln>
          </p:spPr>
        </p:cxnSp>
        <p:sp>
          <p:nvSpPr>
            <p:cNvPr id="44" name="Rectangle 19">
              <a:extLst>
                <a:ext uri="{FF2B5EF4-FFF2-40B4-BE49-F238E27FC236}">
                  <a16:creationId xmlns:a16="http://schemas.microsoft.com/office/drawing/2014/main" xmlns="" id="{6CFAAE17-6D21-42D0-A006-AB38DD1C4E0D}"/>
                </a:ext>
              </a:extLst>
            </p:cNvPr>
            <p:cNvSpPr/>
            <p:nvPr/>
          </p:nvSpPr>
          <p:spPr>
            <a:xfrm>
              <a:off x="7418162" y="2306710"/>
              <a:ext cx="869161" cy="235389"/>
            </a:xfrm>
            <a:prstGeom prst="rect">
              <a:avLst/>
            </a:prstGeom>
            <a:solidFill>
              <a:srgbClr val="98A2AE"/>
            </a:solidFill>
            <a:ln>
              <a:noFill/>
            </a:ln>
            <a:effectLst/>
          </p:spPr>
          <p:txBody>
            <a:bodyPr lIns="71953" tIns="71953" rIns="71953" bIns="71953" anchor="ct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761">
                <a:buFont typeface="Wingdings" pitchFamily="2" charset="2"/>
                <a:buNone/>
                <a:defRPr/>
              </a:pPr>
              <a:r>
                <a:rPr lang="en-GB" sz="1000" b="0" kern="0" dirty="0">
                  <a:solidFill>
                    <a:srgbClr val="FFFFFF"/>
                  </a:solidFill>
                  <a:latin typeface="微软雅黑" panose="020B0503020204020204" pitchFamily="34" charset="-122"/>
                  <a:ea typeface="微软雅黑" panose="020B0503020204020204" pitchFamily="34" charset="-122"/>
                </a:rPr>
                <a:t>Q</a:t>
              </a:r>
              <a:r>
                <a:rPr lang="en-US" sz="1000" b="0" kern="0" dirty="0">
                  <a:solidFill>
                    <a:srgbClr val="FFFFFF"/>
                  </a:solidFill>
                  <a:latin typeface="微软雅黑" panose="020B0503020204020204" pitchFamily="34" charset="-122"/>
                  <a:ea typeface="微软雅黑" panose="020B0503020204020204" pitchFamily="34" charset="-122"/>
                </a:rPr>
                <a:t>1</a:t>
              </a:r>
              <a:endParaRPr lang="en-GB" sz="1000" b="0" kern="0" dirty="0">
                <a:solidFill>
                  <a:srgbClr val="FFFFFF"/>
                </a:solidFill>
                <a:latin typeface="微软雅黑" panose="020B0503020204020204" pitchFamily="34" charset="-122"/>
                <a:ea typeface="微软雅黑" panose="020B0503020204020204" pitchFamily="34" charset="-122"/>
              </a:endParaRPr>
            </a:p>
          </p:txBody>
        </p:sp>
        <p:sp>
          <p:nvSpPr>
            <p:cNvPr id="45" name="十字星 95">
              <a:extLst>
                <a:ext uri="{FF2B5EF4-FFF2-40B4-BE49-F238E27FC236}">
                  <a16:creationId xmlns:a16="http://schemas.microsoft.com/office/drawing/2014/main" xmlns="" id="{640ADE1A-8BB9-4614-8BC5-0EA873098C3A}"/>
                </a:ext>
              </a:extLst>
            </p:cNvPr>
            <p:cNvSpPr/>
            <p:nvPr/>
          </p:nvSpPr>
          <p:spPr bwMode="auto">
            <a:xfrm>
              <a:off x="5478677" y="3828602"/>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46" name="TextBox 45">
              <a:extLst>
                <a:ext uri="{FF2B5EF4-FFF2-40B4-BE49-F238E27FC236}">
                  <a16:creationId xmlns:a16="http://schemas.microsoft.com/office/drawing/2014/main" xmlns="" id="{A22CE918-4199-41C7-B19C-7F4B6D0A09B2}"/>
                </a:ext>
              </a:extLst>
            </p:cNvPr>
            <p:cNvSpPr txBox="1"/>
            <p:nvPr/>
          </p:nvSpPr>
          <p:spPr>
            <a:xfrm>
              <a:off x="6200256" y="3034645"/>
              <a:ext cx="628495" cy="36048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err="1">
                  <a:solidFill>
                    <a:srgbClr val="1D1D1A"/>
                  </a:solidFill>
                  <a:latin typeface="Arial"/>
                  <a:ea typeface="微软雅黑"/>
                  <a:cs typeface="Calibri" pitchFamily="34" charset="0"/>
                </a:rPr>
                <a:t>RAN1</a:t>
              </a:r>
              <a:endParaRPr lang="en-US" altLang="zh-CN" sz="700" b="0" dirty="0">
                <a:solidFill>
                  <a:srgbClr val="1D1D1A"/>
                </a:solidFill>
                <a:latin typeface="Arial"/>
                <a:ea typeface="微软雅黑"/>
                <a:cs typeface="Calibri" pitchFamily="34" charset="0"/>
              </a:endParaRP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47" name="TextBox 118">
              <a:extLst>
                <a:ext uri="{FF2B5EF4-FFF2-40B4-BE49-F238E27FC236}">
                  <a16:creationId xmlns:a16="http://schemas.microsoft.com/office/drawing/2014/main" xmlns="" id="{F35563C4-9BC6-4102-A048-C5DFBF4518BA}"/>
                </a:ext>
              </a:extLst>
            </p:cNvPr>
            <p:cNvSpPr txBox="1"/>
            <p:nvPr/>
          </p:nvSpPr>
          <p:spPr>
            <a:xfrm>
              <a:off x="8624882" y="3034645"/>
              <a:ext cx="847222" cy="36048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err="1">
                  <a:solidFill>
                    <a:srgbClr val="1D1D1A"/>
                  </a:solidFill>
                  <a:latin typeface="Arial"/>
                  <a:ea typeface="微软雅黑"/>
                  <a:cs typeface="Calibri" pitchFamily="34" charset="0"/>
                </a:rPr>
                <a:t>ASN.1</a:t>
              </a:r>
              <a:endParaRPr lang="en-US" altLang="zh-CN" sz="700" b="0" dirty="0">
                <a:solidFill>
                  <a:srgbClr val="1D1D1A"/>
                </a:solidFill>
                <a:latin typeface="Arial"/>
                <a:ea typeface="微软雅黑"/>
                <a:cs typeface="Calibri" pitchFamily="34" charset="0"/>
              </a:endParaRP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48" name="TextBox 118">
              <a:extLst>
                <a:ext uri="{FF2B5EF4-FFF2-40B4-BE49-F238E27FC236}">
                  <a16:creationId xmlns:a16="http://schemas.microsoft.com/office/drawing/2014/main" xmlns="" id="{51388498-C379-49F1-81D2-A255AF8478A2}"/>
                </a:ext>
              </a:extLst>
            </p:cNvPr>
            <p:cNvSpPr txBox="1"/>
            <p:nvPr/>
          </p:nvSpPr>
          <p:spPr>
            <a:xfrm>
              <a:off x="4871566" y="4124996"/>
              <a:ext cx="1521400" cy="360488"/>
            </a:xfrm>
            <a:prstGeom prst="rect">
              <a:avLst/>
            </a:prstGeom>
            <a:solidFill>
              <a:srgbClr val="FFFFFF"/>
            </a:solid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err="1">
                  <a:solidFill>
                    <a:srgbClr val="1D1D1A"/>
                  </a:solidFill>
                  <a:latin typeface="Arial"/>
                  <a:ea typeface="微软雅黑"/>
                  <a:cs typeface="Calibri" pitchFamily="34" charset="0"/>
                </a:rPr>
                <a:t>SA2</a:t>
              </a:r>
              <a:r>
                <a:rPr lang="en-US" altLang="zh-CN" sz="700" b="0" dirty="0">
                  <a:solidFill>
                    <a:srgbClr val="1D1D1A"/>
                  </a:solidFill>
                  <a:latin typeface="Arial"/>
                  <a:ea typeface="微软雅黑"/>
                  <a:cs typeface="Calibri" pitchFamily="34" charset="0"/>
                </a:rPr>
                <a:t>/Stage 2</a:t>
              </a: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49" name="十字星 99">
              <a:extLst>
                <a:ext uri="{FF2B5EF4-FFF2-40B4-BE49-F238E27FC236}">
                  <a16:creationId xmlns:a16="http://schemas.microsoft.com/office/drawing/2014/main" xmlns="" id="{3754992C-DBA0-4F4F-A44D-C06C8694146B}"/>
                </a:ext>
              </a:extLst>
            </p:cNvPr>
            <p:cNvSpPr/>
            <p:nvPr/>
          </p:nvSpPr>
          <p:spPr bwMode="auto">
            <a:xfrm>
              <a:off x="8910185" y="3822197"/>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50" name="TextBox 118">
              <a:extLst>
                <a:ext uri="{FF2B5EF4-FFF2-40B4-BE49-F238E27FC236}">
                  <a16:creationId xmlns:a16="http://schemas.microsoft.com/office/drawing/2014/main" xmlns="" id="{C969295C-2F1B-43F0-AA85-96BD878C0D39}"/>
                </a:ext>
              </a:extLst>
            </p:cNvPr>
            <p:cNvSpPr txBox="1"/>
            <p:nvPr/>
          </p:nvSpPr>
          <p:spPr>
            <a:xfrm>
              <a:off x="7029190" y="3034645"/>
              <a:ext cx="794097" cy="36048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RAN2/3/4</a:t>
              </a: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51" name="TextBox 118">
              <a:extLst>
                <a:ext uri="{FF2B5EF4-FFF2-40B4-BE49-F238E27FC236}">
                  <a16:creationId xmlns:a16="http://schemas.microsoft.com/office/drawing/2014/main" xmlns="" id="{CCF10F38-A29B-4AE6-8027-A46E322F1826}"/>
                </a:ext>
              </a:extLst>
            </p:cNvPr>
            <p:cNvSpPr txBox="1"/>
            <p:nvPr/>
          </p:nvSpPr>
          <p:spPr>
            <a:xfrm>
              <a:off x="7864865" y="3034645"/>
              <a:ext cx="841540" cy="23644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ASN.1</a:t>
              </a:r>
            </a:p>
          </p:txBody>
        </p:sp>
        <p:sp>
          <p:nvSpPr>
            <p:cNvPr id="52" name="TextBox 118">
              <a:extLst>
                <a:ext uri="{FF2B5EF4-FFF2-40B4-BE49-F238E27FC236}">
                  <a16:creationId xmlns:a16="http://schemas.microsoft.com/office/drawing/2014/main" xmlns="" id="{0A26B529-D6D5-4D78-91F6-96D073A63B20}"/>
                </a:ext>
              </a:extLst>
            </p:cNvPr>
            <p:cNvSpPr txBox="1"/>
            <p:nvPr/>
          </p:nvSpPr>
          <p:spPr>
            <a:xfrm>
              <a:off x="8552520" y="4124996"/>
              <a:ext cx="1060656" cy="360488"/>
            </a:xfrm>
            <a:prstGeom prst="rect">
              <a:avLst/>
            </a:prstGeom>
            <a:solidFill>
              <a:srgbClr val="FFFFFF"/>
            </a:solid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CT/SA </a:t>
              </a:r>
              <a:r>
                <a:rPr lang="en-US" altLang="zh-CN" sz="700" b="0" dirty="0" err="1">
                  <a:solidFill>
                    <a:srgbClr val="1D1D1A"/>
                  </a:solidFill>
                  <a:latin typeface="Arial"/>
                  <a:ea typeface="微软雅黑"/>
                  <a:cs typeface="Calibri" pitchFamily="34" charset="0"/>
                </a:rPr>
                <a:t>ASN.1</a:t>
              </a:r>
              <a:endParaRPr lang="en-US" altLang="zh-CN" sz="700" b="0" dirty="0">
                <a:solidFill>
                  <a:srgbClr val="1D1D1A"/>
                </a:solidFill>
                <a:latin typeface="Arial"/>
                <a:ea typeface="微软雅黑"/>
                <a:cs typeface="Calibri" pitchFamily="34" charset="0"/>
              </a:endParaRP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53" name="十字星 69">
              <a:extLst>
                <a:ext uri="{FF2B5EF4-FFF2-40B4-BE49-F238E27FC236}">
                  <a16:creationId xmlns:a16="http://schemas.microsoft.com/office/drawing/2014/main" xmlns="" id="{0FF0A33C-FD06-468C-A17C-4872A526F917}"/>
                </a:ext>
              </a:extLst>
            </p:cNvPr>
            <p:cNvSpPr/>
            <p:nvPr/>
          </p:nvSpPr>
          <p:spPr bwMode="auto">
            <a:xfrm>
              <a:off x="8116835" y="3826820"/>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54" name="TextBox 118">
              <a:extLst>
                <a:ext uri="{FF2B5EF4-FFF2-40B4-BE49-F238E27FC236}">
                  <a16:creationId xmlns:a16="http://schemas.microsoft.com/office/drawing/2014/main" xmlns="" id="{1CA7FE81-3904-4DBF-872F-1C67681A9582}"/>
                </a:ext>
              </a:extLst>
            </p:cNvPr>
            <p:cNvSpPr txBox="1"/>
            <p:nvPr/>
          </p:nvSpPr>
          <p:spPr>
            <a:xfrm>
              <a:off x="7737490" y="4124996"/>
              <a:ext cx="1060656" cy="360488"/>
            </a:xfrm>
            <a:prstGeom prst="rect">
              <a:avLst/>
            </a:prstGeom>
            <a:solidFill>
              <a:srgbClr val="FFFFFF"/>
            </a:solid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SA/CT </a:t>
              </a:r>
              <a:r>
                <a:rPr lang="en-US" altLang="zh-CN" sz="700" b="0" dirty="0" err="1">
                  <a:solidFill>
                    <a:srgbClr val="1D1D1A"/>
                  </a:solidFill>
                  <a:latin typeface="Arial"/>
                  <a:ea typeface="微软雅黑"/>
                  <a:cs typeface="Calibri" pitchFamily="34" charset="0"/>
                </a:rPr>
                <a:t>Stage3</a:t>
              </a:r>
              <a:r>
                <a:rPr lang="en-US" altLang="zh-CN" sz="700" b="0" dirty="0">
                  <a:solidFill>
                    <a:srgbClr val="1D1D1A"/>
                  </a:solidFill>
                  <a:latin typeface="Arial"/>
                  <a:ea typeface="微软雅黑"/>
                  <a:cs typeface="Calibri" pitchFamily="34" charset="0"/>
                </a:rPr>
                <a:t> </a:t>
              </a:r>
            </a:p>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frozen</a:t>
              </a:r>
            </a:p>
          </p:txBody>
        </p:sp>
        <p:sp>
          <p:nvSpPr>
            <p:cNvPr id="55" name="Rectangle: Rounded Corners 37">
              <a:extLst>
                <a:ext uri="{FF2B5EF4-FFF2-40B4-BE49-F238E27FC236}">
                  <a16:creationId xmlns:a16="http://schemas.microsoft.com/office/drawing/2014/main" xmlns="" id="{03E0F591-4973-4E94-BAE6-EA35436888A3}"/>
                </a:ext>
              </a:extLst>
            </p:cNvPr>
            <p:cNvSpPr/>
            <p:nvPr/>
          </p:nvSpPr>
          <p:spPr>
            <a:xfrm>
              <a:off x="7431140" y="4811906"/>
              <a:ext cx="3578425" cy="359580"/>
            </a:xfrm>
            <a:prstGeom prst="roundRect">
              <a:avLst/>
            </a:prstGeom>
            <a:solidFill>
              <a:srgbClr val="DDDDDD">
                <a:lumMod val="50000"/>
              </a:srgbClr>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RAN </a:t>
              </a:r>
              <a:r>
                <a:rPr lang="en-US" altLang="en-US" sz="1050" b="1" kern="0" dirty="0" err="1">
                  <a:solidFill>
                    <a:srgbClr val="FFFFFF"/>
                  </a:solidFill>
                  <a:latin typeface="Arial" panose="020B0604020202020204" pitchFamily="34" charset="0"/>
                  <a:ea typeface="微软雅黑" panose="020B0503020204020204" pitchFamily="34" charset="-122"/>
                  <a:cs typeface="Arial" panose="020B0604020202020204" pitchFamily="34" charset="0"/>
                </a:rPr>
                <a:t>Rel</a:t>
              </a:r>
              <a:r>
                <a:rPr lang="en-US" altLang="en-US"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-19</a:t>
              </a:r>
            </a:p>
          </p:txBody>
        </p:sp>
        <p:sp>
          <p:nvSpPr>
            <p:cNvPr id="56" name="Rectangle: Rounded Corners 37">
              <a:extLst>
                <a:ext uri="{FF2B5EF4-FFF2-40B4-BE49-F238E27FC236}">
                  <a16:creationId xmlns:a16="http://schemas.microsoft.com/office/drawing/2014/main" xmlns="" id="{1426D03F-CF6C-48FA-8E90-603ECEEDABE3}"/>
                </a:ext>
              </a:extLst>
            </p:cNvPr>
            <p:cNvSpPr/>
            <p:nvPr/>
          </p:nvSpPr>
          <p:spPr>
            <a:xfrm>
              <a:off x="6530349" y="5711705"/>
              <a:ext cx="4479217" cy="359580"/>
            </a:xfrm>
            <a:prstGeom prst="roundRect">
              <a:avLst/>
            </a:prstGeom>
            <a:solidFill>
              <a:srgbClr val="DDDDDD">
                <a:lumMod val="50000"/>
              </a:srgbClr>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SA2 </a:t>
              </a:r>
              <a:r>
                <a:rPr lang="en-US" altLang="en-US" sz="1050" b="1" kern="0" dirty="0">
                  <a:solidFill>
                    <a:srgbClr val="FFFFFF"/>
                  </a:solidFill>
                  <a:latin typeface="Arial" panose="020B0604020202020204" pitchFamily="34" charset="0"/>
                  <a:ea typeface="微软雅黑" panose="020B0503020204020204" pitchFamily="34" charset="-122"/>
                  <a:cs typeface="Arial" panose="020B0604020202020204" pitchFamily="34" charset="0"/>
                </a:rPr>
                <a:t>Rel-19</a:t>
              </a:r>
            </a:p>
          </p:txBody>
        </p:sp>
        <p:sp>
          <p:nvSpPr>
            <p:cNvPr id="57" name="Rectangle: Rounded Corners 37">
              <a:extLst>
                <a:ext uri="{FF2B5EF4-FFF2-40B4-BE49-F238E27FC236}">
                  <a16:creationId xmlns:a16="http://schemas.microsoft.com/office/drawing/2014/main" xmlns="" id="{0853C978-0E8B-4924-8913-534FF48BC3F8}"/>
                </a:ext>
              </a:extLst>
            </p:cNvPr>
            <p:cNvSpPr/>
            <p:nvPr/>
          </p:nvSpPr>
          <p:spPr>
            <a:xfrm>
              <a:off x="4714464" y="4811906"/>
              <a:ext cx="2685267" cy="359580"/>
            </a:xfrm>
            <a:prstGeom prst="roundRect">
              <a:avLst/>
            </a:prstGeom>
            <a:solidFill>
              <a:srgbClr val="666666">
                <a:lumMod val="20000"/>
                <a:lumOff val="80000"/>
              </a:srgbClr>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RAN </a:t>
              </a:r>
              <a:r>
                <a:rPr lang="en-US"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Rel-19</a:t>
              </a:r>
              <a:r>
                <a:rPr lang="zh-CN"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 </a:t>
              </a:r>
              <a:r>
                <a:rPr lang="en-US" altLang="zh-CN"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preparation</a:t>
              </a:r>
              <a:endParaRPr lang="en-US"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Rectangle: Rounded Corners 37">
              <a:extLst>
                <a:ext uri="{FF2B5EF4-FFF2-40B4-BE49-F238E27FC236}">
                  <a16:creationId xmlns:a16="http://schemas.microsoft.com/office/drawing/2014/main" xmlns="" id="{0DCC8CB9-8806-4716-9A22-9B54FAD56FEB}"/>
                </a:ext>
              </a:extLst>
            </p:cNvPr>
            <p:cNvSpPr/>
            <p:nvPr/>
          </p:nvSpPr>
          <p:spPr>
            <a:xfrm>
              <a:off x="4682450" y="5713987"/>
              <a:ext cx="1836453" cy="359580"/>
            </a:xfrm>
            <a:prstGeom prst="roundRect">
              <a:avLst/>
            </a:prstGeom>
            <a:solidFill>
              <a:srgbClr val="666666">
                <a:lumMod val="20000"/>
                <a:lumOff val="80000"/>
              </a:srgbClr>
            </a:solidFill>
            <a:ln w="3175" cap="flat" cmpd="sng" algn="ctr">
              <a:noFill/>
              <a:prstDash val="solid"/>
            </a:ln>
            <a:effectLst/>
          </p:spPr>
          <p:txBody>
            <a:bodyPr lIns="71953" tIns="71953" rIns="71953" bIns="7195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1">
                <a:defRPr/>
              </a:pPr>
              <a:r>
                <a:rPr lang="en-US" altLang="zh-CN"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SA2 </a:t>
              </a:r>
              <a:r>
                <a:rPr lang="en-US"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Rel-19</a:t>
              </a:r>
              <a:r>
                <a:rPr lang="zh-CN"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 </a:t>
              </a:r>
              <a:r>
                <a:rPr lang="en-US" altLang="zh-CN"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rPr>
                <a:t>preparation</a:t>
              </a:r>
              <a:endParaRPr lang="en-US" altLang="en-US" sz="1050" b="1" kern="0" dirty="0">
                <a:solidFill>
                  <a:srgbClr val="DDDDDD">
                    <a:lumMod val="50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十字星 69">
              <a:extLst>
                <a:ext uri="{FF2B5EF4-FFF2-40B4-BE49-F238E27FC236}">
                  <a16:creationId xmlns:a16="http://schemas.microsoft.com/office/drawing/2014/main" xmlns="" id="{8DF05884-49E8-4749-B78B-4314A27EC36A}"/>
                </a:ext>
              </a:extLst>
            </p:cNvPr>
            <p:cNvSpPr/>
            <p:nvPr/>
          </p:nvSpPr>
          <p:spPr bwMode="auto">
            <a:xfrm>
              <a:off x="7251419" y="5111677"/>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60" name="TextBox 118">
              <a:extLst>
                <a:ext uri="{FF2B5EF4-FFF2-40B4-BE49-F238E27FC236}">
                  <a16:creationId xmlns:a16="http://schemas.microsoft.com/office/drawing/2014/main" xmlns="" id="{E307D4D5-8D1A-4B27-89E4-9DFE540C607C}"/>
                </a:ext>
              </a:extLst>
            </p:cNvPr>
            <p:cNvSpPr txBox="1"/>
            <p:nvPr/>
          </p:nvSpPr>
          <p:spPr>
            <a:xfrm>
              <a:off x="6977599" y="5358671"/>
              <a:ext cx="797158" cy="360488"/>
            </a:xfrm>
            <a:prstGeom prst="rect">
              <a:avLst/>
            </a:prstGeom>
            <a:solidFill>
              <a:srgbClr val="FFFFFF"/>
            </a:solid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RAN1/2/3</a:t>
              </a:r>
              <a:r>
                <a:rPr lang="zh-CN" altLang="en-US" sz="700" b="0" dirty="0">
                  <a:solidFill>
                    <a:srgbClr val="1D1D1A"/>
                  </a:solidFill>
                  <a:latin typeface="Arial"/>
                  <a:ea typeface="微软雅黑"/>
                  <a:cs typeface="Calibri" pitchFamily="34" charset="0"/>
                </a:rPr>
                <a:t> </a:t>
              </a:r>
              <a:r>
                <a:rPr lang="en-US" altLang="zh-CN" sz="700" b="0" dirty="0">
                  <a:solidFill>
                    <a:srgbClr val="1D1D1A"/>
                  </a:solidFill>
                  <a:latin typeface="Arial"/>
                  <a:ea typeface="微软雅黑"/>
                  <a:cs typeface="Calibri" pitchFamily="34" charset="0"/>
                </a:rPr>
                <a:t>R19</a:t>
              </a:r>
            </a:p>
          </p:txBody>
        </p:sp>
        <p:sp>
          <p:nvSpPr>
            <p:cNvPr id="61" name="十字星 69">
              <a:extLst>
                <a:ext uri="{FF2B5EF4-FFF2-40B4-BE49-F238E27FC236}">
                  <a16:creationId xmlns:a16="http://schemas.microsoft.com/office/drawing/2014/main" xmlns="" id="{F63A2779-6E74-4B37-8121-C768F3AA0335}"/>
                </a:ext>
              </a:extLst>
            </p:cNvPr>
            <p:cNvSpPr/>
            <p:nvPr/>
          </p:nvSpPr>
          <p:spPr bwMode="auto">
            <a:xfrm>
              <a:off x="8126602" y="5130239"/>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62" name="TextBox 118">
              <a:extLst>
                <a:ext uri="{FF2B5EF4-FFF2-40B4-BE49-F238E27FC236}">
                  <a16:creationId xmlns:a16="http://schemas.microsoft.com/office/drawing/2014/main" xmlns="" id="{4E7F901F-976F-4DC2-87E4-7DE11CC2688D}"/>
                </a:ext>
              </a:extLst>
            </p:cNvPr>
            <p:cNvSpPr txBox="1"/>
            <p:nvPr/>
          </p:nvSpPr>
          <p:spPr>
            <a:xfrm>
              <a:off x="7940233" y="5353022"/>
              <a:ext cx="694179" cy="236449"/>
            </a:xfrm>
            <a:prstGeom prst="rect">
              <a:avLst/>
            </a:prstGeom>
            <a:solidFill>
              <a:srgbClr val="FFFFFF"/>
            </a:solid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RAN4</a:t>
              </a:r>
              <a:r>
                <a:rPr lang="zh-CN" altLang="en-US" sz="700" b="0" dirty="0">
                  <a:solidFill>
                    <a:srgbClr val="1D1D1A"/>
                  </a:solidFill>
                  <a:latin typeface="Arial"/>
                  <a:ea typeface="微软雅黑"/>
                  <a:cs typeface="Calibri" pitchFamily="34" charset="0"/>
                </a:rPr>
                <a:t> </a:t>
              </a:r>
              <a:r>
                <a:rPr lang="en-US" altLang="zh-CN" sz="700" b="0" dirty="0">
                  <a:solidFill>
                    <a:srgbClr val="1D1D1A"/>
                  </a:solidFill>
                  <a:latin typeface="Arial"/>
                  <a:ea typeface="微软雅黑"/>
                  <a:cs typeface="Calibri" pitchFamily="34" charset="0"/>
                </a:rPr>
                <a:t>R19</a:t>
              </a:r>
            </a:p>
          </p:txBody>
        </p:sp>
        <p:sp>
          <p:nvSpPr>
            <p:cNvPr id="63" name="TextBox 118">
              <a:extLst>
                <a:ext uri="{FF2B5EF4-FFF2-40B4-BE49-F238E27FC236}">
                  <a16:creationId xmlns:a16="http://schemas.microsoft.com/office/drawing/2014/main" xmlns="" id="{18C833FC-685B-49A7-9EDC-DE2297E6E682}"/>
                </a:ext>
              </a:extLst>
            </p:cNvPr>
            <p:cNvSpPr txBox="1"/>
            <p:nvPr/>
          </p:nvSpPr>
          <p:spPr>
            <a:xfrm>
              <a:off x="4208121" y="6248052"/>
              <a:ext cx="1012687" cy="36048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pPr>
              <a:r>
                <a:rPr lang="en-US" altLang="zh-CN" sz="700" b="0" dirty="0">
                  <a:solidFill>
                    <a:srgbClr val="1D1D1A"/>
                  </a:solidFill>
                  <a:latin typeface="Arial"/>
                  <a:ea typeface="微软雅黑"/>
                  <a:cs typeface="Calibri" pitchFamily="34" charset="0"/>
                </a:rPr>
                <a:t>Rel-19 timeline</a:t>
              </a:r>
            </a:p>
            <a:p>
              <a:pPr algn="ctr" defTabSz="913569">
                <a:buFont typeface="Wingdings" pitchFamily="2" charset="2"/>
                <a:buNone/>
              </a:pPr>
              <a:r>
                <a:rPr lang="en-US" altLang="zh-CN" sz="700" b="0" dirty="0">
                  <a:solidFill>
                    <a:srgbClr val="1D1D1A"/>
                  </a:solidFill>
                  <a:latin typeface="Arial"/>
                  <a:ea typeface="微软雅黑"/>
                  <a:cs typeface="Calibri" pitchFamily="34" charset="0"/>
                </a:rPr>
                <a:t>Decision</a:t>
              </a:r>
            </a:p>
          </p:txBody>
        </p:sp>
        <p:sp>
          <p:nvSpPr>
            <p:cNvPr id="64" name="TextBox 118">
              <a:extLst>
                <a:ext uri="{FF2B5EF4-FFF2-40B4-BE49-F238E27FC236}">
                  <a16:creationId xmlns:a16="http://schemas.microsoft.com/office/drawing/2014/main" xmlns="" id="{497BEBD6-2C5C-40D7-A4A4-5EBEDF7E2A66}"/>
                </a:ext>
              </a:extLst>
            </p:cNvPr>
            <p:cNvSpPr txBox="1"/>
            <p:nvPr/>
          </p:nvSpPr>
          <p:spPr>
            <a:xfrm>
              <a:off x="6013718" y="6270067"/>
              <a:ext cx="967165" cy="431367"/>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pPr>
              <a:r>
                <a:rPr lang="en-US" altLang="zh-CN" sz="900" b="0" dirty="0">
                  <a:solidFill>
                    <a:srgbClr val="0070C0"/>
                  </a:solidFill>
                  <a:latin typeface="Arial"/>
                  <a:ea typeface="微软雅黑"/>
                  <a:cs typeface="Calibri" pitchFamily="34" charset="0"/>
                </a:rPr>
                <a:t>SA stage2</a:t>
              </a:r>
            </a:p>
            <a:p>
              <a:pPr algn="ctr" defTabSz="913569">
                <a:buFont typeface="Wingdings" pitchFamily="2" charset="2"/>
                <a:buNone/>
              </a:pPr>
              <a:r>
                <a:rPr lang="en-US" altLang="zh-CN" sz="900" b="0" dirty="0">
                  <a:solidFill>
                    <a:srgbClr val="0070C0"/>
                  </a:solidFill>
                  <a:latin typeface="Arial"/>
                  <a:ea typeface="微软雅黑"/>
                  <a:cs typeface="Calibri" pitchFamily="34" charset="0"/>
                </a:rPr>
                <a:t>First package</a:t>
              </a:r>
            </a:p>
          </p:txBody>
        </p:sp>
        <p:sp>
          <p:nvSpPr>
            <p:cNvPr id="65" name="TextBox 118">
              <a:extLst>
                <a:ext uri="{FF2B5EF4-FFF2-40B4-BE49-F238E27FC236}">
                  <a16:creationId xmlns:a16="http://schemas.microsoft.com/office/drawing/2014/main" xmlns="" id="{AC25F519-F284-41A8-A94F-741421F97AD6}"/>
                </a:ext>
              </a:extLst>
            </p:cNvPr>
            <p:cNvSpPr txBox="1"/>
            <p:nvPr/>
          </p:nvSpPr>
          <p:spPr>
            <a:xfrm>
              <a:off x="6882201" y="6262828"/>
              <a:ext cx="1349488" cy="750324"/>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None/>
              </a:pPr>
              <a:r>
                <a:rPr lang="en-US" altLang="zh-CN" sz="900" b="0" dirty="0">
                  <a:solidFill>
                    <a:srgbClr val="0070C0"/>
                  </a:solidFill>
                  <a:latin typeface="Arial"/>
                  <a:ea typeface="微软雅黑"/>
                  <a:cs typeface="Calibri" pitchFamily="34" charset="0"/>
                </a:rPr>
                <a:t>SA stage 2</a:t>
              </a:r>
            </a:p>
            <a:p>
              <a:pPr algn="ctr" defTabSz="913569">
                <a:buNone/>
              </a:pPr>
              <a:r>
                <a:rPr lang="en-US" altLang="zh-CN" sz="900" b="0" dirty="0">
                  <a:solidFill>
                    <a:srgbClr val="0070C0"/>
                  </a:solidFill>
                  <a:latin typeface="Arial"/>
                  <a:ea typeface="微软雅黑"/>
                  <a:cs typeface="Calibri" pitchFamily="34" charset="0"/>
                </a:rPr>
                <a:t>Second package and coordination with RAN</a:t>
              </a:r>
            </a:p>
          </p:txBody>
        </p:sp>
        <p:sp>
          <p:nvSpPr>
            <p:cNvPr id="66" name="TextBox 118">
              <a:extLst>
                <a:ext uri="{FF2B5EF4-FFF2-40B4-BE49-F238E27FC236}">
                  <a16:creationId xmlns:a16="http://schemas.microsoft.com/office/drawing/2014/main" xmlns="" id="{ED84B4FE-B8AC-4799-9DD2-2B34F5DF9AD1}"/>
                </a:ext>
              </a:extLst>
            </p:cNvPr>
            <p:cNvSpPr txBox="1"/>
            <p:nvPr/>
          </p:nvSpPr>
          <p:spPr>
            <a:xfrm>
              <a:off x="5110071" y="6248052"/>
              <a:ext cx="965096" cy="360488"/>
            </a:xfrm>
            <a:prstGeom prst="rect">
              <a:avLst/>
            </a:prstGeom>
            <a:noFill/>
          </p:spPr>
          <p:txBody>
            <a:bodyPr wrap="square" lIns="96677" tIns="48339" rIns="96677" bIns="48339" rtlCol="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algn="ctr" defTabSz="913569">
                <a:buFont typeface="Wingdings" pitchFamily="2" charset="2"/>
                <a:buNone/>
                <a:defRPr/>
              </a:pPr>
              <a:r>
                <a:rPr lang="en-US" altLang="zh-CN" sz="700" b="0" dirty="0">
                  <a:solidFill>
                    <a:srgbClr val="1D1D1A"/>
                  </a:solidFill>
                  <a:latin typeface="Arial"/>
                  <a:ea typeface="微软雅黑"/>
                  <a:cs typeface="Calibri" pitchFamily="34" charset="0"/>
                </a:rPr>
                <a:t>SA/RAN Rel-19 workshop</a:t>
              </a:r>
            </a:p>
          </p:txBody>
        </p:sp>
        <p:sp>
          <p:nvSpPr>
            <p:cNvPr id="67" name="十字星 69">
              <a:extLst>
                <a:ext uri="{FF2B5EF4-FFF2-40B4-BE49-F238E27FC236}">
                  <a16:creationId xmlns:a16="http://schemas.microsoft.com/office/drawing/2014/main" xmlns="" id="{0142C7B4-BD3C-4244-A31B-E118D6D239EA}"/>
                </a:ext>
              </a:extLst>
            </p:cNvPr>
            <p:cNvSpPr/>
            <p:nvPr/>
          </p:nvSpPr>
          <p:spPr bwMode="auto">
            <a:xfrm>
              <a:off x="4546402" y="6051820"/>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68" name="十字星 69">
              <a:extLst>
                <a:ext uri="{FF2B5EF4-FFF2-40B4-BE49-F238E27FC236}">
                  <a16:creationId xmlns:a16="http://schemas.microsoft.com/office/drawing/2014/main" xmlns="" id="{629139C6-9C6D-4287-9A82-F48697605CBE}"/>
                </a:ext>
              </a:extLst>
            </p:cNvPr>
            <p:cNvSpPr/>
            <p:nvPr/>
          </p:nvSpPr>
          <p:spPr bwMode="auto">
            <a:xfrm>
              <a:off x="6387108" y="6051820"/>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69" name="十字星 69">
              <a:extLst>
                <a:ext uri="{FF2B5EF4-FFF2-40B4-BE49-F238E27FC236}">
                  <a16:creationId xmlns:a16="http://schemas.microsoft.com/office/drawing/2014/main" xmlns="" id="{53D33BE0-ABAD-4AB6-A3A5-A47945744B82}"/>
                </a:ext>
              </a:extLst>
            </p:cNvPr>
            <p:cNvSpPr/>
            <p:nvPr/>
          </p:nvSpPr>
          <p:spPr bwMode="auto">
            <a:xfrm>
              <a:off x="7240426" y="6051820"/>
              <a:ext cx="292806" cy="209452"/>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sp>
          <p:nvSpPr>
            <p:cNvPr id="70" name="十字星 69">
              <a:extLst>
                <a:ext uri="{FF2B5EF4-FFF2-40B4-BE49-F238E27FC236}">
                  <a16:creationId xmlns:a16="http://schemas.microsoft.com/office/drawing/2014/main" xmlns="" id="{77BEB09A-C600-4709-9115-727D3419B729}"/>
                </a:ext>
              </a:extLst>
            </p:cNvPr>
            <p:cNvSpPr/>
            <p:nvPr/>
          </p:nvSpPr>
          <p:spPr bwMode="auto">
            <a:xfrm flipV="1">
              <a:off x="5452296" y="6051820"/>
              <a:ext cx="292806" cy="223400"/>
            </a:xfrm>
            <a:prstGeom prst="star4">
              <a:avLst/>
            </a:prstGeom>
            <a:solidFill>
              <a:srgbClr val="FF0000"/>
            </a:solidFill>
            <a:ln w="12700">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77" tIns="48339" rIns="96677" bIns="48339" numCol="1" rtlCol="0" anchor="t" anchorCtr="0" compatLnSpc="1">
              <a:prstTxWarp prst="textNoShape">
                <a:avLst/>
              </a:prstTxWarp>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913360">
                <a:buFont typeface="Wingdings" pitchFamily="2" charset="2"/>
                <a:buNone/>
              </a:pPr>
              <a:endParaRPr lang="zh-CN" altLang="en-US" sz="1100" b="0" dirty="0">
                <a:solidFill>
                  <a:prstClr val="black"/>
                </a:solidFill>
                <a:latin typeface="Arial"/>
                <a:ea typeface="微软雅黑"/>
                <a:cs typeface="Calibri" pitchFamily="34" charset="0"/>
              </a:endParaRPr>
            </a:p>
          </p:txBody>
        </p:sp>
      </p:grpSp>
    </p:spTree>
    <p:extLst>
      <p:ext uri="{BB962C8B-B14F-4D97-AF65-F5344CB8AC3E}">
        <p14:creationId xmlns:p14="http://schemas.microsoft.com/office/powerpoint/2010/main" val="327778953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36187" y="1716511"/>
            <a:ext cx="11744331" cy="1354217"/>
          </a:xfrm>
          <a:prstGeom prst="rect">
            <a:avLst/>
          </a:prstGeom>
        </p:spPr>
        <p:txBody>
          <a:bodyPr wrap="square">
            <a:spAutoFit/>
          </a:bodyPr>
          <a:lstStyle/>
          <a:p>
            <a:pPr marL="742990" lvl="1" indent="-285750">
              <a:spcBef>
                <a:spcPts val="600"/>
              </a:spcBef>
              <a:buFont typeface="Arial" panose="020B0604020202020204" pitchFamily="34" charset="0"/>
              <a:buChar char="•"/>
            </a:pPr>
            <a:r>
              <a:rPr lang="en-US" altLang="zh-CN" dirty="0">
                <a:latin typeface="+mn-lt"/>
                <a:ea typeface="+mj-ea"/>
                <a:cs typeface="+mj-cs"/>
              </a:rPr>
              <a:t>Rel-19 is a core release for 5G-Advanced, critical to ensure healthy global 5G deployments in coming years </a:t>
            </a:r>
          </a:p>
          <a:p>
            <a:pPr marL="742990" lvl="1" indent="-285750">
              <a:spcBef>
                <a:spcPts val="600"/>
              </a:spcBef>
              <a:buFont typeface="Arial" panose="020B0604020202020204" pitchFamily="34" charset="0"/>
              <a:buChar char="•"/>
            </a:pPr>
            <a:r>
              <a:rPr lang="en-US" altLang="zh-CN" dirty="0" err="1">
                <a:latin typeface="+mn-lt"/>
                <a:ea typeface="+mj-ea"/>
                <a:cs typeface="+mj-cs"/>
              </a:rPr>
              <a:t>Rel</a:t>
            </a:r>
            <a:r>
              <a:rPr lang="en-US" altLang="zh-CN" dirty="0">
                <a:latin typeface="+mn-lt"/>
                <a:ea typeface="+mj-ea"/>
                <a:cs typeface="+mj-cs"/>
              </a:rPr>
              <a:t>-19 projects should be commercially and deployment driven</a:t>
            </a:r>
            <a:endParaRPr lang="zh-CN" altLang="zh-CN" dirty="0">
              <a:latin typeface="+mn-lt"/>
              <a:ea typeface="+mj-ea"/>
              <a:cs typeface="+mj-cs"/>
            </a:endParaRPr>
          </a:p>
          <a:p>
            <a:pPr marL="742990" lvl="1" indent="-285750">
              <a:spcBef>
                <a:spcPts val="600"/>
              </a:spcBef>
              <a:buFont typeface="Arial" panose="020B0604020202020204" pitchFamily="34" charset="0"/>
              <a:buChar char="•"/>
            </a:pPr>
            <a:r>
              <a:rPr lang="en-US" altLang="zh-CN" dirty="0">
                <a:latin typeface="+mn-lt"/>
                <a:ea typeface="+mj-ea"/>
                <a:cs typeface="+mj-cs"/>
              </a:rPr>
              <a:t>Strive for a good balance between use cases expansion, enhancements of existing use cases/features, and </a:t>
            </a:r>
            <a:r>
              <a:rPr lang="en-US" altLang="zh-CN" dirty="0" smtClean="0">
                <a:latin typeface="+mn-lt"/>
                <a:ea typeface="+mj-ea"/>
                <a:cs typeface="+mj-cs"/>
              </a:rPr>
              <a:t>work </a:t>
            </a:r>
            <a:r>
              <a:rPr lang="en-US" altLang="zh-CN" dirty="0">
                <a:latin typeface="+mn-lt"/>
                <a:ea typeface="+mj-ea"/>
                <a:cs typeface="+mj-cs"/>
              </a:rPr>
              <a:t>on future-looking features</a:t>
            </a:r>
            <a:endParaRPr lang="zh-CN" altLang="zh-CN" dirty="0">
              <a:latin typeface="+mn-lt"/>
              <a:ea typeface="+mj-ea"/>
              <a:cs typeface="+mj-cs"/>
            </a:endParaRPr>
          </a:p>
        </p:txBody>
      </p:sp>
      <p:pic>
        <p:nvPicPr>
          <p:cNvPr id="79" name="Picture 19" descr="\\Bchief-sever180\共享\华为\2016\6月\D-201606417-金融营销材料设计-刘泉\文件\link\组 26.png">
            <a:extLst>
              <a:ext uri="{FF2B5EF4-FFF2-40B4-BE49-F238E27FC236}">
                <a16:creationId xmlns:a16="http://schemas.microsoft.com/office/drawing/2014/main" xmlns="" id="{D3F3D292-B18B-4EBE-8DEF-7DE117CCF6A2}"/>
              </a:ext>
            </a:extLst>
          </p:cNvPr>
          <p:cNvPicPr>
            <a:picLocks noChangeAspect="1" noChangeArrowheads="1"/>
          </p:cNvPicPr>
          <p:nvPr/>
        </p:nvPicPr>
        <p:blipFill>
          <a:blip r:embed="rId2" cstate="print">
            <a:duotone>
              <a:prstClr val="black"/>
              <a:srgbClr val="FFFFFF">
                <a:tint val="45000"/>
                <a:satMod val="400000"/>
              </a:srgbClr>
            </a:duotone>
            <a:extLst>
              <a:ext uri="{BEBA8EAE-BF5A-486C-A8C5-ECC9F3942E4B}">
                <a14:imgProps xmlns:a14="http://schemas.microsoft.com/office/drawing/2010/main">
                  <a14:imgLayer r:embed="rId3">
                    <a14:imgEffect>
                      <a14:saturation sat="200000"/>
                    </a14:imgEffect>
                  </a14:imgLayer>
                </a14:imgProps>
              </a:ext>
            </a:extLst>
          </a:blip>
          <a:srcRect/>
          <a:stretch>
            <a:fillRect/>
          </a:stretch>
        </p:blipFill>
        <p:spPr bwMode="auto">
          <a:xfrm rot="10800000" flipV="1">
            <a:off x="675041" y="3730624"/>
            <a:ext cx="9971562" cy="421355"/>
          </a:xfrm>
          <a:prstGeom prst="rect">
            <a:avLst/>
          </a:prstGeom>
          <a:noFill/>
        </p:spPr>
      </p:pic>
      <p:sp>
        <p:nvSpPr>
          <p:cNvPr id="300" name="Rectangle 2"/>
          <p:cNvSpPr>
            <a:spLocks noGrp="1"/>
          </p:cNvSpPr>
          <p:nvPr>
            <p:ph type="title"/>
          </p:nvPr>
        </p:nvSpPr>
        <p:spPr>
          <a:xfrm>
            <a:off x="188924" y="695138"/>
            <a:ext cx="10515600" cy="646331"/>
          </a:xfrm>
          <a:prstGeom prst="rect">
            <a:avLst/>
          </a:prstGeom>
        </p:spPr>
        <p:txBody>
          <a:bodyPr wrap="square">
            <a:spAutoFit/>
          </a:bodyPr>
          <a:lstStyle/>
          <a:p>
            <a:pPr marL="0" marR="0" lvl="0" indent="0" algn="l" defTabSz="1187798" rtl="0" eaLnBrk="1" fontAlgn="base" latinLnBrk="0" hangingPunct="1">
              <a:lnSpc>
                <a:spcPct val="90000"/>
              </a:lnSpc>
              <a:spcBef>
                <a:spcPct val="0"/>
              </a:spcBef>
              <a:spcAft>
                <a:spcPct val="0"/>
              </a:spcAft>
              <a:buClrTx/>
              <a:buSzTx/>
              <a:buFontTx/>
              <a:buNone/>
              <a:tabLst/>
              <a:defRPr/>
            </a:pPr>
            <a:r>
              <a:rPr lang="en-US" altLang="zh-CN" sz="4000" dirty="0">
                <a:sym typeface="微软雅黑"/>
              </a:rPr>
              <a:t>Rel-19 as the second release of 5G-Advanced</a:t>
            </a:r>
            <a:endParaRPr lang="zh-CN" altLang="en-US" sz="4000" dirty="0">
              <a:sym typeface="微软雅黑"/>
            </a:endParaRPr>
          </a:p>
        </p:txBody>
      </p:sp>
      <p:pic>
        <p:nvPicPr>
          <p:cNvPr id="153" name="图片 65">
            <a:extLst>
              <a:ext uri="{FF2B5EF4-FFF2-40B4-BE49-F238E27FC236}">
                <a16:creationId xmlns:a16="http://schemas.microsoft.com/office/drawing/2014/main" xmlns="" id="{5B04A659-B9BB-41E9-947E-3A8BEA5C8C68}"/>
              </a:ext>
            </a:extLst>
          </p:cNvPr>
          <p:cNvPicPr>
            <a:picLocks noChangeAspect="1"/>
          </p:cNvPicPr>
          <p:nvPr/>
        </p:nvPicPr>
        <p:blipFill>
          <a:blip r:embed="rId4"/>
          <a:stretch>
            <a:fillRect/>
          </a:stretch>
        </p:blipFill>
        <p:spPr>
          <a:xfrm>
            <a:off x="5420291" y="3212965"/>
            <a:ext cx="1040671" cy="615442"/>
          </a:xfrm>
          <a:prstGeom prst="rect">
            <a:avLst/>
          </a:prstGeom>
        </p:spPr>
      </p:pic>
      <p:sp>
        <p:nvSpPr>
          <p:cNvPr id="155" name="矩形 51">
            <a:extLst>
              <a:ext uri="{FF2B5EF4-FFF2-40B4-BE49-F238E27FC236}">
                <a16:creationId xmlns:a16="http://schemas.microsoft.com/office/drawing/2014/main" xmlns="" id="{2F7CD70C-6EC6-44BD-8401-A6D3E7EB71C9}"/>
              </a:ext>
            </a:extLst>
          </p:cNvPr>
          <p:cNvSpPr/>
          <p:nvPr/>
        </p:nvSpPr>
        <p:spPr>
          <a:xfrm>
            <a:off x="3543112" y="425831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56" name="矩形 80">
            <a:extLst>
              <a:ext uri="{FF2B5EF4-FFF2-40B4-BE49-F238E27FC236}">
                <a16:creationId xmlns:a16="http://schemas.microsoft.com/office/drawing/2014/main" xmlns="" id="{9D2CA947-1813-42A8-90B8-AEC981A4C548}"/>
              </a:ext>
            </a:extLst>
          </p:cNvPr>
          <p:cNvSpPr/>
          <p:nvPr/>
        </p:nvSpPr>
        <p:spPr>
          <a:xfrm>
            <a:off x="7031880" y="425831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57" name="矩形 50">
            <a:extLst>
              <a:ext uri="{FF2B5EF4-FFF2-40B4-BE49-F238E27FC236}">
                <a16:creationId xmlns:a16="http://schemas.microsoft.com/office/drawing/2014/main" xmlns="" id="{5F91823F-D2F4-4C12-8C5E-00C3E5AADFC1}"/>
              </a:ext>
            </a:extLst>
          </p:cNvPr>
          <p:cNvSpPr/>
          <p:nvPr/>
        </p:nvSpPr>
        <p:spPr>
          <a:xfrm>
            <a:off x="1798644" y="425831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prstClr val="black"/>
              </a:solidFill>
              <a:effectLst/>
              <a:uLnTx/>
              <a:uFillTx/>
              <a:ea typeface="微软雅黑"/>
              <a:cs typeface="+mn-ea"/>
              <a:sym typeface="+mn-lt"/>
            </a:endParaRPr>
          </a:p>
        </p:txBody>
      </p:sp>
      <p:sp>
        <p:nvSpPr>
          <p:cNvPr id="158" name="矩形 52">
            <a:extLst>
              <a:ext uri="{FF2B5EF4-FFF2-40B4-BE49-F238E27FC236}">
                <a16:creationId xmlns:a16="http://schemas.microsoft.com/office/drawing/2014/main" xmlns="" id="{9558BD5B-A41D-49DC-89E3-8243F593456A}"/>
              </a:ext>
            </a:extLst>
          </p:cNvPr>
          <p:cNvSpPr/>
          <p:nvPr/>
        </p:nvSpPr>
        <p:spPr>
          <a:xfrm>
            <a:off x="5286834" y="425831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59" name="矩形 81">
            <a:extLst>
              <a:ext uri="{FF2B5EF4-FFF2-40B4-BE49-F238E27FC236}">
                <a16:creationId xmlns:a16="http://schemas.microsoft.com/office/drawing/2014/main" xmlns="" id="{2201A1C2-6813-4122-A7E8-B058F087E4D8}"/>
              </a:ext>
            </a:extLst>
          </p:cNvPr>
          <p:cNvSpPr/>
          <p:nvPr/>
        </p:nvSpPr>
        <p:spPr>
          <a:xfrm>
            <a:off x="8792265" y="4258314"/>
            <a:ext cx="1666995"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60" name="矩形 1">
            <a:extLst>
              <a:ext uri="{FF2B5EF4-FFF2-40B4-BE49-F238E27FC236}">
                <a16:creationId xmlns:a16="http://schemas.microsoft.com/office/drawing/2014/main" xmlns="" id="{543996F8-4BCA-47DA-8A03-9DDBFF4EFE89}"/>
              </a:ext>
            </a:extLst>
          </p:cNvPr>
          <p:cNvSpPr/>
          <p:nvPr/>
        </p:nvSpPr>
        <p:spPr>
          <a:xfrm>
            <a:off x="52461" y="4258584"/>
            <a:ext cx="1710000"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prstClr val="black"/>
              </a:solidFill>
              <a:effectLst/>
              <a:uLnTx/>
              <a:uFillTx/>
              <a:ea typeface="微软雅黑"/>
              <a:cs typeface="+mn-ea"/>
              <a:sym typeface="+mn-lt"/>
            </a:endParaRPr>
          </a:p>
        </p:txBody>
      </p:sp>
      <p:sp>
        <p:nvSpPr>
          <p:cNvPr id="161" name="矩形 113">
            <a:extLst>
              <a:ext uri="{FF2B5EF4-FFF2-40B4-BE49-F238E27FC236}">
                <a16:creationId xmlns:a16="http://schemas.microsoft.com/office/drawing/2014/main" xmlns="" id="{AE9CEA73-A2AE-47E6-885C-733AE310CB5D}"/>
              </a:ext>
            </a:extLst>
          </p:cNvPr>
          <p:cNvSpPr/>
          <p:nvPr/>
        </p:nvSpPr>
        <p:spPr>
          <a:xfrm>
            <a:off x="587679" y="4429911"/>
            <a:ext cx="1108607" cy="248401"/>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ELAA-MM</a:t>
            </a:r>
          </a:p>
        </p:txBody>
      </p:sp>
      <p:sp>
        <p:nvSpPr>
          <p:cNvPr id="162" name="矩形 114">
            <a:extLst>
              <a:ext uri="{FF2B5EF4-FFF2-40B4-BE49-F238E27FC236}">
                <a16:creationId xmlns:a16="http://schemas.microsoft.com/office/drawing/2014/main" xmlns="" id="{24E68586-CF31-4C51-9FAF-2787619CF0AE}"/>
              </a:ext>
            </a:extLst>
          </p:cNvPr>
          <p:cNvSpPr/>
          <p:nvPr/>
        </p:nvSpPr>
        <p:spPr>
          <a:xfrm>
            <a:off x="2645169" y="4533108"/>
            <a:ext cx="981770" cy="276999"/>
          </a:xfrm>
          <a:prstGeom prst="rect">
            <a:avLst/>
          </a:prstGeom>
        </p:spPr>
        <p:txBody>
          <a:bodyPr wrap="square" lIns="0" tIns="0" rIns="0" bIns="0">
            <a:spAutoFit/>
          </a:bodyPr>
          <a:lstStyle/>
          <a:p>
            <a:pPr algn="ctr">
              <a:lnSpc>
                <a:spcPct val="150000"/>
              </a:lnSpc>
              <a:defRPr/>
            </a:pPr>
            <a:r>
              <a:rPr lang="en-US" altLang="zh-CN" sz="1200" kern="0" dirty="0">
                <a:solidFill>
                  <a:prstClr val="black">
                    <a:lumMod val="65000"/>
                    <a:lumOff val="35000"/>
                  </a:prstClr>
                </a:solidFill>
                <a:ea typeface="微软雅黑"/>
                <a:cs typeface="+mn-ea"/>
                <a:sym typeface="+mn-lt"/>
              </a:rPr>
              <a:t>XR Pro</a:t>
            </a:r>
          </a:p>
        </p:txBody>
      </p:sp>
      <p:sp>
        <p:nvSpPr>
          <p:cNvPr id="163" name="矩形 115">
            <a:extLst>
              <a:ext uri="{FF2B5EF4-FFF2-40B4-BE49-F238E27FC236}">
                <a16:creationId xmlns:a16="http://schemas.microsoft.com/office/drawing/2014/main" xmlns="" id="{9CAF26F3-85D5-4B18-B3AB-B820BDD1AB5F}"/>
              </a:ext>
            </a:extLst>
          </p:cNvPr>
          <p:cNvSpPr/>
          <p:nvPr/>
        </p:nvSpPr>
        <p:spPr>
          <a:xfrm>
            <a:off x="5744881" y="5546567"/>
            <a:ext cx="1159237" cy="323165"/>
          </a:xfrm>
          <a:prstGeom prst="rect">
            <a:avLst/>
          </a:prstGeom>
        </p:spPr>
        <p:txBody>
          <a:bodyPr wrap="square" lIns="0" tIns="0" rIns="0" bIns="0">
            <a:spAutoFit/>
          </a:bodyPr>
          <a:lstStyle/>
          <a:p>
            <a:pPr algn="ctr">
              <a:lnSpc>
                <a:spcPct val="150000"/>
              </a:lnSpc>
              <a:defRPr/>
            </a:pPr>
            <a:r>
              <a:rPr lang="en-US" altLang="zh-CN" sz="1400" kern="0" dirty="0">
                <a:solidFill>
                  <a:prstClr val="black">
                    <a:lumMod val="65000"/>
                    <a:lumOff val="35000"/>
                  </a:prstClr>
                </a:solidFill>
                <a:ea typeface="微软雅黑"/>
                <a:cs typeface="+mn-ea"/>
                <a:sym typeface="+mn-lt"/>
              </a:rPr>
              <a:t>Ambient  IOT</a:t>
            </a:r>
          </a:p>
        </p:txBody>
      </p:sp>
      <p:sp>
        <p:nvSpPr>
          <p:cNvPr id="164" name="矩形 116">
            <a:extLst>
              <a:ext uri="{FF2B5EF4-FFF2-40B4-BE49-F238E27FC236}">
                <a16:creationId xmlns:a16="http://schemas.microsoft.com/office/drawing/2014/main" xmlns="" id="{EAC95927-7BFC-4CB1-B5A1-5B485BD5F8E6}"/>
              </a:ext>
            </a:extLst>
          </p:cNvPr>
          <p:cNvSpPr/>
          <p:nvPr/>
        </p:nvSpPr>
        <p:spPr>
          <a:xfrm>
            <a:off x="7375926" y="5088052"/>
            <a:ext cx="933836" cy="289759"/>
          </a:xfrm>
          <a:prstGeom prst="rect">
            <a:avLst/>
          </a:prstGeom>
        </p:spPr>
        <p:txBody>
          <a:bodyPr wrap="square" lIns="0" tIns="0" rIns="0" bIns="0">
            <a:spAutoFit/>
          </a:bodyPr>
          <a:lstStyle/>
          <a:p>
            <a:pPr algn="ctr">
              <a:lnSpc>
                <a:spcPct val="150000"/>
              </a:lnSpc>
              <a:defRPr/>
            </a:pPr>
            <a:r>
              <a:rPr lang="en-US" altLang="zh-CN" sz="1400" kern="0" dirty="0">
                <a:solidFill>
                  <a:prstClr val="black">
                    <a:lumMod val="65000"/>
                    <a:lumOff val="35000"/>
                  </a:prstClr>
                </a:solidFill>
                <a:ea typeface="微软雅黑"/>
                <a:cs typeface="+mn-ea"/>
                <a:sym typeface="+mn-lt"/>
              </a:rPr>
              <a:t>Sensing</a:t>
            </a:r>
          </a:p>
        </p:txBody>
      </p:sp>
      <p:sp>
        <p:nvSpPr>
          <p:cNvPr id="165" name="矩形 117">
            <a:extLst>
              <a:ext uri="{FF2B5EF4-FFF2-40B4-BE49-F238E27FC236}">
                <a16:creationId xmlns:a16="http://schemas.microsoft.com/office/drawing/2014/main" xmlns="" id="{4AF2B77C-9536-4FA7-B6A6-EC0052CB35D9}"/>
              </a:ext>
            </a:extLst>
          </p:cNvPr>
          <p:cNvSpPr/>
          <p:nvPr/>
        </p:nvSpPr>
        <p:spPr>
          <a:xfrm>
            <a:off x="9487627" y="4484484"/>
            <a:ext cx="945022" cy="289759"/>
          </a:xfrm>
          <a:prstGeom prst="rect">
            <a:avLst/>
          </a:prstGeom>
        </p:spPr>
        <p:txBody>
          <a:bodyPr wrap="square" lIns="0" tIns="0" rIns="0" bIns="0">
            <a:spAutoFit/>
          </a:bodyPr>
          <a:lstStyle/>
          <a:p>
            <a:pPr algn="ctr">
              <a:lnSpc>
                <a:spcPct val="150000"/>
              </a:lnSpc>
              <a:defRPr/>
            </a:pPr>
            <a:r>
              <a:rPr lang="en-US" altLang="zh-CN" sz="1400" kern="0" dirty="0">
                <a:solidFill>
                  <a:prstClr val="black">
                    <a:lumMod val="65000"/>
                    <a:lumOff val="35000"/>
                  </a:prstClr>
                </a:solidFill>
                <a:ea typeface="微软雅黑"/>
                <a:cs typeface="+mn-ea"/>
                <a:sym typeface="+mn-lt"/>
              </a:rPr>
              <a:t>URLLC</a:t>
            </a:r>
          </a:p>
        </p:txBody>
      </p:sp>
      <p:sp>
        <p:nvSpPr>
          <p:cNvPr id="166" name="矩形 28">
            <a:extLst>
              <a:ext uri="{FF2B5EF4-FFF2-40B4-BE49-F238E27FC236}">
                <a16:creationId xmlns:a16="http://schemas.microsoft.com/office/drawing/2014/main" xmlns="" id="{108360B1-B426-4FAC-90EA-1BC32C54BA5A}"/>
              </a:ext>
            </a:extLst>
          </p:cNvPr>
          <p:cNvSpPr/>
          <p:nvPr/>
        </p:nvSpPr>
        <p:spPr>
          <a:xfrm>
            <a:off x="894459" y="5817672"/>
            <a:ext cx="753439" cy="184666"/>
          </a:xfrm>
          <a:prstGeom prst="rect">
            <a:avLst/>
          </a:prstGeom>
        </p:spPr>
        <p:txBody>
          <a:bodyPr wrap="square" lIns="0" tIns="0" rIns="0" bIns="0">
            <a:spAutoFit/>
          </a:bodyPr>
          <a:lstStyle/>
          <a:p>
            <a:pPr algn="ctr" defTabSz="619532">
              <a:defRPr/>
            </a:pPr>
            <a:r>
              <a:rPr lang="en-US" altLang="zh-CN" sz="1200" kern="0" dirty="0">
                <a:solidFill>
                  <a:prstClr val="black">
                    <a:lumMod val="65000"/>
                    <a:lumOff val="35000"/>
                  </a:prstClr>
                </a:solidFill>
                <a:ea typeface="微软雅黑"/>
                <a:cs typeface="+mn-ea"/>
                <a:sym typeface="+mn-lt"/>
              </a:rPr>
              <a:t>8T8R</a:t>
            </a:r>
          </a:p>
        </p:txBody>
      </p:sp>
      <p:sp>
        <p:nvSpPr>
          <p:cNvPr id="167" name="矩形 29">
            <a:extLst>
              <a:ext uri="{FF2B5EF4-FFF2-40B4-BE49-F238E27FC236}">
                <a16:creationId xmlns:a16="http://schemas.microsoft.com/office/drawing/2014/main" xmlns="" id="{492ECAE5-D0FD-4664-BB8F-591887B03B3B}"/>
              </a:ext>
            </a:extLst>
          </p:cNvPr>
          <p:cNvSpPr/>
          <p:nvPr/>
        </p:nvSpPr>
        <p:spPr>
          <a:xfrm>
            <a:off x="4355654" y="4558993"/>
            <a:ext cx="844001" cy="184666"/>
          </a:xfrm>
          <a:prstGeom prst="rect">
            <a:avLst/>
          </a:prstGeom>
        </p:spPr>
        <p:txBody>
          <a:bodyPr wrap="square" lIns="0" tIns="0" rIns="0" bIns="0">
            <a:spAutoFit/>
          </a:bodyPr>
          <a:lstStyle/>
          <a:p>
            <a:pPr algn="ctr" defTabSz="619532">
              <a:defRPr/>
            </a:pPr>
            <a:r>
              <a:rPr lang="en-US" altLang="zh-CN" sz="1200" kern="0" dirty="0">
                <a:solidFill>
                  <a:prstClr val="black">
                    <a:lumMod val="65000"/>
                    <a:lumOff val="35000"/>
                  </a:prstClr>
                </a:solidFill>
                <a:ea typeface="微软雅黑"/>
                <a:cs typeface="+mn-ea"/>
                <a:sym typeface="+mn-lt"/>
              </a:rPr>
              <a:t>UPLINK </a:t>
            </a:r>
            <a:r>
              <a:rPr lang="en-US" altLang="zh-CN" sz="1200" kern="0" dirty="0" err="1">
                <a:solidFill>
                  <a:prstClr val="black">
                    <a:lumMod val="65000"/>
                    <a:lumOff val="35000"/>
                  </a:prstClr>
                </a:solidFill>
                <a:ea typeface="微软雅黑"/>
                <a:cs typeface="+mn-ea"/>
                <a:sym typeface="+mn-lt"/>
              </a:rPr>
              <a:t>Enh</a:t>
            </a:r>
            <a:r>
              <a:rPr lang="en-US" altLang="zh-CN" sz="1200" kern="0" dirty="0">
                <a:solidFill>
                  <a:prstClr val="black">
                    <a:lumMod val="65000"/>
                    <a:lumOff val="35000"/>
                  </a:prstClr>
                </a:solidFill>
                <a:ea typeface="微软雅黑"/>
                <a:cs typeface="+mn-ea"/>
                <a:sym typeface="+mn-lt"/>
              </a:rPr>
              <a:t>.</a:t>
            </a:r>
          </a:p>
        </p:txBody>
      </p:sp>
      <p:sp>
        <p:nvSpPr>
          <p:cNvPr id="168" name="矩形 30">
            <a:extLst>
              <a:ext uri="{FF2B5EF4-FFF2-40B4-BE49-F238E27FC236}">
                <a16:creationId xmlns:a16="http://schemas.microsoft.com/office/drawing/2014/main" xmlns="" id="{C908FA36-5C0B-4AAE-9259-BF3435455AA5}"/>
              </a:ext>
            </a:extLst>
          </p:cNvPr>
          <p:cNvSpPr/>
          <p:nvPr/>
        </p:nvSpPr>
        <p:spPr>
          <a:xfrm>
            <a:off x="3440064" y="5789421"/>
            <a:ext cx="1934125" cy="276999"/>
          </a:xfrm>
          <a:prstGeom prst="rect">
            <a:avLst/>
          </a:prstGeom>
        </p:spPr>
        <p:txBody>
          <a:bodyPr wrap="square">
            <a:spAutoFit/>
          </a:bodyPr>
          <a:lstStyle/>
          <a:p>
            <a:pPr algn="ctr" defTabSz="619532">
              <a:defRPr/>
            </a:pPr>
            <a:r>
              <a:rPr lang="en-US" altLang="zh-CN" sz="1200" kern="0" dirty="0">
                <a:solidFill>
                  <a:prstClr val="black">
                    <a:lumMod val="65000"/>
                    <a:lumOff val="35000"/>
                  </a:prstClr>
                </a:solidFill>
                <a:ea typeface="微软雅黑"/>
                <a:cs typeface="+mn-ea"/>
                <a:sym typeface="+mn-lt"/>
              </a:rPr>
              <a:t>Multi-carrier </a:t>
            </a:r>
            <a:r>
              <a:rPr lang="en-US" altLang="zh-CN" sz="1200" kern="0" dirty="0" err="1">
                <a:solidFill>
                  <a:prstClr val="black">
                    <a:lumMod val="65000"/>
                    <a:lumOff val="35000"/>
                  </a:prstClr>
                </a:solidFill>
                <a:ea typeface="微软雅黑"/>
                <a:cs typeface="+mn-ea"/>
                <a:sym typeface="+mn-lt"/>
              </a:rPr>
              <a:t>Enh</a:t>
            </a:r>
            <a:r>
              <a:rPr lang="en-US" altLang="zh-CN" sz="1200" kern="0" dirty="0">
                <a:solidFill>
                  <a:prstClr val="black">
                    <a:lumMod val="65000"/>
                    <a:lumOff val="35000"/>
                  </a:prstClr>
                </a:solidFill>
                <a:ea typeface="微软雅黑"/>
                <a:cs typeface="+mn-ea"/>
                <a:sym typeface="+mn-lt"/>
              </a:rPr>
              <a:t>.</a:t>
            </a:r>
          </a:p>
        </p:txBody>
      </p:sp>
      <p:pic>
        <p:nvPicPr>
          <p:cNvPr id="169" name="图片 35">
            <a:extLst>
              <a:ext uri="{FF2B5EF4-FFF2-40B4-BE49-F238E27FC236}">
                <a16:creationId xmlns:a16="http://schemas.microsoft.com/office/drawing/2014/main" xmlns="" id="{D04132E2-41D6-4347-8326-FF135157AC63}"/>
              </a:ext>
            </a:extLst>
          </p:cNvPr>
          <p:cNvPicPr>
            <a:picLocks/>
          </p:cNvPicPr>
          <p:nvPr/>
        </p:nvPicPr>
        <p:blipFill>
          <a:blip r:embed="rId5"/>
          <a:stretch>
            <a:fillRect/>
          </a:stretch>
        </p:blipFill>
        <p:spPr>
          <a:xfrm>
            <a:off x="277973" y="4286692"/>
            <a:ext cx="340379" cy="606384"/>
          </a:xfrm>
          <a:custGeom>
            <a:avLst/>
            <a:gdLst>
              <a:gd name="connsiteX0" fmla="*/ 340 w 438150"/>
              <a:gd name="connsiteY0" fmla="*/ 753 h 857250"/>
              <a:gd name="connsiteX1" fmla="*/ 438490 w 438150"/>
              <a:gd name="connsiteY1" fmla="*/ 753 h 857250"/>
              <a:gd name="connsiteX2" fmla="*/ 438490 w 438150"/>
              <a:gd name="connsiteY2" fmla="*/ 858003 h 857250"/>
              <a:gd name="connsiteX3" fmla="*/ 340 w 438150"/>
              <a:gd name="connsiteY3" fmla="*/ 858003 h 857250"/>
            </a:gdLst>
            <a:ahLst/>
            <a:cxnLst>
              <a:cxn ang="0">
                <a:pos x="connsiteX0" y="connsiteY0"/>
              </a:cxn>
              <a:cxn ang="0">
                <a:pos x="connsiteX1" y="connsiteY1"/>
              </a:cxn>
              <a:cxn ang="0">
                <a:pos x="connsiteX2" y="connsiteY2"/>
              </a:cxn>
              <a:cxn ang="0">
                <a:pos x="connsiteX3" y="connsiteY3"/>
              </a:cxn>
            </a:cxnLst>
            <a:rect l="l" t="t" r="r" b="b"/>
            <a:pathLst>
              <a:path w="438150" h="857250">
                <a:moveTo>
                  <a:pt x="340" y="753"/>
                </a:moveTo>
                <a:lnTo>
                  <a:pt x="438490" y="753"/>
                </a:lnTo>
                <a:lnTo>
                  <a:pt x="438490" y="858003"/>
                </a:lnTo>
                <a:lnTo>
                  <a:pt x="340" y="858003"/>
                </a:lnTo>
                <a:close/>
              </a:path>
            </a:pathLst>
          </a:custGeom>
        </p:spPr>
      </p:pic>
      <p:pic>
        <p:nvPicPr>
          <p:cNvPr id="170" name="图片 79">
            <a:extLst>
              <a:ext uri="{FF2B5EF4-FFF2-40B4-BE49-F238E27FC236}">
                <a16:creationId xmlns:a16="http://schemas.microsoft.com/office/drawing/2014/main" xmlns="" id="{E72B3A84-CFEA-4232-960B-7EC69DC7C7A9}"/>
              </a:ext>
            </a:extLst>
          </p:cNvPr>
          <p:cNvPicPr>
            <a:picLocks noChangeAspect="1"/>
          </p:cNvPicPr>
          <p:nvPr/>
        </p:nvPicPr>
        <p:blipFill>
          <a:blip r:embed="rId6"/>
          <a:stretch>
            <a:fillRect/>
          </a:stretch>
        </p:blipFill>
        <p:spPr>
          <a:xfrm>
            <a:off x="1873442" y="4491488"/>
            <a:ext cx="1046331" cy="389689"/>
          </a:xfrm>
          <a:prstGeom prst="rect">
            <a:avLst/>
          </a:prstGeom>
        </p:spPr>
      </p:pic>
      <p:sp>
        <p:nvSpPr>
          <p:cNvPr id="171" name="矩形 82">
            <a:extLst>
              <a:ext uri="{FF2B5EF4-FFF2-40B4-BE49-F238E27FC236}">
                <a16:creationId xmlns:a16="http://schemas.microsoft.com/office/drawing/2014/main" xmlns="" id="{EC36DA82-25EB-48B4-BA13-51C290052ABA}"/>
              </a:ext>
            </a:extLst>
          </p:cNvPr>
          <p:cNvSpPr/>
          <p:nvPr/>
        </p:nvSpPr>
        <p:spPr>
          <a:xfrm>
            <a:off x="7545187" y="5560049"/>
            <a:ext cx="1070745" cy="382092"/>
          </a:xfrm>
          <a:prstGeom prst="rect">
            <a:avLst/>
          </a:prstGeom>
        </p:spPr>
        <p:txBody>
          <a:bodyPr wrap="square">
            <a:spAutoFit/>
          </a:bodyPr>
          <a:lstStyle/>
          <a:p>
            <a:pPr algn="ctr">
              <a:lnSpc>
                <a:spcPct val="150000"/>
              </a:lnSpc>
              <a:defRPr/>
            </a:pPr>
            <a:r>
              <a:rPr lang="zh-CN" altLang="en-US" sz="1400" kern="0" dirty="0">
                <a:solidFill>
                  <a:prstClr val="black">
                    <a:lumMod val="65000"/>
                    <a:lumOff val="35000"/>
                  </a:prstClr>
                </a:solidFill>
                <a:ea typeface="微软雅黑"/>
                <a:cs typeface="+mn-ea"/>
                <a:sym typeface="+mn-lt"/>
              </a:rPr>
              <a:t>Positioning</a:t>
            </a:r>
            <a:endParaRPr lang="en-US" altLang="zh-CN" sz="1400" kern="0" dirty="0">
              <a:solidFill>
                <a:prstClr val="black">
                  <a:lumMod val="65000"/>
                  <a:lumOff val="35000"/>
                </a:prstClr>
              </a:solidFill>
              <a:ea typeface="微软雅黑"/>
              <a:cs typeface="+mn-ea"/>
              <a:sym typeface="+mn-lt"/>
            </a:endParaRPr>
          </a:p>
        </p:txBody>
      </p:sp>
      <p:pic>
        <p:nvPicPr>
          <p:cNvPr id="172" name="图片 84">
            <a:extLst>
              <a:ext uri="{FF2B5EF4-FFF2-40B4-BE49-F238E27FC236}">
                <a16:creationId xmlns:a16="http://schemas.microsoft.com/office/drawing/2014/main" xmlns="" id="{505C995D-F50E-4E09-9DD8-B85405C6AA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60645" y="4454774"/>
            <a:ext cx="336486" cy="428198"/>
          </a:xfrm>
          <a:prstGeom prst="rect">
            <a:avLst/>
          </a:prstGeom>
          <a:solidFill>
            <a:srgbClr val="FFFFFF"/>
          </a:solidFill>
        </p:spPr>
      </p:pic>
      <p:sp>
        <p:nvSpPr>
          <p:cNvPr id="173" name="矩形 85">
            <a:extLst>
              <a:ext uri="{FF2B5EF4-FFF2-40B4-BE49-F238E27FC236}">
                <a16:creationId xmlns:a16="http://schemas.microsoft.com/office/drawing/2014/main" xmlns="" id="{9513970A-95B5-41F1-865A-1706CED18F94}"/>
              </a:ext>
            </a:extLst>
          </p:cNvPr>
          <p:cNvSpPr/>
          <p:nvPr/>
        </p:nvSpPr>
        <p:spPr>
          <a:xfrm>
            <a:off x="5912936" y="4551932"/>
            <a:ext cx="1010773" cy="248401"/>
          </a:xfrm>
          <a:prstGeom prst="rect">
            <a:avLst/>
          </a:prstGeom>
        </p:spPr>
        <p:txBody>
          <a:bodyPr wrap="square" lIns="0" tIns="0" rIns="0" bIns="0">
            <a:spAutoFit/>
          </a:bodyPr>
          <a:lstStyle/>
          <a:p>
            <a:pPr algn="ctr">
              <a:lnSpc>
                <a:spcPct val="150000"/>
              </a:lnSpc>
              <a:defRPr/>
            </a:pPr>
            <a:r>
              <a:rPr lang="en-US" altLang="zh-CN" sz="1200" kern="0" dirty="0" err="1">
                <a:solidFill>
                  <a:prstClr val="black">
                    <a:lumMod val="65000"/>
                    <a:lumOff val="35000"/>
                  </a:prstClr>
                </a:solidFill>
                <a:ea typeface="微软雅黑"/>
                <a:cs typeface="+mn-ea"/>
                <a:sym typeface="+mn-lt"/>
              </a:rPr>
              <a:t>eRedcap</a:t>
            </a:r>
            <a:r>
              <a:rPr lang="en-US" altLang="zh-CN" sz="1200" kern="0" dirty="0">
                <a:solidFill>
                  <a:prstClr val="black">
                    <a:lumMod val="65000"/>
                    <a:lumOff val="35000"/>
                  </a:prstClr>
                </a:solidFill>
                <a:ea typeface="微软雅黑"/>
                <a:cs typeface="+mn-ea"/>
                <a:sym typeface="+mn-lt"/>
              </a:rPr>
              <a:t> </a:t>
            </a:r>
          </a:p>
        </p:txBody>
      </p:sp>
      <p:pic>
        <p:nvPicPr>
          <p:cNvPr id="174" name="图片 86">
            <a:extLst>
              <a:ext uri="{FF2B5EF4-FFF2-40B4-BE49-F238E27FC236}">
                <a16:creationId xmlns:a16="http://schemas.microsoft.com/office/drawing/2014/main" xmlns="" id="{2E7D3321-7FAF-4BA1-B2E5-2EF79399F693}"/>
              </a:ext>
            </a:extLst>
          </p:cNvPr>
          <p:cNvPicPr>
            <a:picLocks noChangeAspect="1"/>
          </p:cNvPicPr>
          <p:nvPr/>
        </p:nvPicPr>
        <p:blipFill>
          <a:blip r:embed="rId8">
            <a:clrChange>
              <a:clrFrom>
                <a:srgbClr val="F5F5F5"/>
              </a:clrFrom>
              <a:clrTo>
                <a:srgbClr val="F5F5F5">
                  <a:alpha val="0"/>
                </a:srgbClr>
              </a:clrTo>
            </a:clrChange>
            <a:duotone>
              <a:prstClr val="black"/>
              <a:srgbClr val="1F497D">
                <a:tint val="45000"/>
                <a:satMod val="400000"/>
              </a:srgbClr>
            </a:duotone>
          </a:blip>
          <a:stretch>
            <a:fillRect/>
          </a:stretch>
        </p:blipFill>
        <p:spPr>
          <a:xfrm>
            <a:off x="7142766" y="5585216"/>
            <a:ext cx="438898" cy="438898"/>
          </a:xfrm>
          <a:prstGeom prst="rect">
            <a:avLst/>
          </a:prstGeom>
        </p:spPr>
      </p:pic>
      <p:pic>
        <p:nvPicPr>
          <p:cNvPr id="175" name="图片 88">
            <a:extLst>
              <a:ext uri="{FF2B5EF4-FFF2-40B4-BE49-F238E27FC236}">
                <a16:creationId xmlns:a16="http://schemas.microsoft.com/office/drawing/2014/main" xmlns="" id="{452361D9-1E01-40BF-958E-B58077529940}"/>
              </a:ext>
            </a:extLst>
          </p:cNvPr>
          <p:cNvPicPr>
            <a:picLocks noChangeAspect="1"/>
          </p:cNvPicPr>
          <p:nvPr/>
        </p:nvPicPr>
        <p:blipFill rotWithShape="1">
          <a:blip r:embed="rId9">
            <a:clrChange>
              <a:clrFrom>
                <a:srgbClr val="FFFEFE"/>
              </a:clrFrom>
              <a:clrTo>
                <a:srgbClr val="FFFEFE">
                  <a:alpha val="0"/>
                </a:srgbClr>
              </a:clrTo>
            </a:clrChange>
          </a:blip>
          <a:srcRect l="41167" b="14629"/>
          <a:stretch/>
        </p:blipFill>
        <p:spPr>
          <a:xfrm>
            <a:off x="5331220" y="5597355"/>
            <a:ext cx="493387" cy="274189"/>
          </a:xfrm>
          <a:prstGeom prst="rect">
            <a:avLst/>
          </a:prstGeom>
        </p:spPr>
      </p:pic>
      <p:grpSp>
        <p:nvGrpSpPr>
          <p:cNvPr id="176" name="组合 93">
            <a:extLst>
              <a:ext uri="{FF2B5EF4-FFF2-40B4-BE49-F238E27FC236}">
                <a16:creationId xmlns:a16="http://schemas.microsoft.com/office/drawing/2014/main" xmlns="" id="{85505785-B4D2-4A4C-9793-018D2B6662EE}"/>
              </a:ext>
            </a:extLst>
          </p:cNvPr>
          <p:cNvGrpSpPr/>
          <p:nvPr/>
        </p:nvGrpSpPr>
        <p:grpSpPr>
          <a:xfrm>
            <a:off x="7265100" y="4301820"/>
            <a:ext cx="1175153" cy="849347"/>
            <a:chOff x="8410361" y="2701593"/>
            <a:chExt cx="1504948" cy="814432"/>
          </a:xfrm>
        </p:grpSpPr>
        <p:sp>
          <p:nvSpPr>
            <p:cNvPr id="177" name="任意多边形: 形状 413">
              <a:extLst>
                <a:ext uri="{FF2B5EF4-FFF2-40B4-BE49-F238E27FC236}">
                  <a16:creationId xmlns:a16="http://schemas.microsoft.com/office/drawing/2014/main" xmlns="" id="{BA976050-D0DF-41C0-BF54-BA625FF0F009}"/>
                </a:ext>
              </a:extLst>
            </p:cNvPr>
            <p:cNvSpPr/>
            <p:nvPr/>
          </p:nvSpPr>
          <p:spPr>
            <a:xfrm rot="21142431">
              <a:off x="8552172" y="2855988"/>
              <a:ext cx="1114690" cy="92583"/>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78" name="3587376b-ac6d-40c2-8892-cd249c145f52">
              <a:extLst>
                <a:ext uri="{FF2B5EF4-FFF2-40B4-BE49-F238E27FC236}">
                  <a16:creationId xmlns:a16="http://schemas.microsoft.com/office/drawing/2014/main" xmlns="" id="{09545728-7861-4076-9C74-4DA7FE736065}"/>
                </a:ext>
              </a:extLst>
            </p:cNvPr>
            <p:cNvSpPr>
              <a:spLocks noChangeAspect="1"/>
            </p:cNvSpPr>
            <p:nvPr/>
          </p:nvSpPr>
          <p:spPr>
            <a:xfrm>
              <a:off x="9020968" y="3331817"/>
              <a:ext cx="131502" cy="184208"/>
            </a:xfrm>
            <a:custGeom>
              <a:avLst/>
              <a:gdLst>
                <a:gd name="connsiteX0" fmla="*/ 223044 w 584201"/>
                <a:gd name="connsiteY0" fmla="*/ 683296 h 832521"/>
                <a:gd name="connsiteX1" fmla="*/ 247651 w 584201"/>
                <a:gd name="connsiteY1" fmla="*/ 707109 h 832521"/>
                <a:gd name="connsiteX2" fmla="*/ 223044 w 584201"/>
                <a:gd name="connsiteY2" fmla="*/ 730921 h 832521"/>
                <a:gd name="connsiteX3" fmla="*/ 198438 w 584201"/>
                <a:gd name="connsiteY3" fmla="*/ 707109 h 832521"/>
                <a:gd name="connsiteX4" fmla="*/ 223044 w 584201"/>
                <a:gd name="connsiteY4" fmla="*/ 683296 h 832521"/>
                <a:gd name="connsiteX5" fmla="*/ 107527 w 584201"/>
                <a:gd name="connsiteY5" fmla="*/ 235674 h 832521"/>
                <a:gd name="connsiteX6" fmla="*/ 86069 w 584201"/>
                <a:gd name="connsiteY6" fmla="*/ 256707 h 832521"/>
                <a:gd name="connsiteX7" fmla="*/ 86069 w 584201"/>
                <a:gd name="connsiteY7" fmla="*/ 616174 h 832521"/>
                <a:gd name="connsiteX8" fmla="*/ 107527 w 584201"/>
                <a:gd name="connsiteY8" fmla="*/ 637207 h 832521"/>
                <a:gd name="connsiteX9" fmla="*/ 347474 w 584201"/>
                <a:gd name="connsiteY9" fmla="*/ 637207 h 832521"/>
                <a:gd name="connsiteX10" fmla="*/ 368932 w 584201"/>
                <a:gd name="connsiteY10" fmla="*/ 616174 h 832521"/>
                <a:gd name="connsiteX11" fmla="*/ 368932 w 584201"/>
                <a:gd name="connsiteY11" fmla="*/ 256707 h 832521"/>
                <a:gd name="connsiteX12" fmla="*/ 347474 w 584201"/>
                <a:gd name="connsiteY12" fmla="*/ 235674 h 832521"/>
                <a:gd name="connsiteX13" fmla="*/ 107527 w 584201"/>
                <a:gd name="connsiteY13" fmla="*/ 221334 h 832521"/>
                <a:gd name="connsiteX14" fmla="*/ 347474 w 584201"/>
                <a:gd name="connsiteY14" fmla="*/ 221334 h 832521"/>
                <a:gd name="connsiteX15" fmla="*/ 382588 w 584201"/>
                <a:gd name="connsiteY15" fmla="*/ 256707 h 832521"/>
                <a:gd name="connsiteX16" fmla="*/ 382588 w 584201"/>
                <a:gd name="connsiteY16" fmla="*/ 616174 h 832521"/>
                <a:gd name="connsiteX17" fmla="*/ 347474 w 584201"/>
                <a:gd name="connsiteY17" fmla="*/ 651547 h 832521"/>
                <a:gd name="connsiteX18" fmla="*/ 107527 w 584201"/>
                <a:gd name="connsiteY18" fmla="*/ 651547 h 832521"/>
                <a:gd name="connsiteX19" fmla="*/ 71438 w 584201"/>
                <a:gd name="connsiteY19" fmla="*/ 616174 h 832521"/>
                <a:gd name="connsiteX20" fmla="*/ 71438 w 584201"/>
                <a:gd name="connsiteY20" fmla="*/ 256707 h 832521"/>
                <a:gd name="connsiteX21" fmla="*/ 107527 w 584201"/>
                <a:gd name="connsiteY21" fmla="*/ 221334 h 832521"/>
                <a:gd name="connsiteX22" fmla="*/ 58647 w 584201"/>
                <a:gd name="connsiteY22" fmla="*/ 145134 h 832521"/>
                <a:gd name="connsiteX23" fmla="*/ 388050 w 584201"/>
                <a:gd name="connsiteY23" fmla="*/ 145134 h 832521"/>
                <a:gd name="connsiteX24" fmla="*/ 447675 w 584201"/>
                <a:gd name="connsiteY24" fmla="*/ 202584 h 832521"/>
                <a:gd name="connsiteX25" fmla="*/ 447675 w 584201"/>
                <a:gd name="connsiteY25" fmla="*/ 756022 h 832521"/>
                <a:gd name="connsiteX26" fmla="*/ 388050 w 584201"/>
                <a:gd name="connsiteY26" fmla="*/ 813472 h 832521"/>
                <a:gd name="connsiteX27" fmla="*/ 376395 w 584201"/>
                <a:gd name="connsiteY27" fmla="*/ 813472 h 832521"/>
                <a:gd name="connsiteX28" fmla="*/ 372671 w 584201"/>
                <a:gd name="connsiteY28" fmla="*/ 821832 h 832521"/>
                <a:gd name="connsiteX29" fmla="*/ 345580 w 584201"/>
                <a:gd name="connsiteY29" fmla="*/ 832521 h 832521"/>
                <a:gd name="connsiteX30" fmla="*/ 307975 w 584201"/>
                <a:gd name="connsiteY30" fmla="*/ 796009 h 832521"/>
                <a:gd name="connsiteX31" fmla="*/ 345580 w 584201"/>
                <a:gd name="connsiteY31" fmla="*/ 759496 h 832521"/>
                <a:gd name="connsiteX32" fmla="*/ 372671 w 584201"/>
                <a:gd name="connsiteY32" fmla="*/ 770186 h 832521"/>
                <a:gd name="connsiteX33" fmla="*/ 376598 w 584201"/>
                <a:gd name="connsiteY33" fmla="*/ 779002 h 832521"/>
                <a:gd name="connsiteX34" fmla="*/ 388050 w 584201"/>
                <a:gd name="connsiteY34" fmla="*/ 779002 h 832521"/>
                <a:gd name="connsiteX35" fmla="*/ 411509 w 584201"/>
                <a:gd name="connsiteY35" fmla="*/ 756022 h 832521"/>
                <a:gd name="connsiteX36" fmla="*/ 411509 w 584201"/>
                <a:gd name="connsiteY36" fmla="*/ 202584 h 832521"/>
                <a:gd name="connsiteX37" fmla="*/ 388050 w 584201"/>
                <a:gd name="connsiteY37" fmla="*/ 180562 h 832521"/>
                <a:gd name="connsiteX38" fmla="*/ 58647 w 584201"/>
                <a:gd name="connsiteY38" fmla="*/ 180562 h 832521"/>
                <a:gd name="connsiteX39" fmla="*/ 35188 w 584201"/>
                <a:gd name="connsiteY39" fmla="*/ 202584 h 832521"/>
                <a:gd name="connsiteX40" fmla="*/ 35188 w 584201"/>
                <a:gd name="connsiteY40" fmla="*/ 756022 h 832521"/>
                <a:gd name="connsiteX41" fmla="*/ 58647 w 584201"/>
                <a:gd name="connsiteY41" fmla="*/ 779002 h 832521"/>
                <a:gd name="connsiteX42" fmla="*/ 200759 w 584201"/>
                <a:gd name="connsiteY42" fmla="*/ 779002 h 832521"/>
                <a:gd name="connsiteX43" fmla="*/ 204597 w 584201"/>
                <a:gd name="connsiteY43" fmla="*/ 770047 h 832521"/>
                <a:gd name="connsiteX44" fmla="*/ 230981 w 584201"/>
                <a:gd name="connsiteY44" fmla="*/ 759496 h 832521"/>
                <a:gd name="connsiteX45" fmla="*/ 268288 w 584201"/>
                <a:gd name="connsiteY45" fmla="*/ 795534 h 832521"/>
                <a:gd name="connsiteX46" fmla="*/ 230981 w 584201"/>
                <a:gd name="connsiteY46" fmla="*/ 832521 h 832521"/>
                <a:gd name="connsiteX47" fmla="*/ 204597 w 584201"/>
                <a:gd name="connsiteY47" fmla="*/ 821496 h 832521"/>
                <a:gd name="connsiteX48" fmla="*/ 201221 w 584201"/>
                <a:gd name="connsiteY48" fmla="*/ 813472 h 832521"/>
                <a:gd name="connsiteX49" fmla="*/ 58647 w 584201"/>
                <a:gd name="connsiteY49" fmla="*/ 813472 h 832521"/>
                <a:gd name="connsiteX50" fmla="*/ 0 w 584201"/>
                <a:gd name="connsiteY50" fmla="*/ 756022 h 832521"/>
                <a:gd name="connsiteX51" fmla="*/ 0 w 584201"/>
                <a:gd name="connsiteY51" fmla="*/ 202584 h 832521"/>
                <a:gd name="connsiteX52" fmla="*/ 58647 w 584201"/>
                <a:gd name="connsiteY52" fmla="*/ 145134 h 832521"/>
                <a:gd name="connsiteX53" fmla="*/ 413444 w 584201"/>
                <a:gd name="connsiteY53" fmla="*/ 69895 h 832521"/>
                <a:gd name="connsiteX54" fmla="*/ 479585 w 584201"/>
                <a:gd name="connsiteY54" fmla="*/ 99670 h 832521"/>
                <a:gd name="connsiteX55" fmla="*/ 511175 w 584201"/>
                <a:gd name="connsiteY55" fmla="*/ 164024 h 832521"/>
                <a:gd name="connsiteX56" fmla="*/ 493406 w 584201"/>
                <a:gd name="connsiteY56" fmla="*/ 183234 h 832521"/>
                <a:gd name="connsiteX57" fmla="*/ 492419 w 584201"/>
                <a:gd name="connsiteY57" fmla="*/ 183234 h 832521"/>
                <a:gd name="connsiteX58" fmla="*/ 474649 w 584201"/>
                <a:gd name="connsiteY58" fmla="*/ 165945 h 832521"/>
                <a:gd name="connsiteX59" fmla="*/ 453918 w 584201"/>
                <a:gd name="connsiteY59" fmla="*/ 124643 h 832521"/>
                <a:gd name="connsiteX60" fmla="*/ 411469 w 584201"/>
                <a:gd name="connsiteY60" fmla="*/ 105433 h 832521"/>
                <a:gd name="connsiteX61" fmla="*/ 393700 w 584201"/>
                <a:gd name="connsiteY61" fmla="*/ 86223 h 832521"/>
                <a:gd name="connsiteX62" fmla="*/ 413444 w 584201"/>
                <a:gd name="connsiteY62" fmla="*/ 69895 h 832521"/>
                <a:gd name="connsiteX63" fmla="*/ 419118 w 584201"/>
                <a:gd name="connsiteY63" fmla="*/ 40 h 832521"/>
                <a:gd name="connsiteX64" fmla="*/ 534676 w 584201"/>
                <a:gd name="connsiteY64" fmla="*/ 45924 h 832521"/>
                <a:gd name="connsiteX65" fmla="*/ 584201 w 584201"/>
                <a:gd name="connsiteY65" fmla="*/ 159678 h 832521"/>
                <a:gd name="connsiteX66" fmla="*/ 565751 w 584201"/>
                <a:gd name="connsiteY66" fmla="*/ 176884 h 832521"/>
                <a:gd name="connsiteX67" fmla="*/ 548271 w 584201"/>
                <a:gd name="connsiteY67" fmla="*/ 159678 h 832521"/>
                <a:gd name="connsiteX68" fmla="*/ 510399 w 584201"/>
                <a:gd name="connsiteY68" fmla="*/ 70778 h 832521"/>
                <a:gd name="connsiteX69" fmla="*/ 421060 w 584201"/>
                <a:gd name="connsiteY69" fmla="*/ 33497 h 832521"/>
                <a:gd name="connsiteX70" fmla="*/ 420089 w 584201"/>
                <a:gd name="connsiteY70" fmla="*/ 33497 h 832521"/>
                <a:gd name="connsiteX71" fmla="*/ 401638 w 584201"/>
                <a:gd name="connsiteY71" fmla="*/ 16291 h 832521"/>
                <a:gd name="connsiteX72" fmla="*/ 419118 w 584201"/>
                <a:gd name="connsiteY72" fmla="*/ 40 h 83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84201" h="832521">
                  <a:moveTo>
                    <a:pt x="223044" y="683296"/>
                  </a:moveTo>
                  <a:cubicBezTo>
                    <a:pt x="236824" y="683296"/>
                    <a:pt x="247651" y="693774"/>
                    <a:pt x="247651" y="707109"/>
                  </a:cubicBezTo>
                  <a:cubicBezTo>
                    <a:pt x="247651" y="720444"/>
                    <a:pt x="236824" y="730921"/>
                    <a:pt x="223044" y="730921"/>
                  </a:cubicBezTo>
                  <a:cubicBezTo>
                    <a:pt x="209265" y="730921"/>
                    <a:pt x="198438" y="720444"/>
                    <a:pt x="198438" y="707109"/>
                  </a:cubicBezTo>
                  <a:cubicBezTo>
                    <a:pt x="198438" y="693774"/>
                    <a:pt x="209265" y="683296"/>
                    <a:pt x="223044" y="683296"/>
                  </a:cubicBezTo>
                  <a:close/>
                  <a:moveTo>
                    <a:pt x="107527" y="235674"/>
                  </a:moveTo>
                  <a:cubicBezTo>
                    <a:pt x="95823" y="235674"/>
                    <a:pt x="86069" y="244279"/>
                    <a:pt x="86069" y="256707"/>
                  </a:cubicBezTo>
                  <a:lnTo>
                    <a:pt x="86069" y="616174"/>
                  </a:lnTo>
                  <a:cubicBezTo>
                    <a:pt x="86069" y="627646"/>
                    <a:pt x="95823" y="637207"/>
                    <a:pt x="107527" y="637207"/>
                  </a:cubicBezTo>
                  <a:lnTo>
                    <a:pt x="347474" y="637207"/>
                  </a:lnTo>
                  <a:cubicBezTo>
                    <a:pt x="359178" y="637207"/>
                    <a:pt x="368932" y="627646"/>
                    <a:pt x="368932" y="616174"/>
                  </a:cubicBezTo>
                  <a:lnTo>
                    <a:pt x="368932" y="256707"/>
                  </a:lnTo>
                  <a:cubicBezTo>
                    <a:pt x="368932" y="244279"/>
                    <a:pt x="359178" y="235674"/>
                    <a:pt x="347474" y="235674"/>
                  </a:cubicBezTo>
                  <a:close/>
                  <a:moveTo>
                    <a:pt x="107527" y="221334"/>
                  </a:moveTo>
                  <a:lnTo>
                    <a:pt x="347474" y="221334"/>
                  </a:lnTo>
                  <a:cubicBezTo>
                    <a:pt x="366982" y="221334"/>
                    <a:pt x="382588" y="236631"/>
                    <a:pt x="382588" y="256707"/>
                  </a:cubicBezTo>
                  <a:lnTo>
                    <a:pt x="382588" y="616174"/>
                  </a:lnTo>
                  <a:cubicBezTo>
                    <a:pt x="382588" y="635295"/>
                    <a:pt x="366982" y="651547"/>
                    <a:pt x="347474" y="651547"/>
                  </a:cubicBezTo>
                  <a:lnTo>
                    <a:pt x="107527" y="651547"/>
                  </a:lnTo>
                  <a:cubicBezTo>
                    <a:pt x="88020" y="651547"/>
                    <a:pt x="71438" y="635295"/>
                    <a:pt x="71438" y="616174"/>
                  </a:cubicBezTo>
                  <a:lnTo>
                    <a:pt x="71438" y="256707"/>
                  </a:lnTo>
                  <a:cubicBezTo>
                    <a:pt x="71438" y="236631"/>
                    <a:pt x="88020" y="221334"/>
                    <a:pt x="107527" y="221334"/>
                  </a:cubicBezTo>
                  <a:close/>
                  <a:moveTo>
                    <a:pt x="58647" y="145134"/>
                  </a:moveTo>
                  <a:lnTo>
                    <a:pt x="388050" y="145134"/>
                  </a:lnTo>
                  <a:cubicBezTo>
                    <a:pt x="421284" y="145134"/>
                    <a:pt x="447675" y="170987"/>
                    <a:pt x="447675" y="202584"/>
                  </a:cubicBezTo>
                  <a:lnTo>
                    <a:pt x="447675" y="756022"/>
                  </a:lnTo>
                  <a:cubicBezTo>
                    <a:pt x="447675" y="787619"/>
                    <a:pt x="421284" y="813472"/>
                    <a:pt x="388050" y="813472"/>
                  </a:cubicBezTo>
                  <a:lnTo>
                    <a:pt x="376395" y="813472"/>
                  </a:lnTo>
                  <a:lnTo>
                    <a:pt x="372671" y="821832"/>
                  </a:lnTo>
                  <a:cubicBezTo>
                    <a:pt x="365620" y="828437"/>
                    <a:pt x="355971" y="832521"/>
                    <a:pt x="345580" y="832521"/>
                  </a:cubicBezTo>
                  <a:cubicBezTo>
                    <a:pt x="324798" y="832521"/>
                    <a:pt x="307975" y="816187"/>
                    <a:pt x="307975" y="796009"/>
                  </a:cubicBezTo>
                  <a:cubicBezTo>
                    <a:pt x="307975" y="775831"/>
                    <a:pt x="324798" y="759496"/>
                    <a:pt x="345580" y="759496"/>
                  </a:cubicBezTo>
                  <a:cubicBezTo>
                    <a:pt x="355971" y="759496"/>
                    <a:pt x="365620" y="763580"/>
                    <a:pt x="372671" y="770186"/>
                  </a:cubicBezTo>
                  <a:lnTo>
                    <a:pt x="376598" y="779002"/>
                  </a:lnTo>
                  <a:lnTo>
                    <a:pt x="388050" y="779002"/>
                  </a:lnTo>
                  <a:cubicBezTo>
                    <a:pt x="401735" y="779002"/>
                    <a:pt x="411509" y="768469"/>
                    <a:pt x="411509" y="756022"/>
                  </a:cubicBezTo>
                  <a:lnTo>
                    <a:pt x="411509" y="202584"/>
                  </a:lnTo>
                  <a:cubicBezTo>
                    <a:pt x="411509" y="190137"/>
                    <a:pt x="401735" y="180562"/>
                    <a:pt x="388050" y="180562"/>
                  </a:cubicBezTo>
                  <a:lnTo>
                    <a:pt x="58647" y="180562"/>
                  </a:lnTo>
                  <a:cubicBezTo>
                    <a:pt x="45940" y="180562"/>
                    <a:pt x="35188" y="190137"/>
                    <a:pt x="35188" y="202584"/>
                  </a:cubicBezTo>
                  <a:lnTo>
                    <a:pt x="35188" y="756022"/>
                  </a:lnTo>
                  <a:cubicBezTo>
                    <a:pt x="35188" y="768469"/>
                    <a:pt x="45940" y="779002"/>
                    <a:pt x="58647" y="779002"/>
                  </a:cubicBezTo>
                  <a:lnTo>
                    <a:pt x="200759" y="779002"/>
                  </a:lnTo>
                  <a:lnTo>
                    <a:pt x="204597" y="770047"/>
                  </a:lnTo>
                  <a:cubicBezTo>
                    <a:pt x="211346" y="763527"/>
                    <a:pt x="220673" y="759496"/>
                    <a:pt x="230981" y="759496"/>
                  </a:cubicBezTo>
                  <a:cubicBezTo>
                    <a:pt x="251598" y="759496"/>
                    <a:pt x="268288" y="775618"/>
                    <a:pt x="268288" y="795534"/>
                  </a:cubicBezTo>
                  <a:cubicBezTo>
                    <a:pt x="268288" y="815450"/>
                    <a:pt x="251598" y="832521"/>
                    <a:pt x="230981" y="832521"/>
                  </a:cubicBezTo>
                  <a:cubicBezTo>
                    <a:pt x="220673" y="832521"/>
                    <a:pt x="211346" y="828253"/>
                    <a:pt x="204597" y="821496"/>
                  </a:cubicBezTo>
                  <a:lnTo>
                    <a:pt x="201221" y="813472"/>
                  </a:lnTo>
                  <a:lnTo>
                    <a:pt x="58647" y="813472"/>
                  </a:lnTo>
                  <a:cubicBezTo>
                    <a:pt x="26391" y="813472"/>
                    <a:pt x="0" y="787619"/>
                    <a:pt x="0" y="756022"/>
                  </a:cubicBezTo>
                  <a:lnTo>
                    <a:pt x="0" y="202584"/>
                  </a:lnTo>
                  <a:cubicBezTo>
                    <a:pt x="0" y="170987"/>
                    <a:pt x="26391" y="145134"/>
                    <a:pt x="58647" y="145134"/>
                  </a:cubicBezTo>
                  <a:close/>
                  <a:moveTo>
                    <a:pt x="413444" y="69895"/>
                  </a:moveTo>
                  <a:cubicBezTo>
                    <a:pt x="437136" y="70855"/>
                    <a:pt x="460829" y="81421"/>
                    <a:pt x="479585" y="99670"/>
                  </a:cubicBezTo>
                  <a:cubicBezTo>
                    <a:pt x="498342" y="117920"/>
                    <a:pt x="509201" y="140972"/>
                    <a:pt x="511175" y="164024"/>
                  </a:cubicBezTo>
                  <a:cubicBezTo>
                    <a:pt x="511175" y="173629"/>
                    <a:pt x="503278" y="182274"/>
                    <a:pt x="493406" y="183234"/>
                  </a:cubicBezTo>
                  <a:cubicBezTo>
                    <a:pt x="493406" y="183234"/>
                    <a:pt x="493406" y="183234"/>
                    <a:pt x="492419" y="183234"/>
                  </a:cubicBezTo>
                  <a:cubicBezTo>
                    <a:pt x="483534" y="183234"/>
                    <a:pt x="475636" y="175550"/>
                    <a:pt x="474649" y="165945"/>
                  </a:cubicBezTo>
                  <a:cubicBezTo>
                    <a:pt x="473662" y="151537"/>
                    <a:pt x="465765" y="136169"/>
                    <a:pt x="453918" y="124643"/>
                  </a:cubicBezTo>
                  <a:cubicBezTo>
                    <a:pt x="442072" y="113117"/>
                    <a:pt x="426277" y="105433"/>
                    <a:pt x="411469" y="105433"/>
                  </a:cubicBezTo>
                  <a:cubicBezTo>
                    <a:pt x="401597" y="104473"/>
                    <a:pt x="393700" y="95828"/>
                    <a:pt x="393700" y="86223"/>
                  </a:cubicBezTo>
                  <a:cubicBezTo>
                    <a:pt x="394687" y="76618"/>
                    <a:pt x="403572" y="68934"/>
                    <a:pt x="413444" y="69895"/>
                  </a:cubicBezTo>
                  <a:close/>
                  <a:moveTo>
                    <a:pt x="419118" y="40"/>
                  </a:moveTo>
                  <a:cubicBezTo>
                    <a:pt x="461845" y="-916"/>
                    <a:pt x="504573" y="15335"/>
                    <a:pt x="534676" y="45924"/>
                  </a:cubicBezTo>
                  <a:cubicBezTo>
                    <a:pt x="565751" y="76513"/>
                    <a:pt x="584201" y="117617"/>
                    <a:pt x="584201" y="159678"/>
                  </a:cubicBezTo>
                  <a:cubicBezTo>
                    <a:pt x="584201" y="169237"/>
                    <a:pt x="575461" y="176884"/>
                    <a:pt x="565751" y="176884"/>
                  </a:cubicBezTo>
                  <a:cubicBezTo>
                    <a:pt x="556040" y="176884"/>
                    <a:pt x="548271" y="169237"/>
                    <a:pt x="548271" y="159678"/>
                  </a:cubicBezTo>
                  <a:cubicBezTo>
                    <a:pt x="548271" y="127177"/>
                    <a:pt x="534676" y="94675"/>
                    <a:pt x="510399" y="70778"/>
                  </a:cubicBezTo>
                  <a:cubicBezTo>
                    <a:pt x="486122" y="46880"/>
                    <a:pt x="453105" y="33497"/>
                    <a:pt x="421060" y="33497"/>
                  </a:cubicBezTo>
                  <a:cubicBezTo>
                    <a:pt x="420089" y="33497"/>
                    <a:pt x="420089" y="33497"/>
                    <a:pt x="420089" y="33497"/>
                  </a:cubicBezTo>
                  <a:cubicBezTo>
                    <a:pt x="409407" y="33497"/>
                    <a:pt x="401638" y="25850"/>
                    <a:pt x="401638" y="16291"/>
                  </a:cubicBezTo>
                  <a:cubicBezTo>
                    <a:pt x="401638" y="7687"/>
                    <a:pt x="409407" y="40"/>
                    <a:pt x="419118" y="40"/>
                  </a:cubicBezTo>
                  <a:close/>
                </a:path>
              </a:pathLst>
            </a:custGeom>
            <a:solidFill>
              <a:sysClr val="window" lastClr="FFFFFF"/>
            </a:solidFill>
            <a:ln w="25400" cap="flat" cmpd="sng" algn="ctr">
              <a:solidFill>
                <a:sysClr val="windowText" lastClr="000000">
                  <a:lumMod val="50000"/>
                  <a:lumOff val="50000"/>
                </a:sysClr>
              </a:solidFill>
              <a:prstDash val="solid"/>
            </a:ln>
            <a:effectLst/>
          </p:spPr>
          <p:txBody>
            <a:bodyPr rtlCol="0" anchor="ctr"/>
            <a:lstStyle/>
            <a:p>
              <a:pPr marL="0" marR="0" lvl="0" indent="0" algn="ctr" defTabSz="14605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black"/>
                </a:solidFill>
                <a:effectLst/>
                <a:uLnTx/>
                <a:uFillTx/>
                <a:latin typeface="Calibri" panose="020B0604020202020204"/>
                <a:ea typeface="微软雅黑"/>
                <a:cs typeface="+mn-ea"/>
                <a:sym typeface="+mn-lt"/>
              </a:endParaRPr>
            </a:p>
          </p:txBody>
        </p:sp>
        <p:grpSp>
          <p:nvGrpSpPr>
            <p:cNvPr id="179" name="组合 96">
              <a:extLst>
                <a:ext uri="{FF2B5EF4-FFF2-40B4-BE49-F238E27FC236}">
                  <a16:creationId xmlns:a16="http://schemas.microsoft.com/office/drawing/2014/main" xmlns="" id="{2A7D55CE-1854-41FE-B5D8-E74899D6F31F}"/>
                </a:ext>
              </a:extLst>
            </p:cNvPr>
            <p:cNvGrpSpPr/>
            <p:nvPr/>
          </p:nvGrpSpPr>
          <p:grpSpPr>
            <a:xfrm>
              <a:off x="9455566" y="3246260"/>
              <a:ext cx="329231" cy="171116"/>
              <a:chOff x="3738903" y="1287002"/>
              <a:chExt cx="4175285" cy="1949910"/>
            </a:xfrm>
            <a:solidFill>
              <a:sysClr val="window" lastClr="FFFFFF"/>
            </a:solidFill>
          </p:grpSpPr>
          <p:sp>
            <p:nvSpPr>
              <p:cNvPr id="184" name="Freeform 39">
                <a:extLst>
                  <a:ext uri="{FF2B5EF4-FFF2-40B4-BE49-F238E27FC236}">
                    <a16:creationId xmlns:a16="http://schemas.microsoft.com/office/drawing/2014/main" xmlns="" id="{684C8BDC-19A3-4812-BB96-2AA3EA9695AD}"/>
                  </a:ext>
                </a:extLst>
              </p:cNvPr>
              <p:cNvSpPr>
                <a:spLocks noEditPoints="1"/>
              </p:cNvSpPr>
              <p:nvPr/>
            </p:nvSpPr>
            <p:spPr bwMode="auto">
              <a:xfrm>
                <a:off x="3738903" y="1287002"/>
                <a:ext cx="4175285" cy="1756565"/>
              </a:xfrm>
              <a:custGeom>
                <a:avLst/>
                <a:gdLst>
                  <a:gd name="T0" fmla="*/ 979 w 1577"/>
                  <a:gd name="T1" fmla="*/ 120 h 733"/>
                  <a:gd name="T2" fmla="*/ 1525 w 1577"/>
                  <a:gd name="T3" fmla="*/ 330 h 733"/>
                  <a:gd name="T4" fmla="*/ 1567 w 1577"/>
                  <a:gd name="T5" fmla="*/ 541 h 733"/>
                  <a:gd name="T6" fmla="*/ 1174 w 1577"/>
                  <a:gd name="T7" fmla="*/ 590 h 733"/>
                  <a:gd name="T8" fmla="*/ 1030 w 1577"/>
                  <a:gd name="T9" fmla="*/ 607 h 733"/>
                  <a:gd name="T10" fmla="*/ 666 w 1577"/>
                  <a:gd name="T11" fmla="*/ 613 h 733"/>
                  <a:gd name="T12" fmla="*/ 177 w 1577"/>
                  <a:gd name="T13" fmla="*/ 599 h 733"/>
                  <a:gd name="T14" fmla="*/ 21 w 1577"/>
                  <a:gd name="T15" fmla="*/ 257 h 733"/>
                  <a:gd name="T16" fmla="*/ 603 w 1577"/>
                  <a:gd name="T17" fmla="*/ 66 h 733"/>
                  <a:gd name="T18" fmla="*/ 590 w 1577"/>
                  <a:gd name="T19" fmla="*/ 0 h 733"/>
                  <a:gd name="T20" fmla="*/ 303 w 1577"/>
                  <a:gd name="T21" fmla="*/ 114 h 733"/>
                  <a:gd name="T22" fmla="*/ 118 w 1577"/>
                  <a:gd name="T23" fmla="*/ 263 h 733"/>
                  <a:gd name="T24" fmla="*/ 96 w 1577"/>
                  <a:gd name="T25" fmla="*/ 444 h 733"/>
                  <a:gd name="T26" fmla="*/ 120 w 1577"/>
                  <a:gd name="T27" fmla="*/ 591 h 733"/>
                  <a:gd name="T28" fmla="*/ 481 w 1577"/>
                  <a:gd name="T29" fmla="*/ 592 h 733"/>
                  <a:gd name="T30" fmla="*/ 783 w 1577"/>
                  <a:gd name="T31" fmla="*/ 563 h 733"/>
                  <a:gd name="T32" fmla="*/ 349 w 1577"/>
                  <a:gd name="T33" fmla="*/ 390 h 733"/>
                  <a:gd name="T34" fmla="*/ 567 w 1577"/>
                  <a:gd name="T35" fmla="*/ 90 h 733"/>
                  <a:gd name="T36" fmla="*/ 909 w 1577"/>
                  <a:gd name="T37" fmla="*/ 120 h 733"/>
                  <a:gd name="T38" fmla="*/ 573 w 1577"/>
                  <a:gd name="T39" fmla="*/ 275 h 733"/>
                  <a:gd name="T40" fmla="*/ 351 w 1577"/>
                  <a:gd name="T41" fmla="*/ 236 h 733"/>
                  <a:gd name="T42" fmla="*/ 498 w 1577"/>
                  <a:gd name="T43" fmla="*/ 553 h 733"/>
                  <a:gd name="T44" fmla="*/ 673 w 1577"/>
                  <a:gd name="T45" fmla="*/ 122 h 733"/>
                  <a:gd name="T46" fmla="*/ 802 w 1577"/>
                  <a:gd name="T47" fmla="*/ 305 h 733"/>
                  <a:gd name="T48" fmla="*/ 734 w 1577"/>
                  <a:gd name="T49" fmla="*/ 550 h 733"/>
                  <a:gd name="T50" fmla="*/ 1121 w 1577"/>
                  <a:gd name="T51" fmla="*/ 332 h 733"/>
                  <a:gd name="T52" fmla="*/ 959 w 1577"/>
                  <a:gd name="T53" fmla="*/ 293 h 733"/>
                  <a:gd name="T54" fmla="*/ 680 w 1577"/>
                  <a:gd name="T55" fmla="*/ 103 h 733"/>
                  <a:gd name="T56" fmla="*/ 172 w 1577"/>
                  <a:gd name="T57" fmla="*/ 105 h 733"/>
                  <a:gd name="T58" fmla="*/ 671 w 1577"/>
                  <a:gd name="T59" fmla="*/ 267 h 733"/>
                  <a:gd name="T60" fmla="*/ 704 w 1577"/>
                  <a:gd name="T61" fmla="*/ 114 h 733"/>
                  <a:gd name="T62" fmla="*/ 1019 w 1577"/>
                  <a:gd name="T63" fmla="*/ 215 h 733"/>
                  <a:gd name="T64" fmla="*/ 992 w 1577"/>
                  <a:gd name="T65" fmla="*/ 151 h 733"/>
                  <a:gd name="T66" fmla="*/ 926 w 1577"/>
                  <a:gd name="T67" fmla="*/ 113 h 733"/>
                  <a:gd name="T68" fmla="*/ 165 w 1577"/>
                  <a:gd name="T69" fmla="*/ 121 h 733"/>
                  <a:gd name="T70" fmla="*/ 225 w 1577"/>
                  <a:gd name="T71" fmla="*/ 123 h 733"/>
                  <a:gd name="T72" fmla="*/ 318 w 1577"/>
                  <a:gd name="T73" fmla="*/ 130 h 733"/>
                  <a:gd name="T74" fmla="*/ 260 w 1577"/>
                  <a:gd name="T75" fmla="*/ 196 h 733"/>
                  <a:gd name="T76" fmla="*/ 403 w 1577"/>
                  <a:gd name="T77" fmla="*/ 257 h 733"/>
                  <a:gd name="T78" fmla="*/ 1038 w 1577"/>
                  <a:gd name="T79" fmla="*/ 223 h 733"/>
                  <a:gd name="T80" fmla="*/ 1125 w 1577"/>
                  <a:gd name="T81" fmla="*/ 589 h 733"/>
                  <a:gd name="T82" fmla="*/ 1465 w 1577"/>
                  <a:gd name="T83" fmla="*/ 537 h 733"/>
                  <a:gd name="T84" fmla="*/ 1512 w 1577"/>
                  <a:gd name="T85" fmla="*/ 488 h 733"/>
                  <a:gd name="T86" fmla="*/ 1366 w 1577"/>
                  <a:gd name="T87" fmla="*/ 332 h 733"/>
                  <a:gd name="T88" fmla="*/ 1517 w 1577"/>
                  <a:gd name="T89" fmla="*/ 338 h 733"/>
                  <a:gd name="T90" fmla="*/ 1075 w 1577"/>
                  <a:gd name="T91" fmla="*/ 228 h 733"/>
                  <a:gd name="T92" fmla="*/ 74 w 1577"/>
                  <a:gd name="T93" fmla="*/ 476 h 733"/>
                  <a:gd name="T94" fmla="*/ 16 w 1577"/>
                  <a:gd name="T95" fmla="*/ 284 h 733"/>
                  <a:gd name="T96" fmla="*/ 114 w 1577"/>
                  <a:gd name="T97" fmla="*/ 280 h 733"/>
                  <a:gd name="T98" fmla="*/ 114 w 1577"/>
                  <a:gd name="T99" fmla="*/ 280 h 733"/>
                  <a:gd name="T100" fmla="*/ 1370 w 1577"/>
                  <a:gd name="T101" fmla="*/ 321 h 733"/>
                  <a:gd name="T102" fmla="*/ 1413 w 1577"/>
                  <a:gd name="T103" fmla="*/ 486 h 733"/>
                  <a:gd name="T104" fmla="*/ 1212 w 1577"/>
                  <a:gd name="T105" fmla="*/ 457 h 733"/>
                  <a:gd name="T106" fmla="*/ 449 w 1577"/>
                  <a:gd name="T107" fmla="*/ 558 h 733"/>
                  <a:gd name="T108" fmla="*/ 1289 w 1577"/>
                  <a:gd name="T109" fmla="*/ 459 h 733"/>
                  <a:gd name="T110" fmla="*/ 1438 w 1577"/>
                  <a:gd name="T111" fmla="*/ 580 h 733"/>
                  <a:gd name="T112" fmla="*/ 260 w 1577"/>
                  <a:gd name="T113" fmla="*/ 707 h 733"/>
                  <a:gd name="T114" fmla="*/ 152 w 1577"/>
                  <a:gd name="T115" fmla="*/ 593 h 733"/>
                  <a:gd name="T116" fmla="*/ 875 w 1577"/>
                  <a:gd name="T117" fmla="*/ 610 h 733"/>
                  <a:gd name="T118" fmla="*/ 453 w 1577"/>
                  <a:gd name="T119" fmla="*/ 614 h 733"/>
                  <a:gd name="T120" fmla="*/ 552 w 1577"/>
                  <a:gd name="T121" fmla="*/ 601 h 733"/>
                  <a:gd name="T122" fmla="*/ 597 w 1577"/>
                  <a:gd name="T123" fmla="*/ 610 h 733"/>
                  <a:gd name="T124" fmla="*/ 1095 w 1577"/>
                  <a:gd name="T125" fmla="*/ 610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77" h="733">
                    <a:moveTo>
                      <a:pt x="590" y="0"/>
                    </a:moveTo>
                    <a:cubicBezTo>
                      <a:pt x="600" y="0"/>
                      <a:pt x="600" y="0"/>
                      <a:pt x="600" y="0"/>
                    </a:cubicBezTo>
                    <a:cubicBezTo>
                      <a:pt x="682" y="22"/>
                      <a:pt x="763" y="42"/>
                      <a:pt x="844" y="65"/>
                    </a:cubicBezTo>
                    <a:cubicBezTo>
                      <a:pt x="866" y="71"/>
                      <a:pt x="888" y="75"/>
                      <a:pt x="908" y="87"/>
                    </a:cubicBezTo>
                    <a:cubicBezTo>
                      <a:pt x="930" y="100"/>
                      <a:pt x="956" y="108"/>
                      <a:pt x="979" y="120"/>
                    </a:cubicBezTo>
                    <a:cubicBezTo>
                      <a:pt x="1028" y="147"/>
                      <a:pt x="1076" y="177"/>
                      <a:pt x="1122" y="209"/>
                    </a:cubicBezTo>
                    <a:cubicBezTo>
                      <a:pt x="1142" y="222"/>
                      <a:pt x="1160" y="238"/>
                      <a:pt x="1183" y="245"/>
                    </a:cubicBezTo>
                    <a:cubicBezTo>
                      <a:pt x="1204" y="251"/>
                      <a:pt x="1225" y="260"/>
                      <a:pt x="1247" y="262"/>
                    </a:cubicBezTo>
                    <a:cubicBezTo>
                      <a:pt x="1321" y="267"/>
                      <a:pt x="1394" y="282"/>
                      <a:pt x="1466" y="300"/>
                    </a:cubicBezTo>
                    <a:cubicBezTo>
                      <a:pt x="1487" y="306"/>
                      <a:pt x="1511" y="311"/>
                      <a:pt x="1525" y="330"/>
                    </a:cubicBezTo>
                    <a:cubicBezTo>
                      <a:pt x="1542" y="349"/>
                      <a:pt x="1541" y="376"/>
                      <a:pt x="1545" y="400"/>
                    </a:cubicBezTo>
                    <a:cubicBezTo>
                      <a:pt x="1554" y="406"/>
                      <a:pt x="1565" y="410"/>
                      <a:pt x="1572" y="419"/>
                    </a:cubicBezTo>
                    <a:cubicBezTo>
                      <a:pt x="1577" y="431"/>
                      <a:pt x="1577" y="444"/>
                      <a:pt x="1576" y="456"/>
                    </a:cubicBezTo>
                    <a:cubicBezTo>
                      <a:pt x="1574" y="474"/>
                      <a:pt x="1560" y="487"/>
                      <a:pt x="1558" y="504"/>
                    </a:cubicBezTo>
                    <a:cubicBezTo>
                      <a:pt x="1559" y="517"/>
                      <a:pt x="1567" y="528"/>
                      <a:pt x="1567" y="541"/>
                    </a:cubicBezTo>
                    <a:cubicBezTo>
                      <a:pt x="1558" y="564"/>
                      <a:pt x="1535" y="578"/>
                      <a:pt x="1511" y="582"/>
                    </a:cubicBezTo>
                    <a:cubicBezTo>
                      <a:pt x="1484" y="587"/>
                      <a:pt x="1454" y="599"/>
                      <a:pt x="1442" y="627"/>
                    </a:cubicBezTo>
                    <a:cubicBezTo>
                      <a:pt x="1432" y="651"/>
                      <a:pt x="1417" y="674"/>
                      <a:pt x="1395" y="688"/>
                    </a:cubicBezTo>
                    <a:cubicBezTo>
                      <a:pt x="1346" y="726"/>
                      <a:pt x="1271" y="725"/>
                      <a:pt x="1223" y="684"/>
                    </a:cubicBezTo>
                    <a:cubicBezTo>
                      <a:pt x="1195" y="661"/>
                      <a:pt x="1179" y="626"/>
                      <a:pt x="1174" y="590"/>
                    </a:cubicBezTo>
                    <a:cubicBezTo>
                      <a:pt x="1155" y="601"/>
                      <a:pt x="1133" y="604"/>
                      <a:pt x="1111" y="603"/>
                    </a:cubicBezTo>
                    <a:cubicBezTo>
                      <a:pt x="1109" y="610"/>
                      <a:pt x="1108" y="616"/>
                      <a:pt x="1106" y="623"/>
                    </a:cubicBezTo>
                    <a:cubicBezTo>
                      <a:pt x="1094" y="627"/>
                      <a:pt x="1083" y="631"/>
                      <a:pt x="1071" y="633"/>
                    </a:cubicBezTo>
                    <a:cubicBezTo>
                      <a:pt x="1058" y="636"/>
                      <a:pt x="1045" y="631"/>
                      <a:pt x="1033" y="628"/>
                    </a:cubicBezTo>
                    <a:cubicBezTo>
                      <a:pt x="1032" y="621"/>
                      <a:pt x="1031" y="614"/>
                      <a:pt x="1030" y="607"/>
                    </a:cubicBezTo>
                    <a:cubicBezTo>
                      <a:pt x="1002" y="610"/>
                      <a:pt x="974" y="608"/>
                      <a:pt x="947" y="617"/>
                    </a:cubicBezTo>
                    <a:cubicBezTo>
                      <a:pt x="914" y="628"/>
                      <a:pt x="878" y="621"/>
                      <a:pt x="843" y="623"/>
                    </a:cubicBezTo>
                    <a:cubicBezTo>
                      <a:pt x="814" y="626"/>
                      <a:pt x="788" y="613"/>
                      <a:pt x="759" y="614"/>
                    </a:cubicBezTo>
                    <a:cubicBezTo>
                      <a:pt x="743" y="614"/>
                      <a:pt x="727" y="614"/>
                      <a:pt x="711" y="613"/>
                    </a:cubicBezTo>
                    <a:cubicBezTo>
                      <a:pt x="696" y="612"/>
                      <a:pt x="681" y="609"/>
                      <a:pt x="666" y="613"/>
                    </a:cubicBezTo>
                    <a:cubicBezTo>
                      <a:pt x="596" y="632"/>
                      <a:pt x="522" y="627"/>
                      <a:pt x="449" y="638"/>
                    </a:cubicBezTo>
                    <a:cubicBezTo>
                      <a:pt x="441" y="655"/>
                      <a:pt x="433" y="672"/>
                      <a:pt x="421" y="686"/>
                    </a:cubicBezTo>
                    <a:cubicBezTo>
                      <a:pt x="394" y="716"/>
                      <a:pt x="355" y="733"/>
                      <a:pt x="315" y="733"/>
                    </a:cubicBezTo>
                    <a:cubicBezTo>
                      <a:pt x="273" y="733"/>
                      <a:pt x="231" y="712"/>
                      <a:pt x="205" y="678"/>
                    </a:cubicBezTo>
                    <a:cubicBezTo>
                      <a:pt x="187" y="655"/>
                      <a:pt x="180" y="627"/>
                      <a:pt x="177" y="599"/>
                    </a:cubicBezTo>
                    <a:cubicBezTo>
                      <a:pt x="152" y="605"/>
                      <a:pt x="120" y="613"/>
                      <a:pt x="98" y="593"/>
                    </a:cubicBezTo>
                    <a:cubicBezTo>
                      <a:pt x="79" y="578"/>
                      <a:pt x="71" y="554"/>
                      <a:pt x="67" y="531"/>
                    </a:cubicBezTo>
                    <a:cubicBezTo>
                      <a:pt x="45" y="530"/>
                      <a:pt x="23" y="527"/>
                      <a:pt x="1" y="522"/>
                    </a:cubicBezTo>
                    <a:cubicBezTo>
                      <a:pt x="1" y="451"/>
                      <a:pt x="1" y="379"/>
                      <a:pt x="1" y="308"/>
                    </a:cubicBezTo>
                    <a:cubicBezTo>
                      <a:pt x="0" y="290"/>
                      <a:pt x="2" y="266"/>
                      <a:pt x="21" y="257"/>
                    </a:cubicBezTo>
                    <a:cubicBezTo>
                      <a:pt x="45" y="250"/>
                      <a:pt x="71" y="256"/>
                      <a:pt x="95" y="259"/>
                    </a:cubicBezTo>
                    <a:cubicBezTo>
                      <a:pt x="108" y="219"/>
                      <a:pt x="120" y="179"/>
                      <a:pt x="140" y="141"/>
                    </a:cubicBezTo>
                    <a:cubicBezTo>
                      <a:pt x="148" y="126"/>
                      <a:pt x="154" y="110"/>
                      <a:pt x="164" y="97"/>
                    </a:cubicBezTo>
                    <a:cubicBezTo>
                      <a:pt x="171" y="90"/>
                      <a:pt x="182" y="91"/>
                      <a:pt x="191" y="90"/>
                    </a:cubicBezTo>
                    <a:cubicBezTo>
                      <a:pt x="328" y="77"/>
                      <a:pt x="465" y="64"/>
                      <a:pt x="603" y="66"/>
                    </a:cubicBezTo>
                    <a:cubicBezTo>
                      <a:pt x="655" y="66"/>
                      <a:pt x="707" y="64"/>
                      <a:pt x="759" y="68"/>
                    </a:cubicBezTo>
                    <a:cubicBezTo>
                      <a:pt x="773" y="69"/>
                      <a:pt x="787" y="69"/>
                      <a:pt x="801" y="68"/>
                    </a:cubicBezTo>
                    <a:cubicBezTo>
                      <a:pt x="774" y="58"/>
                      <a:pt x="746" y="52"/>
                      <a:pt x="719" y="45"/>
                    </a:cubicBezTo>
                    <a:cubicBezTo>
                      <a:pt x="676" y="34"/>
                      <a:pt x="634" y="20"/>
                      <a:pt x="590" y="13"/>
                    </a:cubicBezTo>
                    <a:cubicBezTo>
                      <a:pt x="590" y="9"/>
                      <a:pt x="590" y="4"/>
                      <a:pt x="590" y="0"/>
                    </a:cubicBezTo>
                    <a:close/>
                    <a:moveTo>
                      <a:pt x="511" y="89"/>
                    </a:moveTo>
                    <a:cubicBezTo>
                      <a:pt x="489" y="91"/>
                      <a:pt x="468" y="89"/>
                      <a:pt x="447" y="90"/>
                    </a:cubicBezTo>
                    <a:cubicBezTo>
                      <a:pt x="395" y="95"/>
                      <a:pt x="343" y="96"/>
                      <a:pt x="291" y="100"/>
                    </a:cubicBezTo>
                    <a:cubicBezTo>
                      <a:pt x="264" y="103"/>
                      <a:pt x="236" y="102"/>
                      <a:pt x="210" y="110"/>
                    </a:cubicBezTo>
                    <a:cubicBezTo>
                      <a:pt x="240" y="116"/>
                      <a:pt x="272" y="112"/>
                      <a:pt x="303" y="114"/>
                    </a:cubicBezTo>
                    <a:cubicBezTo>
                      <a:pt x="313" y="114"/>
                      <a:pt x="324" y="119"/>
                      <a:pt x="328" y="129"/>
                    </a:cubicBezTo>
                    <a:cubicBezTo>
                      <a:pt x="331" y="140"/>
                      <a:pt x="323" y="149"/>
                      <a:pt x="317" y="158"/>
                    </a:cubicBezTo>
                    <a:cubicBezTo>
                      <a:pt x="301" y="180"/>
                      <a:pt x="283" y="201"/>
                      <a:pt x="265" y="222"/>
                    </a:cubicBezTo>
                    <a:cubicBezTo>
                      <a:pt x="254" y="235"/>
                      <a:pt x="241" y="250"/>
                      <a:pt x="223" y="250"/>
                    </a:cubicBezTo>
                    <a:cubicBezTo>
                      <a:pt x="188" y="255"/>
                      <a:pt x="151" y="249"/>
                      <a:pt x="118" y="263"/>
                    </a:cubicBezTo>
                    <a:cubicBezTo>
                      <a:pt x="146" y="268"/>
                      <a:pt x="176" y="263"/>
                      <a:pt x="204" y="272"/>
                    </a:cubicBezTo>
                    <a:cubicBezTo>
                      <a:pt x="215" y="275"/>
                      <a:pt x="209" y="287"/>
                      <a:pt x="204" y="293"/>
                    </a:cubicBezTo>
                    <a:cubicBezTo>
                      <a:pt x="185" y="319"/>
                      <a:pt x="164" y="344"/>
                      <a:pt x="144" y="369"/>
                    </a:cubicBezTo>
                    <a:cubicBezTo>
                      <a:pt x="135" y="383"/>
                      <a:pt x="121" y="392"/>
                      <a:pt x="107" y="400"/>
                    </a:cubicBezTo>
                    <a:cubicBezTo>
                      <a:pt x="106" y="416"/>
                      <a:pt x="104" y="431"/>
                      <a:pt x="96" y="444"/>
                    </a:cubicBezTo>
                    <a:cubicBezTo>
                      <a:pt x="83" y="466"/>
                      <a:pt x="89" y="492"/>
                      <a:pt x="81" y="514"/>
                    </a:cubicBezTo>
                    <a:cubicBezTo>
                      <a:pt x="91" y="517"/>
                      <a:pt x="102" y="518"/>
                      <a:pt x="110" y="525"/>
                    </a:cubicBezTo>
                    <a:cubicBezTo>
                      <a:pt x="117" y="531"/>
                      <a:pt x="119" y="540"/>
                      <a:pt x="123" y="549"/>
                    </a:cubicBezTo>
                    <a:cubicBezTo>
                      <a:pt x="110" y="551"/>
                      <a:pt x="98" y="553"/>
                      <a:pt x="85" y="555"/>
                    </a:cubicBezTo>
                    <a:cubicBezTo>
                      <a:pt x="93" y="570"/>
                      <a:pt x="103" y="586"/>
                      <a:pt x="120" y="591"/>
                    </a:cubicBezTo>
                    <a:cubicBezTo>
                      <a:pt x="133" y="592"/>
                      <a:pt x="142" y="581"/>
                      <a:pt x="152" y="575"/>
                    </a:cubicBezTo>
                    <a:cubicBezTo>
                      <a:pt x="157" y="521"/>
                      <a:pt x="181" y="466"/>
                      <a:pt x="226" y="435"/>
                    </a:cubicBezTo>
                    <a:cubicBezTo>
                      <a:pt x="265" y="408"/>
                      <a:pt x="317" y="405"/>
                      <a:pt x="362" y="417"/>
                    </a:cubicBezTo>
                    <a:cubicBezTo>
                      <a:pt x="393" y="424"/>
                      <a:pt x="423" y="442"/>
                      <a:pt x="442" y="469"/>
                    </a:cubicBezTo>
                    <a:cubicBezTo>
                      <a:pt x="469" y="504"/>
                      <a:pt x="478" y="549"/>
                      <a:pt x="481" y="592"/>
                    </a:cubicBezTo>
                    <a:cubicBezTo>
                      <a:pt x="510" y="593"/>
                      <a:pt x="538" y="588"/>
                      <a:pt x="567" y="587"/>
                    </a:cubicBezTo>
                    <a:cubicBezTo>
                      <a:pt x="726" y="585"/>
                      <a:pt x="884" y="582"/>
                      <a:pt x="1043" y="583"/>
                    </a:cubicBezTo>
                    <a:cubicBezTo>
                      <a:pt x="1068" y="585"/>
                      <a:pt x="1092" y="587"/>
                      <a:pt x="1117" y="586"/>
                    </a:cubicBezTo>
                    <a:cubicBezTo>
                      <a:pt x="1117" y="578"/>
                      <a:pt x="1117" y="570"/>
                      <a:pt x="1117" y="562"/>
                    </a:cubicBezTo>
                    <a:cubicBezTo>
                      <a:pt x="1006" y="562"/>
                      <a:pt x="894" y="562"/>
                      <a:pt x="783" y="563"/>
                    </a:cubicBezTo>
                    <a:cubicBezTo>
                      <a:pt x="696" y="567"/>
                      <a:pt x="610" y="564"/>
                      <a:pt x="523" y="566"/>
                    </a:cubicBezTo>
                    <a:cubicBezTo>
                      <a:pt x="510" y="566"/>
                      <a:pt x="492" y="568"/>
                      <a:pt x="485" y="554"/>
                    </a:cubicBezTo>
                    <a:cubicBezTo>
                      <a:pt x="476" y="538"/>
                      <a:pt x="476" y="519"/>
                      <a:pt x="469" y="501"/>
                    </a:cubicBezTo>
                    <a:cubicBezTo>
                      <a:pt x="460" y="470"/>
                      <a:pt x="434" y="446"/>
                      <a:pt x="407" y="428"/>
                    </a:cubicBezTo>
                    <a:cubicBezTo>
                      <a:pt x="389" y="414"/>
                      <a:pt x="358" y="415"/>
                      <a:pt x="349" y="390"/>
                    </a:cubicBezTo>
                    <a:cubicBezTo>
                      <a:pt x="336" y="355"/>
                      <a:pt x="319" y="319"/>
                      <a:pt x="327" y="281"/>
                    </a:cubicBezTo>
                    <a:cubicBezTo>
                      <a:pt x="337" y="234"/>
                      <a:pt x="358" y="189"/>
                      <a:pt x="383" y="148"/>
                    </a:cubicBezTo>
                    <a:cubicBezTo>
                      <a:pt x="397" y="128"/>
                      <a:pt x="414" y="105"/>
                      <a:pt x="439" y="100"/>
                    </a:cubicBezTo>
                    <a:cubicBezTo>
                      <a:pt x="461" y="96"/>
                      <a:pt x="483" y="99"/>
                      <a:pt x="505" y="98"/>
                    </a:cubicBezTo>
                    <a:cubicBezTo>
                      <a:pt x="526" y="97"/>
                      <a:pt x="546" y="91"/>
                      <a:pt x="567" y="90"/>
                    </a:cubicBezTo>
                    <a:cubicBezTo>
                      <a:pt x="588" y="90"/>
                      <a:pt x="609" y="90"/>
                      <a:pt x="630" y="90"/>
                    </a:cubicBezTo>
                    <a:cubicBezTo>
                      <a:pt x="630" y="89"/>
                      <a:pt x="630" y="87"/>
                      <a:pt x="630" y="86"/>
                    </a:cubicBezTo>
                    <a:cubicBezTo>
                      <a:pt x="590" y="87"/>
                      <a:pt x="550" y="84"/>
                      <a:pt x="511" y="89"/>
                    </a:cubicBezTo>
                    <a:close/>
                    <a:moveTo>
                      <a:pt x="850" y="97"/>
                    </a:moveTo>
                    <a:cubicBezTo>
                      <a:pt x="869" y="106"/>
                      <a:pt x="889" y="113"/>
                      <a:pt x="909" y="120"/>
                    </a:cubicBezTo>
                    <a:cubicBezTo>
                      <a:pt x="909" y="117"/>
                      <a:pt x="909" y="112"/>
                      <a:pt x="909" y="109"/>
                    </a:cubicBezTo>
                    <a:cubicBezTo>
                      <a:pt x="890" y="103"/>
                      <a:pt x="870" y="99"/>
                      <a:pt x="850" y="97"/>
                    </a:cubicBezTo>
                    <a:close/>
                    <a:moveTo>
                      <a:pt x="657" y="97"/>
                    </a:moveTo>
                    <a:cubicBezTo>
                      <a:pt x="663" y="157"/>
                      <a:pt x="681" y="216"/>
                      <a:pt x="682" y="276"/>
                    </a:cubicBezTo>
                    <a:cubicBezTo>
                      <a:pt x="646" y="281"/>
                      <a:pt x="609" y="277"/>
                      <a:pt x="573" y="275"/>
                    </a:cubicBezTo>
                    <a:cubicBezTo>
                      <a:pt x="533" y="273"/>
                      <a:pt x="494" y="274"/>
                      <a:pt x="455" y="271"/>
                    </a:cubicBezTo>
                    <a:cubicBezTo>
                      <a:pt x="428" y="269"/>
                      <a:pt x="402" y="271"/>
                      <a:pt x="375" y="268"/>
                    </a:cubicBezTo>
                    <a:cubicBezTo>
                      <a:pt x="367" y="267"/>
                      <a:pt x="358" y="261"/>
                      <a:pt x="359" y="252"/>
                    </a:cubicBezTo>
                    <a:cubicBezTo>
                      <a:pt x="360" y="230"/>
                      <a:pt x="370" y="209"/>
                      <a:pt x="374" y="188"/>
                    </a:cubicBezTo>
                    <a:cubicBezTo>
                      <a:pt x="365" y="203"/>
                      <a:pt x="357" y="219"/>
                      <a:pt x="351" y="236"/>
                    </a:cubicBezTo>
                    <a:cubicBezTo>
                      <a:pt x="344" y="255"/>
                      <a:pt x="336" y="275"/>
                      <a:pt x="336" y="296"/>
                    </a:cubicBezTo>
                    <a:cubicBezTo>
                      <a:pt x="334" y="327"/>
                      <a:pt x="348" y="356"/>
                      <a:pt x="359" y="384"/>
                    </a:cubicBezTo>
                    <a:cubicBezTo>
                      <a:pt x="366" y="405"/>
                      <a:pt x="390" y="406"/>
                      <a:pt x="407" y="416"/>
                    </a:cubicBezTo>
                    <a:cubicBezTo>
                      <a:pt x="438" y="435"/>
                      <a:pt x="466" y="461"/>
                      <a:pt x="478" y="496"/>
                    </a:cubicBezTo>
                    <a:cubicBezTo>
                      <a:pt x="486" y="514"/>
                      <a:pt x="484" y="537"/>
                      <a:pt x="498" y="553"/>
                    </a:cubicBezTo>
                    <a:cubicBezTo>
                      <a:pt x="514" y="556"/>
                      <a:pt x="531" y="554"/>
                      <a:pt x="547" y="554"/>
                    </a:cubicBezTo>
                    <a:cubicBezTo>
                      <a:pt x="604" y="554"/>
                      <a:pt x="662" y="554"/>
                      <a:pt x="719" y="555"/>
                    </a:cubicBezTo>
                    <a:cubicBezTo>
                      <a:pt x="728" y="528"/>
                      <a:pt x="725" y="500"/>
                      <a:pt x="725" y="472"/>
                    </a:cubicBezTo>
                    <a:cubicBezTo>
                      <a:pt x="724" y="408"/>
                      <a:pt x="723" y="342"/>
                      <a:pt x="704" y="280"/>
                    </a:cubicBezTo>
                    <a:cubicBezTo>
                      <a:pt x="693" y="227"/>
                      <a:pt x="684" y="175"/>
                      <a:pt x="673" y="122"/>
                    </a:cubicBezTo>
                    <a:cubicBezTo>
                      <a:pt x="671" y="112"/>
                      <a:pt x="664" y="104"/>
                      <a:pt x="657" y="97"/>
                    </a:cubicBezTo>
                    <a:close/>
                    <a:moveTo>
                      <a:pt x="680" y="103"/>
                    </a:moveTo>
                    <a:cubicBezTo>
                      <a:pt x="693" y="173"/>
                      <a:pt x="708" y="244"/>
                      <a:pt x="722" y="314"/>
                    </a:cubicBezTo>
                    <a:cubicBezTo>
                      <a:pt x="732" y="308"/>
                      <a:pt x="743" y="301"/>
                      <a:pt x="755" y="302"/>
                    </a:cubicBezTo>
                    <a:cubicBezTo>
                      <a:pt x="771" y="304"/>
                      <a:pt x="786" y="305"/>
                      <a:pt x="802" y="305"/>
                    </a:cubicBezTo>
                    <a:cubicBezTo>
                      <a:pt x="811" y="306"/>
                      <a:pt x="820" y="311"/>
                      <a:pt x="821" y="320"/>
                    </a:cubicBezTo>
                    <a:cubicBezTo>
                      <a:pt x="811" y="335"/>
                      <a:pt x="791" y="326"/>
                      <a:pt x="775" y="327"/>
                    </a:cubicBezTo>
                    <a:cubicBezTo>
                      <a:pt x="759" y="330"/>
                      <a:pt x="743" y="330"/>
                      <a:pt x="727" y="325"/>
                    </a:cubicBezTo>
                    <a:cubicBezTo>
                      <a:pt x="732" y="387"/>
                      <a:pt x="739" y="450"/>
                      <a:pt x="736" y="512"/>
                    </a:cubicBezTo>
                    <a:cubicBezTo>
                      <a:pt x="735" y="525"/>
                      <a:pt x="733" y="538"/>
                      <a:pt x="734" y="550"/>
                    </a:cubicBezTo>
                    <a:cubicBezTo>
                      <a:pt x="760" y="558"/>
                      <a:pt x="788" y="551"/>
                      <a:pt x="815" y="551"/>
                    </a:cubicBezTo>
                    <a:cubicBezTo>
                      <a:pt x="896" y="551"/>
                      <a:pt x="978" y="551"/>
                      <a:pt x="1059" y="550"/>
                    </a:cubicBezTo>
                    <a:cubicBezTo>
                      <a:pt x="1077" y="550"/>
                      <a:pt x="1095" y="552"/>
                      <a:pt x="1113" y="549"/>
                    </a:cubicBezTo>
                    <a:cubicBezTo>
                      <a:pt x="1119" y="530"/>
                      <a:pt x="1119" y="510"/>
                      <a:pt x="1121" y="491"/>
                    </a:cubicBezTo>
                    <a:cubicBezTo>
                      <a:pt x="1122" y="438"/>
                      <a:pt x="1123" y="385"/>
                      <a:pt x="1121" y="332"/>
                    </a:cubicBezTo>
                    <a:cubicBezTo>
                      <a:pt x="1120" y="312"/>
                      <a:pt x="1118" y="290"/>
                      <a:pt x="1106" y="273"/>
                    </a:cubicBezTo>
                    <a:cubicBezTo>
                      <a:pt x="1098" y="262"/>
                      <a:pt x="1087" y="254"/>
                      <a:pt x="1076" y="247"/>
                    </a:cubicBezTo>
                    <a:cubicBezTo>
                      <a:pt x="1083" y="260"/>
                      <a:pt x="1098" y="271"/>
                      <a:pt x="1097" y="287"/>
                    </a:cubicBezTo>
                    <a:cubicBezTo>
                      <a:pt x="1089" y="300"/>
                      <a:pt x="1072" y="297"/>
                      <a:pt x="1059" y="297"/>
                    </a:cubicBezTo>
                    <a:cubicBezTo>
                      <a:pt x="1026" y="293"/>
                      <a:pt x="992" y="294"/>
                      <a:pt x="959" y="293"/>
                    </a:cubicBezTo>
                    <a:cubicBezTo>
                      <a:pt x="907" y="290"/>
                      <a:pt x="855" y="287"/>
                      <a:pt x="803" y="286"/>
                    </a:cubicBezTo>
                    <a:cubicBezTo>
                      <a:pt x="779" y="285"/>
                      <a:pt x="753" y="287"/>
                      <a:pt x="730" y="278"/>
                    </a:cubicBezTo>
                    <a:cubicBezTo>
                      <a:pt x="720" y="227"/>
                      <a:pt x="707" y="177"/>
                      <a:pt x="696" y="126"/>
                    </a:cubicBezTo>
                    <a:cubicBezTo>
                      <a:pt x="693" y="117"/>
                      <a:pt x="696" y="107"/>
                      <a:pt x="700" y="99"/>
                    </a:cubicBezTo>
                    <a:cubicBezTo>
                      <a:pt x="694" y="100"/>
                      <a:pt x="687" y="102"/>
                      <a:pt x="680" y="103"/>
                    </a:cubicBezTo>
                    <a:close/>
                    <a:moveTo>
                      <a:pt x="172" y="105"/>
                    </a:moveTo>
                    <a:cubicBezTo>
                      <a:pt x="172" y="107"/>
                      <a:pt x="172" y="110"/>
                      <a:pt x="172" y="111"/>
                    </a:cubicBezTo>
                    <a:cubicBezTo>
                      <a:pt x="178" y="111"/>
                      <a:pt x="184" y="111"/>
                      <a:pt x="190" y="111"/>
                    </a:cubicBezTo>
                    <a:cubicBezTo>
                      <a:pt x="190" y="109"/>
                      <a:pt x="190" y="107"/>
                      <a:pt x="190" y="105"/>
                    </a:cubicBezTo>
                    <a:cubicBezTo>
                      <a:pt x="184" y="105"/>
                      <a:pt x="178" y="105"/>
                      <a:pt x="172" y="105"/>
                    </a:cubicBezTo>
                    <a:close/>
                    <a:moveTo>
                      <a:pt x="455" y="117"/>
                    </a:moveTo>
                    <a:cubicBezTo>
                      <a:pt x="432" y="121"/>
                      <a:pt x="415" y="138"/>
                      <a:pt x="404" y="157"/>
                    </a:cubicBezTo>
                    <a:cubicBezTo>
                      <a:pt x="399" y="166"/>
                      <a:pt x="401" y="176"/>
                      <a:pt x="402" y="185"/>
                    </a:cubicBezTo>
                    <a:cubicBezTo>
                      <a:pt x="406" y="209"/>
                      <a:pt x="411" y="234"/>
                      <a:pt x="415" y="258"/>
                    </a:cubicBezTo>
                    <a:cubicBezTo>
                      <a:pt x="500" y="264"/>
                      <a:pt x="586" y="265"/>
                      <a:pt x="671" y="267"/>
                    </a:cubicBezTo>
                    <a:cubicBezTo>
                      <a:pt x="671" y="233"/>
                      <a:pt x="661" y="201"/>
                      <a:pt x="657" y="168"/>
                    </a:cubicBezTo>
                    <a:cubicBezTo>
                      <a:pt x="654" y="149"/>
                      <a:pt x="651" y="130"/>
                      <a:pt x="649" y="111"/>
                    </a:cubicBezTo>
                    <a:cubicBezTo>
                      <a:pt x="607" y="108"/>
                      <a:pt x="565" y="111"/>
                      <a:pt x="523" y="113"/>
                    </a:cubicBezTo>
                    <a:cubicBezTo>
                      <a:pt x="500" y="114"/>
                      <a:pt x="477" y="112"/>
                      <a:pt x="455" y="117"/>
                    </a:cubicBezTo>
                    <a:close/>
                    <a:moveTo>
                      <a:pt x="704" y="114"/>
                    </a:moveTo>
                    <a:cubicBezTo>
                      <a:pt x="713" y="152"/>
                      <a:pt x="722" y="191"/>
                      <a:pt x="730" y="229"/>
                    </a:cubicBezTo>
                    <a:cubicBezTo>
                      <a:pt x="734" y="243"/>
                      <a:pt x="736" y="257"/>
                      <a:pt x="742" y="269"/>
                    </a:cubicBezTo>
                    <a:cubicBezTo>
                      <a:pt x="771" y="277"/>
                      <a:pt x="801" y="273"/>
                      <a:pt x="831" y="277"/>
                    </a:cubicBezTo>
                    <a:cubicBezTo>
                      <a:pt x="894" y="278"/>
                      <a:pt x="958" y="282"/>
                      <a:pt x="1021" y="285"/>
                    </a:cubicBezTo>
                    <a:cubicBezTo>
                      <a:pt x="1011" y="263"/>
                      <a:pt x="1014" y="238"/>
                      <a:pt x="1019" y="215"/>
                    </a:cubicBezTo>
                    <a:cubicBezTo>
                      <a:pt x="990" y="192"/>
                      <a:pt x="960" y="170"/>
                      <a:pt x="928" y="151"/>
                    </a:cubicBezTo>
                    <a:cubicBezTo>
                      <a:pt x="885" y="125"/>
                      <a:pt x="835" y="118"/>
                      <a:pt x="786" y="114"/>
                    </a:cubicBezTo>
                    <a:cubicBezTo>
                      <a:pt x="759" y="114"/>
                      <a:pt x="731" y="109"/>
                      <a:pt x="704" y="114"/>
                    </a:cubicBezTo>
                    <a:close/>
                    <a:moveTo>
                      <a:pt x="926" y="113"/>
                    </a:moveTo>
                    <a:cubicBezTo>
                      <a:pt x="946" y="129"/>
                      <a:pt x="971" y="137"/>
                      <a:pt x="992" y="151"/>
                    </a:cubicBezTo>
                    <a:cubicBezTo>
                      <a:pt x="1027" y="174"/>
                      <a:pt x="1061" y="200"/>
                      <a:pt x="1094" y="224"/>
                    </a:cubicBezTo>
                    <a:cubicBezTo>
                      <a:pt x="1119" y="243"/>
                      <a:pt x="1144" y="268"/>
                      <a:pt x="1178" y="267"/>
                    </a:cubicBezTo>
                    <a:cubicBezTo>
                      <a:pt x="1163" y="249"/>
                      <a:pt x="1142" y="238"/>
                      <a:pt x="1123" y="224"/>
                    </a:cubicBezTo>
                    <a:cubicBezTo>
                      <a:pt x="1072" y="189"/>
                      <a:pt x="1019" y="157"/>
                      <a:pt x="965" y="126"/>
                    </a:cubicBezTo>
                    <a:cubicBezTo>
                      <a:pt x="953" y="119"/>
                      <a:pt x="940" y="115"/>
                      <a:pt x="926" y="113"/>
                    </a:cubicBezTo>
                    <a:close/>
                    <a:moveTo>
                      <a:pt x="165" y="121"/>
                    </a:moveTo>
                    <a:cubicBezTo>
                      <a:pt x="141" y="161"/>
                      <a:pt x="125" y="204"/>
                      <a:pt x="112" y="248"/>
                    </a:cubicBezTo>
                    <a:cubicBezTo>
                      <a:pt x="114" y="247"/>
                      <a:pt x="117" y="246"/>
                      <a:pt x="119" y="245"/>
                    </a:cubicBezTo>
                    <a:cubicBezTo>
                      <a:pt x="132" y="201"/>
                      <a:pt x="157" y="161"/>
                      <a:pt x="179" y="121"/>
                    </a:cubicBezTo>
                    <a:cubicBezTo>
                      <a:pt x="174" y="121"/>
                      <a:pt x="169" y="121"/>
                      <a:pt x="165" y="121"/>
                    </a:cubicBezTo>
                    <a:close/>
                    <a:moveTo>
                      <a:pt x="184" y="134"/>
                    </a:moveTo>
                    <a:cubicBezTo>
                      <a:pt x="162" y="169"/>
                      <a:pt x="142" y="206"/>
                      <a:pt x="130" y="245"/>
                    </a:cubicBezTo>
                    <a:cubicBezTo>
                      <a:pt x="146" y="245"/>
                      <a:pt x="162" y="244"/>
                      <a:pt x="178" y="243"/>
                    </a:cubicBezTo>
                    <a:cubicBezTo>
                      <a:pt x="176" y="234"/>
                      <a:pt x="171" y="225"/>
                      <a:pt x="175" y="216"/>
                    </a:cubicBezTo>
                    <a:cubicBezTo>
                      <a:pt x="189" y="184"/>
                      <a:pt x="208" y="154"/>
                      <a:pt x="225" y="123"/>
                    </a:cubicBezTo>
                    <a:cubicBezTo>
                      <a:pt x="211" y="123"/>
                      <a:pt x="192" y="118"/>
                      <a:pt x="184" y="134"/>
                    </a:cubicBezTo>
                    <a:close/>
                    <a:moveTo>
                      <a:pt x="304" y="125"/>
                    </a:moveTo>
                    <a:cubicBezTo>
                      <a:pt x="306" y="130"/>
                      <a:pt x="309" y="135"/>
                      <a:pt x="311" y="140"/>
                    </a:cubicBezTo>
                    <a:cubicBezTo>
                      <a:pt x="309" y="146"/>
                      <a:pt x="306" y="151"/>
                      <a:pt x="304" y="157"/>
                    </a:cubicBezTo>
                    <a:cubicBezTo>
                      <a:pt x="310" y="149"/>
                      <a:pt x="319" y="141"/>
                      <a:pt x="318" y="130"/>
                    </a:cubicBezTo>
                    <a:cubicBezTo>
                      <a:pt x="313" y="128"/>
                      <a:pt x="309" y="126"/>
                      <a:pt x="304" y="125"/>
                    </a:cubicBezTo>
                    <a:close/>
                    <a:moveTo>
                      <a:pt x="232" y="133"/>
                    </a:moveTo>
                    <a:cubicBezTo>
                      <a:pt x="214" y="164"/>
                      <a:pt x="195" y="195"/>
                      <a:pt x="182" y="229"/>
                    </a:cubicBezTo>
                    <a:cubicBezTo>
                      <a:pt x="198" y="229"/>
                      <a:pt x="214" y="231"/>
                      <a:pt x="229" y="226"/>
                    </a:cubicBezTo>
                    <a:cubicBezTo>
                      <a:pt x="243" y="221"/>
                      <a:pt x="251" y="208"/>
                      <a:pt x="260" y="196"/>
                    </a:cubicBezTo>
                    <a:cubicBezTo>
                      <a:pt x="271" y="181"/>
                      <a:pt x="283" y="166"/>
                      <a:pt x="294" y="150"/>
                    </a:cubicBezTo>
                    <a:cubicBezTo>
                      <a:pt x="296" y="146"/>
                      <a:pt x="301" y="140"/>
                      <a:pt x="297" y="135"/>
                    </a:cubicBezTo>
                    <a:cubicBezTo>
                      <a:pt x="275" y="132"/>
                      <a:pt x="254" y="133"/>
                      <a:pt x="232" y="133"/>
                    </a:cubicBezTo>
                    <a:close/>
                    <a:moveTo>
                      <a:pt x="369" y="257"/>
                    </a:moveTo>
                    <a:cubicBezTo>
                      <a:pt x="380" y="257"/>
                      <a:pt x="392" y="257"/>
                      <a:pt x="403" y="257"/>
                    </a:cubicBezTo>
                    <a:cubicBezTo>
                      <a:pt x="400" y="233"/>
                      <a:pt x="397" y="208"/>
                      <a:pt x="391" y="185"/>
                    </a:cubicBezTo>
                    <a:cubicBezTo>
                      <a:pt x="379" y="207"/>
                      <a:pt x="369" y="231"/>
                      <a:pt x="369" y="257"/>
                    </a:cubicBezTo>
                    <a:close/>
                    <a:moveTo>
                      <a:pt x="1028" y="272"/>
                    </a:moveTo>
                    <a:cubicBezTo>
                      <a:pt x="1040" y="274"/>
                      <a:pt x="1056" y="278"/>
                      <a:pt x="1065" y="266"/>
                    </a:cubicBezTo>
                    <a:cubicBezTo>
                      <a:pt x="1071" y="246"/>
                      <a:pt x="1053" y="232"/>
                      <a:pt x="1038" y="223"/>
                    </a:cubicBezTo>
                    <a:cubicBezTo>
                      <a:pt x="1027" y="237"/>
                      <a:pt x="1029" y="255"/>
                      <a:pt x="1028" y="272"/>
                    </a:cubicBezTo>
                    <a:close/>
                    <a:moveTo>
                      <a:pt x="1075" y="228"/>
                    </a:moveTo>
                    <a:cubicBezTo>
                      <a:pt x="1093" y="250"/>
                      <a:pt x="1123" y="265"/>
                      <a:pt x="1127" y="296"/>
                    </a:cubicBezTo>
                    <a:cubicBezTo>
                      <a:pt x="1136" y="345"/>
                      <a:pt x="1131" y="395"/>
                      <a:pt x="1132" y="444"/>
                    </a:cubicBezTo>
                    <a:cubicBezTo>
                      <a:pt x="1133" y="493"/>
                      <a:pt x="1123" y="541"/>
                      <a:pt x="1125" y="589"/>
                    </a:cubicBezTo>
                    <a:cubicBezTo>
                      <a:pt x="1131" y="589"/>
                      <a:pt x="1138" y="589"/>
                      <a:pt x="1144" y="589"/>
                    </a:cubicBezTo>
                    <a:cubicBezTo>
                      <a:pt x="1147" y="556"/>
                      <a:pt x="1152" y="522"/>
                      <a:pt x="1167" y="493"/>
                    </a:cubicBezTo>
                    <a:cubicBezTo>
                      <a:pt x="1189" y="450"/>
                      <a:pt x="1232" y="420"/>
                      <a:pt x="1279" y="411"/>
                    </a:cubicBezTo>
                    <a:cubicBezTo>
                      <a:pt x="1321" y="406"/>
                      <a:pt x="1367" y="411"/>
                      <a:pt x="1403" y="436"/>
                    </a:cubicBezTo>
                    <a:cubicBezTo>
                      <a:pt x="1436" y="459"/>
                      <a:pt x="1458" y="497"/>
                      <a:pt x="1465" y="537"/>
                    </a:cubicBezTo>
                    <a:cubicBezTo>
                      <a:pt x="1468" y="547"/>
                      <a:pt x="1469" y="561"/>
                      <a:pt x="1481" y="566"/>
                    </a:cubicBezTo>
                    <a:cubicBezTo>
                      <a:pt x="1505" y="578"/>
                      <a:pt x="1537" y="567"/>
                      <a:pt x="1552" y="545"/>
                    </a:cubicBezTo>
                    <a:cubicBezTo>
                      <a:pt x="1558" y="535"/>
                      <a:pt x="1546" y="527"/>
                      <a:pt x="1541" y="518"/>
                    </a:cubicBezTo>
                    <a:cubicBezTo>
                      <a:pt x="1533" y="521"/>
                      <a:pt x="1525" y="527"/>
                      <a:pt x="1516" y="525"/>
                    </a:cubicBezTo>
                    <a:cubicBezTo>
                      <a:pt x="1503" y="518"/>
                      <a:pt x="1508" y="499"/>
                      <a:pt x="1512" y="488"/>
                    </a:cubicBezTo>
                    <a:cubicBezTo>
                      <a:pt x="1520" y="469"/>
                      <a:pt x="1544" y="475"/>
                      <a:pt x="1560" y="469"/>
                    </a:cubicBezTo>
                    <a:cubicBezTo>
                      <a:pt x="1563" y="456"/>
                      <a:pt x="1563" y="442"/>
                      <a:pt x="1561" y="429"/>
                    </a:cubicBezTo>
                    <a:cubicBezTo>
                      <a:pt x="1561" y="422"/>
                      <a:pt x="1553" y="419"/>
                      <a:pt x="1547" y="416"/>
                    </a:cubicBezTo>
                    <a:cubicBezTo>
                      <a:pt x="1525" y="407"/>
                      <a:pt x="1502" y="403"/>
                      <a:pt x="1480" y="395"/>
                    </a:cubicBezTo>
                    <a:cubicBezTo>
                      <a:pt x="1438" y="382"/>
                      <a:pt x="1401" y="358"/>
                      <a:pt x="1366" y="332"/>
                    </a:cubicBezTo>
                    <a:cubicBezTo>
                      <a:pt x="1358" y="326"/>
                      <a:pt x="1350" y="319"/>
                      <a:pt x="1344" y="311"/>
                    </a:cubicBezTo>
                    <a:cubicBezTo>
                      <a:pt x="1352" y="305"/>
                      <a:pt x="1362" y="307"/>
                      <a:pt x="1371" y="308"/>
                    </a:cubicBezTo>
                    <a:cubicBezTo>
                      <a:pt x="1407" y="313"/>
                      <a:pt x="1443" y="319"/>
                      <a:pt x="1477" y="330"/>
                    </a:cubicBezTo>
                    <a:cubicBezTo>
                      <a:pt x="1495" y="335"/>
                      <a:pt x="1507" y="350"/>
                      <a:pt x="1521" y="362"/>
                    </a:cubicBezTo>
                    <a:cubicBezTo>
                      <a:pt x="1520" y="354"/>
                      <a:pt x="1522" y="345"/>
                      <a:pt x="1517" y="338"/>
                    </a:cubicBezTo>
                    <a:cubicBezTo>
                      <a:pt x="1508" y="326"/>
                      <a:pt x="1492" y="321"/>
                      <a:pt x="1478" y="317"/>
                    </a:cubicBezTo>
                    <a:cubicBezTo>
                      <a:pt x="1419" y="301"/>
                      <a:pt x="1360" y="288"/>
                      <a:pt x="1299" y="280"/>
                    </a:cubicBezTo>
                    <a:cubicBezTo>
                      <a:pt x="1268" y="276"/>
                      <a:pt x="1235" y="267"/>
                      <a:pt x="1205" y="281"/>
                    </a:cubicBezTo>
                    <a:cubicBezTo>
                      <a:pt x="1183" y="279"/>
                      <a:pt x="1161" y="279"/>
                      <a:pt x="1142" y="270"/>
                    </a:cubicBezTo>
                    <a:cubicBezTo>
                      <a:pt x="1116" y="261"/>
                      <a:pt x="1098" y="240"/>
                      <a:pt x="1075" y="228"/>
                    </a:cubicBezTo>
                    <a:close/>
                    <a:moveTo>
                      <a:pt x="16" y="284"/>
                    </a:moveTo>
                    <a:cubicBezTo>
                      <a:pt x="13" y="311"/>
                      <a:pt x="15" y="337"/>
                      <a:pt x="14" y="364"/>
                    </a:cubicBezTo>
                    <a:cubicBezTo>
                      <a:pt x="15" y="413"/>
                      <a:pt x="13" y="463"/>
                      <a:pt x="16" y="512"/>
                    </a:cubicBezTo>
                    <a:cubicBezTo>
                      <a:pt x="30" y="515"/>
                      <a:pt x="44" y="519"/>
                      <a:pt x="59" y="517"/>
                    </a:cubicBezTo>
                    <a:cubicBezTo>
                      <a:pt x="73" y="508"/>
                      <a:pt x="74" y="491"/>
                      <a:pt x="74" y="476"/>
                    </a:cubicBezTo>
                    <a:cubicBezTo>
                      <a:pt x="74" y="457"/>
                      <a:pt x="85" y="440"/>
                      <a:pt x="85" y="420"/>
                    </a:cubicBezTo>
                    <a:cubicBezTo>
                      <a:pt x="85" y="381"/>
                      <a:pt x="82" y="342"/>
                      <a:pt x="88" y="303"/>
                    </a:cubicBezTo>
                    <a:cubicBezTo>
                      <a:pt x="90" y="292"/>
                      <a:pt x="86" y="281"/>
                      <a:pt x="83" y="270"/>
                    </a:cubicBezTo>
                    <a:cubicBezTo>
                      <a:pt x="65" y="268"/>
                      <a:pt x="48" y="265"/>
                      <a:pt x="31" y="267"/>
                    </a:cubicBezTo>
                    <a:cubicBezTo>
                      <a:pt x="23" y="268"/>
                      <a:pt x="17" y="276"/>
                      <a:pt x="16" y="284"/>
                    </a:cubicBezTo>
                    <a:close/>
                    <a:moveTo>
                      <a:pt x="1062" y="286"/>
                    </a:moveTo>
                    <a:cubicBezTo>
                      <a:pt x="1070" y="286"/>
                      <a:pt x="1079" y="286"/>
                      <a:pt x="1087" y="286"/>
                    </a:cubicBezTo>
                    <a:cubicBezTo>
                      <a:pt x="1086" y="282"/>
                      <a:pt x="1085" y="278"/>
                      <a:pt x="1084" y="274"/>
                    </a:cubicBezTo>
                    <a:cubicBezTo>
                      <a:pt x="1075" y="273"/>
                      <a:pt x="1068" y="281"/>
                      <a:pt x="1062" y="286"/>
                    </a:cubicBezTo>
                    <a:close/>
                    <a:moveTo>
                      <a:pt x="114" y="280"/>
                    </a:moveTo>
                    <a:cubicBezTo>
                      <a:pt x="108" y="291"/>
                      <a:pt x="109" y="304"/>
                      <a:pt x="108" y="316"/>
                    </a:cubicBezTo>
                    <a:cubicBezTo>
                      <a:pt x="108" y="339"/>
                      <a:pt x="105" y="363"/>
                      <a:pt x="107" y="386"/>
                    </a:cubicBezTo>
                    <a:cubicBezTo>
                      <a:pt x="119" y="380"/>
                      <a:pt x="129" y="372"/>
                      <a:pt x="137" y="362"/>
                    </a:cubicBezTo>
                    <a:cubicBezTo>
                      <a:pt x="157" y="335"/>
                      <a:pt x="179" y="309"/>
                      <a:pt x="198" y="282"/>
                    </a:cubicBezTo>
                    <a:cubicBezTo>
                      <a:pt x="171" y="277"/>
                      <a:pt x="142" y="273"/>
                      <a:pt x="114" y="280"/>
                    </a:cubicBezTo>
                    <a:close/>
                    <a:moveTo>
                      <a:pt x="1370" y="321"/>
                    </a:moveTo>
                    <a:cubicBezTo>
                      <a:pt x="1389" y="338"/>
                      <a:pt x="1411" y="349"/>
                      <a:pt x="1433" y="362"/>
                    </a:cubicBezTo>
                    <a:cubicBezTo>
                      <a:pt x="1460" y="378"/>
                      <a:pt x="1490" y="388"/>
                      <a:pt x="1520" y="395"/>
                    </a:cubicBezTo>
                    <a:cubicBezTo>
                      <a:pt x="1512" y="373"/>
                      <a:pt x="1501" y="349"/>
                      <a:pt x="1477" y="341"/>
                    </a:cubicBezTo>
                    <a:cubicBezTo>
                      <a:pt x="1442" y="330"/>
                      <a:pt x="1406" y="321"/>
                      <a:pt x="1370" y="321"/>
                    </a:cubicBezTo>
                    <a:close/>
                    <a:moveTo>
                      <a:pt x="1212" y="457"/>
                    </a:moveTo>
                    <a:cubicBezTo>
                      <a:pt x="1176" y="487"/>
                      <a:pt x="1158" y="536"/>
                      <a:pt x="1161" y="582"/>
                    </a:cubicBezTo>
                    <a:cubicBezTo>
                      <a:pt x="1172" y="573"/>
                      <a:pt x="1176" y="560"/>
                      <a:pt x="1179" y="547"/>
                    </a:cubicBezTo>
                    <a:cubicBezTo>
                      <a:pt x="1185" y="517"/>
                      <a:pt x="1204" y="491"/>
                      <a:pt x="1228" y="473"/>
                    </a:cubicBezTo>
                    <a:cubicBezTo>
                      <a:pt x="1281" y="430"/>
                      <a:pt x="1367" y="436"/>
                      <a:pt x="1413" y="486"/>
                    </a:cubicBezTo>
                    <a:cubicBezTo>
                      <a:pt x="1441" y="514"/>
                      <a:pt x="1453" y="555"/>
                      <a:pt x="1450" y="593"/>
                    </a:cubicBezTo>
                    <a:cubicBezTo>
                      <a:pt x="1456" y="590"/>
                      <a:pt x="1462" y="586"/>
                      <a:pt x="1468" y="582"/>
                    </a:cubicBezTo>
                    <a:cubicBezTo>
                      <a:pt x="1452" y="558"/>
                      <a:pt x="1453" y="527"/>
                      <a:pt x="1441" y="502"/>
                    </a:cubicBezTo>
                    <a:cubicBezTo>
                      <a:pt x="1427" y="469"/>
                      <a:pt x="1399" y="442"/>
                      <a:pt x="1364" y="431"/>
                    </a:cubicBezTo>
                    <a:cubicBezTo>
                      <a:pt x="1314" y="412"/>
                      <a:pt x="1253" y="421"/>
                      <a:pt x="1212" y="457"/>
                    </a:cubicBezTo>
                    <a:close/>
                    <a:moveTo>
                      <a:pt x="254" y="434"/>
                    </a:moveTo>
                    <a:cubicBezTo>
                      <a:pt x="202" y="456"/>
                      <a:pt x="172" y="512"/>
                      <a:pt x="167" y="565"/>
                    </a:cubicBezTo>
                    <a:cubicBezTo>
                      <a:pt x="180" y="559"/>
                      <a:pt x="188" y="547"/>
                      <a:pt x="194" y="535"/>
                    </a:cubicBezTo>
                    <a:cubicBezTo>
                      <a:pt x="221" y="480"/>
                      <a:pt x="288" y="449"/>
                      <a:pt x="347" y="464"/>
                    </a:cubicBezTo>
                    <a:cubicBezTo>
                      <a:pt x="394" y="474"/>
                      <a:pt x="436" y="511"/>
                      <a:pt x="449" y="558"/>
                    </a:cubicBezTo>
                    <a:cubicBezTo>
                      <a:pt x="453" y="571"/>
                      <a:pt x="451" y="588"/>
                      <a:pt x="465" y="594"/>
                    </a:cubicBezTo>
                    <a:cubicBezTo>
                      <a:pt x="468" y="557"/>
                      <a:pt x="459" y="519"/>
                      <a:pt x="440" y="487"/>
                    </a:cubicBezTo>
                    <a:cubicBezTo>
                      <a:pt x="418" y="449"/>
                      <a:pt x="375" y="425"/>
                      <a:pt x="331" y="425"/>
                    </a:cubicBezTo>
                    <a:cubicBezTo>
                      <a:pt x="305" y="424"/>
                      <a:pt x="278" y="423"/>
                      <a:pt x="254" y="434"/>
                    </a:cubicBezTo>
                    <a:close/>
                    <a:moveTo>
                      <a:pt x="1289" y="459"/>
                    </a:moveTo>
                    <a:cubicBezTo>
                      <a:pt x="1251" y="465"/>
                      <a:pt x="1217" y="491"/>
                      <a:pt x="1200" y="525"/>
                    </a:cubicBezTo>
                    <a:cubicBezTo>
                      <a:pt x="1186" y="550"/>
                      <a:pt x="1186" y="579"/>
                      <a:pt x="1190" y="607"/>
                    </a:cubicBezTo>
                    <a:cubicBezTo>
                      <a:pt x="1197" y="640"/>
                      <a:pt x="1220" y="669"/>
                      <a:pt x="1249" y="686"/>
                    </a:cubicBezTo>
                    <a:cubicBezTo>
                      <a:pt x="1276" y="702"/>
                      <a:pt x="1308" y="705"/>
                      <a:pt x="1339" y="700"/>
                    </a:cubicBezTo>
                    <a:cubicBezTo>
                      <a:pt x="1394" y="690"/>
                      <a:pt x="1440" y="637"/>
                      <a:pt x="1438" y="580"/>
                    </a:cubicBezTo>
                    <a:cubicBezTo>
                      <a:pt x="1440" y="533"/>
                      <a:pt x="1409" y="488"/>
                      <a:pt x="1367" y="468"/>
                    </a:cubicBezTo>
                    <a:cubicBezTo>
                      <a:pt x="1343" y="456"/>
                      <a:pt x="1315" y="455"/>
                      <a:pt x="1289" y="459"/>
                    </a:cubicBezTo>
                    <a:close/>
                    <a:moveTo>
                      <a:pt x="293" y="475"/>
                    </a:moveTo>
                    <a:cubicBezTo>
                      <a:pt x="235" y="485"/>
                      <a:pt x="187" y="541"/>
                      <a:pt x="192" y="600"/>
                    </a:cubicBezTo>
                    <a:cubicBezTo>
                      <a:pt x="190" y="645"/>
                      <a:pt x="220" y="687"/>
                      <a:pt x="260" y="707"/>
                    </a:cubicBezTo>
                    <a:cubicBezTo>
                      <a:pt x="287" y="722"/>
                      <a:pt x="319" y="721"/>
                      <a:pt x="349" y="716"/>
                    </a:cubicBezTo>
                    <a:cubicBezTo>
                      <a:pt x="401" y="703"/>
                      <a:pt x="445" y="652"/>
                      <a:pt x="442" y="596"/>
                    </a:cubicBezTo>
                    <a:cubicBezTo>
                      <a:pt x="443" y="549"/>
                      <a:pt x="412" y="504"/>
                      <a:pt x="370" y="485"/>
                    </a:cubicBezTo>
                    <a:cubicBezTo>
                      <a:pt x="346" y="473"/>
                      <a:pt x="319" y="471"/>
                      <a:pt x="293" y="475"/>
                    </a:cubicBezTo>
                    <a:close/>
                    <a:moveTo>
                      <a:pt x="152" y="593"/>
                    </a:moveTo>
                    <a:cubicBezTo>
                      <a:pt x="163" y="589"/>
                      <a:pt x="175" y="584"/>
                      <a:pt x="180" y="572"/>
                    </a:cubicBezTo>
                    <a:cubicBezTo>
                      <a:pt x="170" y="578"/>
                      <a:pt x="160" y="585"/>
                      <a:pt x="152" y="593"/>
                    </a:cubicBezTo>
                    <a:close/>
                    <a:moveTo>
                      <a:pt x="699" y="603"/>
                    </a:moveTo>
                    <a:cubicBezTo>
                      <a:pt x="733" y="602"/>
                      <a:pt x="769" y="596"/>
                      <a:pt x="802" y="607"/>
                    </a:cubicBezTo>
                    <a:cubicBezTo>
                      <a:pt x="826" y="613"/>
                      <a:pt x="851" y="610"/>
                      <a:pt x="875" y="610"/>
                    </a:cubicBezTo>
                    <a:cubicBezTo>
                      <a:pt x="901" y="610"/>
                      <a:pt x="930" y="616"/>
                      <a:pt x="951" y="598"/>
                    </a:cubicBezTo>
                    <a:cubicBezTo>
                      <a:pt x="883" y="599"/>
                      <a:pt x="815" y="598"/>
                      <a:pt x="747" y="599"/>
                    </a:cubicBezTo>
                    <a:cubicBezTo>
                      <a:pt x="731" y="599"/>
                      <a:pt x="715" y="601"/>
                      <a:pt x="699" y="603"/>
                    </a:cubicBezTo>
                    <a:close/>
                    <a:moveTo>
                      <a:pt x="453" y="602"/>
                    </a:moveTo>
                    <a:cubicBezTo>
                      <a:pt x="453" y="606"/>
                      <a:pt x="453" y="610"/>
                      <a:pt x="453" y="614"/>
                    </a:cubicBezTo>
                    <a:cubicBezTo>
                      <a:pt x="474" y="615"/>
                      <a:pt x="495" y="615"/>
                      <a:pt x="517" y="613"/>
                    </a:cubicBezTo>
                    <a:cubicBezTo>
                      <a:pt x="497" y="604"/>
                      <a:pt x="474" y="606"/>
                      <a:pt x="453" y="602"/>
                    </a:cubicBezTo>
                    <a:close/>
                    <a:moveTo>
                      <a:pt x="530" y="604"/>
                    </a:moveTo>
                    <a:cubicBezTo>
                      <a:pt x="532" y="610"/>
                      <a:pt x="535" y="615"/>
                      <a:pt x="537" y="621"/>
                    </a:cubicBezTo>
                    <a:cubicBezTo>
                      <a:pt x="543" y="615"/>
                      <a:pt x="548" y="608"/>
                      <a:pt x="552" y="601"/>
                    </a:cubicBezTo>
                    <a:cubicBezTo>
                      <a:pt x="545" y="602"/>
                      <a:pt x="537" y="603"/>
                      <a:pt x="530" y="604"/>
                    </a:cubicBezTo>
                    <a:close/>
                    <a:moveTo>
                      <a:pt x="561" y="611"/>
                    </a:moveTo>
                    <a:cubicBezTo>
                      <a:pt x="572" y="612"/>
                      <a:pt x="583" y="611"/>
                      <a:pt x="589" y="601"/>
                    </a:cubicBezTo>
                    <a:cubicBezTo>
                      <a:pt x="579" y="601"/>
                      <a:pt x="568" y="602"/>
                      <a:pt x="561" y="611"/>
                    </a:cubicBezTo>
                    <a:close/>
                    <a:moveTo>
                      <a:pt x="597" y="610"/>
                    </a:moveTo>
                    <a:cubicBezTo>
                      <a:pt x="617" y="611"/>
                      <a:pt x="637" y="608"/>
                      <a:pt x="656" y="602"/>
                    </a:cubicBezTo>
                    <a:cubicBezTo>
                      <a:pt x="636" y="603"/>
                      <a:pt x="613" y="595"/>
                      <a:pt x="597" y="610"/>
                    </a:cubicBezTo>
                    <a:close/>
                    <a:moveTo>
                      <a:pt x="1048" y="610"/>
                    </a:moveTo>
                    <a:cubicBezTo>
                      <a:pt x="1048" y="612"/>
                      <a:pt x="1048" y="618"/>
                      <a:pt x="1048" y="620"/>
                    </a:cubicBezTo>
                    <a:cubicBezTo>
                      <a:pt x="1065" y="625"/>
                      <a:pt x="1081" y="619"/>
                      <a:pt x="1095" y="610"/>
                    </a:cubicBezTo>
                    <a:cubicBezTo>
                      <a:pt x="1080" y="610"/>
                      <a:pt x="1064" y="610"/>
                      <a:pt x="1048" y="610"/>
                    </a:cubicBezTo>
                    <a:close/>
                  </a:path>
                </a:pathLst>
              </a:custGeom>
              <a:grpFill/>
              <a:ln w="3175">
                <a:solidFill>
                  <a:sysClr val="windowText" lastClr="000000">
                    <a:lumMod val="50000"/>
                    <a:lumOff val="50000"/>
                  </a:sysClr>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
                    <a:srgbClr val="CC9900"/>
                  </a:buClr>
                  <a:buSzTx/>
                  <a:buFont typeface="Wingdings" panose="05000000000000000000" pitchFamily="2" charset="2"/>
                  <a:buChar char="n"/>
                  <a:tabLst/>
                  <a:defRPr/>
                </a:pPr>
                <a:endParaRPr kumimoji="0" lang="zh-CN" altLang="en-US" sz="1100" b="1" i="0" u="none" strike="noStrike" kern="0" cap="none" spc="0" normalizeH="0" baseline="0" noProof="0">
                  <a:ln>
                    <a:noFill/>
                  </a:ln>
                  <a:solidFill>
                    <a:prstClr val="black"/>
                  </a:solidFill>
                  <a:effectLst/>
                  <a:uLnTx/>
                  <a:uFillTx/>
                  <a:ea typeface="微软雅黑"/>
                  <a:cs typeface="+mn-ea"/>
                  <a:sym typeface="+mn-lt"/>
                </a:endParaRPr>
              </a:p>
            </p:txBody>
          </p:sp>
          <p:sp>
            <p:nvSpPr>
              <p:cNvPr id="185" name="Freeform 40">
                <a:extLst>
                  <a:ext uri="{FF2B5EF4-FFF2-40B4-BE49-F238E27FC236}">
                    <a16:creationId xmlns:a16="http://schemas.microsoft.com/office/drawing/2014/main" xmlns="" id="{2D7B4117-41B2-4BE9-B42D-E183459EF4BA}"/>
                  </a:ext>
                </a:extLst>
              </p:cNvPr>
              <p:cNvSpPr/>
              <p:nvPr/>
            </p:nvSpPr>
            <p:spPr bwMode="auto">
              <a:xfrm>
                <a:off x="4429124" y="3121025"/>
                <a:ext cx="387350" cy="115887"/>
              </a:xfrm>
              <a:custGeom>
                <a:avLst/>
                <a:gdLst>
                  <a:gd name="T0" fmla="*/ 13 w 103"/>
                  <a:gd name="T1" fmla="*/ 5 h 31"/>
                  <a:gd name="T2" fmla="*/ 62 w 103"/>
                  <a:gd name="T3" fmla="*/ 4 h 31"/>
                  <a:gd name="T4" fmla="*/ 97 w 103"/>
                  <a:gd name="T5" fmla="*/ 14 h 31"/>
                  <a:gd name="T6" fmla="*/ 83 w 103"/>
                  <a:gd name="T7" fmla="*/ 30 h 31"/>
                  <a:gd name="T8" fmla="*/ 14 w 103"/>
                  <a:gd name="T9" fmla="*/ 28 h 31"/>
                  <a:gd name="T10" fmla="*/ 13 w 103"/>
                  <a:gd name="T11" fmla="*/ 5 h 31"/>
                </a:gdLst>
                <a:ahLst/>
                <a:cxnLst>
                  <a:cxn ang="0">
                    <a:pos x="T0" y="T1"/>
                  </a:cxn>
                  <a:cxn ang="0">
                    <a:pos x="T2" y="T3"/>
                  </a:cxn>
                  <a:cxn ang="0">
                    <a:pos x="T4" y="T5"/>
                  </a:cxn>
                  <a:cxn ang="0">
                    <a:pos x="T6" y="T7"/>
                  </a:cxn>
                  <a:cxn ang="0">
                    <a:pos x="T8" y="T9"/>
                  </a:cxn>
                  <a:cxn ang="0">
                    <a:pos x="T10" y="T11"/>
                  </a:cxn>
                </a:cxnLst>
                <a:rect l="0" t="0" r="r" b="b"/>
                <a:pathLst>
                  <a:path w="103" h="31">
                    <a:moveTo>
                      <a:pt x="13" y="5"/>
                    </a:moveTo>
                    <a:cubicBezTo>
                      <a:pt x="29" y="0"/>
                      <a:pt x="46" y="5"/>
                      <a:pt x="62" y="4"/>
                    </a:cubicBezTo>
                    <a:cubicBezTo>
                      <a:pt x="74" y="5"/>
                      <a:pt x="88" y="4"/>
                      <a:pt x="97" y="14"/>
                    </a:cubicBezTo>
                    <a:cubicBezTo>
                      <a:pt x="103" y="23"/>
                      <a:pt x="91" y="31"/>
                      <a:pt x="83" y="30"/>
                    </a:cubicBezTo>
                    <a:cubicBezTo>
                      <a:pt x="60" y="29"/>
                      <a:pt x="36" y="31"/>
                      <a:pt x="14" y="28"/>
                    </a:cubicBezTo>
                    <a:cubicBezTo>
                      <a:pt x="1" y="26"/>
                      <a:pt x="0" y="8"/>
                      <a:pt x="13" y="5"/>
                    </a:cubicBezTo>
                    <a:close/>
                  </a:path>
                </a:pathLst>
              </a:custGeom>
              <a:grpFill/>
              <a:ln w="3175">
                <a:solidFill>
                  <a:sysClr val="window" lastClr="FFFFFF"/>
                </a:solid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
                    <a:srgbClr val="CC9900"/>
                  </a:buClr>
                  <a:buSzTx/>
                  <a:buFont typeface="Wingdings" panose="05000000000000000000" pitchFamily="2" charset="2"/>
                  <a:buChar char="n"/>
                  <a:tabLst/>
                  <a:defRPr/>
                </a:pPr>
                <a:endParaRPr kumimoji="0" lang="zh-CN" altLang="en-US" sz="1100" b="1" i="0" u="none" strike="noStrike" kern="0" cap="none" spc="0" normalizeH="0" baseline="0" noProof="0">
                  <a:ln>
                    <a:noFill/>
                  </a:ln>
                  <a:solidFill>
                    <a:prstClr val="black"/>
                  </a:solidFill>
                  <a:effectLst/>
                  <a:uLnTx/>
                  <a:uFillTx/>
                  <a:ea typeface="微软雅黑"/>
                  <a:cs typeface="+mn-ea"/>
                  <a:sym typeface="+mn-lt"/>
                </a:endParaRPr>
              </a:p>
            </p:txBody>
          </p:sp>
        </p:grpSp>
        <p:sp>
          <p:nvSpPr>
            <p:cNvPr id="180" name="任意多边形: 形状 413">
              <a:extLst>
                <a:ext uri="{FF2B5EF4-FFF2-40B4-BE49-F238E27FC236}">
                  <a16:creationId xmlns:a16="http://schemas.microsoft.com/office/drawing/2014/main" xmlns="" id="{F4ABBAA4-8D3B-4366-AC7C-EA9E977B933A}"/>
                </a:ext>
              </a:extLst>
            </p:cNvPr>
            <p:cNvSpPr/>
            <p:nvPr/>
          </p:nvSpPr>
          <p:spPr>
            <a:xfrm rot="1068821">
              <a:off x="8552724" y="3136860"/>
              <a:ext cx="992039" cy="97215"/>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181" name="任意多边形: 形状 413">
              <a:extLst>
                <a:ext uri="{FF2B5EF4-FFF2-40B4-BE49-F238E27FC236}">
                  <a16:creationId xmlns:a16="http://schemas.microsoft.com/office/drawing/2014/main" xmlns="" id="{45602BE6-99BB-453E-BDD7-0CE78056456C}"/>
                </a:ext>
              </a:extLst>
            </p:cNvPr>
            <p:cNvSpPr/>
            <p:nvPr/>
          </p:nvSpPr>
          <p:spPr>
            <a:xfrm rot="1977513">
              <a:off x="8515157" y="3220544"/>
              <a:ext cx="530738" cy="74491"/>
            </a:xfrm>
            <a:custGeom>
              <a:avLst/>
              <a:gdLst>
                <a:gd name="connsiteX0" fmla="*/ 0 w 7601553"/>
                <a:gd name="connsiteY0" fmla="*/ 229852 h 249239"/>
                <a:gd name="connsiteX1" fmla="*/ 201136 w 7601553"/>
                <a:gd name="connsiteY1" fmla="*/ 27442 h 249239"/>
                <a:gd name="connsiteX2" fmla="*/ 426460 w 7601553"/>
                <a:gd name="connsiteY2" fmla="*/ 105096 h 249239"/>
                <a:gd name="connsiteX3" fmla="*/ 754898 w 7601553"/>
                <a:gd name="connsiteY3" fmla="*/ 214575 h 249239"/>
                <a:gd name="connsiteX4" fmla="*/ 938213 w 7601553"/>
                <a:gd name="connsiteY4" fmla="*/ 38899 h 249239"/>
                <a:gd name="connsiteX5" fmla="*/ 1392679 w 7601553"/>
                <a:gd name="connsiteY5" fmla="*/ 227306 h 249239"/>
                <a:gd name="connsiteX6" fmla="*/ 1850965 w 7601553"/>
                <a:gd name="connsiteY6" fmla="*/ 8347 h 249239"/>
                <a:gd name="connsiteX7" fmla="*/ 2229050 w 7601553"/>
                <a:gd name="connsiteY7" fmla="*/ 206937 h 249239"/>
                <a:gd name="connsiteX8" fmla="*/ 2585495 w 7601553"/>
                <a:gd name="connsiteY8" fmla="*/ 101277 h 249239"/>
                <a:gd name="connsiteX9" fmla="*/ 2808272 w 7601553"/>
                <a:gd name="connsiteY9" fmla="*/ 229852 h 249239"/>
                <a:gd name="connsiteX10" fmla="*/ 2990314 w 7601553"/>
                <a:gd name="connsiteY10" fmla="*/ 21077 h 249239"/>
                <a:gd name="connsiteX11" fmla="*/ 3395133 w 7601553"/>
                <a:gd name="connsiteY11" fmla="*/ 176385 h 249239"/>
                <a:gd name="connsiteX12" fmla="*/ 3610272 w 7601553"/>
                <a:gd name="connsiteY12" fmla="*/ 15985 h 249239"/>
                <a:gd name="connsiteX13" fmla="*/ 3763034 w 7601553"/>
                <a:gd name="connsiteY13" fmla="*/ 227306 h 249239"/>
                <a:gd name="connsiteX14" fmla="*/ 4100383 w 7601553"/>
                <a:gd name="connsiteY14" fmla="*/ 47810 h 249239"/>
                <a:gd name="connsiteX15" fmla="*/ 4251872 w 7601553"/>
                <a:gd name="connsiteY15" fmla="*/ 234944 h 249239"/>
                <a:gd name="connsiteX16" fmla="*/ 4433914 w 7601553"/>
                <a:gd name="connsiteY16" fmla="*/ 21077 h 249239"/>
                <a:gd name="connsiteX17" fmla="*/ 4748348 w 7601553"/>
                <a:gd name="connsiteY17" fmla="*/ 154744 h 249239"/>
                <a:gd name="connsiteX18" fmla="*/ 4882015 w 7601553"/>
                <a:gd name="connsiteY18" fmla="*/ 22350 h 249239"/>
                <a:gd name="connsiteX19" fmla="*/ 5058964 w 7601553"/>
                <a:gd name="connsiteY19" fmla="*/ 227306 h 249239"/>
                <a:gd name="connsiteX20" fmla="*/ 5200269 w 7601553"/>
                <a:gd name="connsiteY20" fmla="*/ 7074 h 249239"/>
                <a:gd name="connsiteX21" fmla="*/ 5337755 w 7601553"/>
                <a:gd name="connsiteY21" fmla="*/ 228579 h 249239"/>
                <a:gd name="connsiteX22" fmla="*/ 5579628 w 7601553"/>
                <a:gd name="connsiteY22" fmla="*/ 114007 h 249239"/>
                <a:gd name="connsiteX23" fmla="*/ 5658554 w 7601553"/>
                <a:gd name="connsiteY23" fmla="*/ 234944 h 249239"/>
                <a:gd name="connsiteX24" fmla="*/ 5776945 w 7601553"/>
                <a:gd name="connsiteY24" fmla="*/ 10893 h 249239"/>
                <a:gd name="connsiteX25" fmla="*/ 5909338 w 7601553"/>
                <a:gd name="connsiteY25" fmla="*/ 234944 h 249239"/>
                <a:gd name="connsiteX26" fmla="*/ 6025183 w 7601553"/>
                <a:gd name="connsiteY26" fmla="*/ 21077 h 249239"/>
                <a:gd name="connsiteX27" fmla="*/ 6153758 w 7601553"/>
                <a:gd name="connsiteY27" fmla="*/ 241309 h 249239"/>
                <a:gd name="connsiteX28" fmla="*/ 6226320 w 7601553"/>
                <a:gd name="connsiteY28" fmla="*/ 26169 h 249239"/>
                <a:gd name="connsiteX29" fmla="*/ 6334526 w 7601553"/>
                <a:gd name="connsiteY29" fmla="*/ 209483 h 249239"/>
                <a:gd name="connsiteX30" fmla="*/ 6435094 w 7601553"/>
                <a:gd name="connsiteY30" fmla="*/ 29988 h 249239"/>
                <a:gd name="connsiteX31" fmla="*/ 6530570 w 7601553"/>
                <a:gd name="connsiteY31" fmla="*/ 227306 h 249239"/>
                <a:gd name="connsiteX32" fmla="*/ 6642595 w 7601553"/>
                <a:gd name="connsiteY32" fmla="*/ 1982 h 249239"/>
                <a:gd name="connsiteX33" fmla="*/ 6776262 w 7601553"/>
                <a:gd name="connsiteY33" fmla="*/ 93639 h 249239"/>
                <a:gd name="connsiteX34" fmla="*/ 6895926 w 7601553"/>
                <a:gd name="connsiteY34" fmla="*/ 237490 h 249239"/>
                <a:gd name="connsiteX35" fmla="*/ 6977399 w 7601553"/>
                <a:gd name="connsiteY35" fmla="*/ 29988 h 249239"/>
                <a:gd name="connsiteX36" fmla="*/ 7047415 w 7601553"/>
                <a:gd name="connsiteY36" fmla="*/ 226033 h 249239"/>
                <a:gd name="connsiteX37" fmla="*/ 7098335 w 7601553"/>
                <a:gd name="connsiteY37" fmla="*/ 22350 h 249239"/>
                <a:gd name="connsiteX38" fmla="*/ 7174716 w 7601553"/>
                <a:gd name="connsiteY38" fmla="*/ 229852 h 249239"/>
                <a:gd name="connsiteX39" fmla="*/ 7214179 w 7601553"/>
                <a:gd name="connsiteY39" fmla="*/ 17258 h 249239"/>
                <a:gd name="connsiteX40" fmla="*/ 7254916 w 7601553"/>
                <a:gd name="connsiteY40" fmla="*/ 224760 h 249239"/>
                <a:gd name="connsiteX41" fmla="*/ 7327478 w 7601553"/>
                <a:gd name="connsiteY41" fmla="*/ 14712 h 249239"/>
                <a:gd name="connsiteX42" fmla="*/ 7365669 w 7601553"/>
                <a:gd name="connsiteY42" fmla="*/ 237490 h 249239"/>
                <a:gd name="connsiteX43" fmla="*/ 7405132 w 7601553"/>
                <a:gd name="connsiteY43" fmla="*/ 10893 h 249239"/>
                <a:gd name="connsiteX44" fmla="*/ 7466236 w 7601553"/>
                <a:gd name="connsiteY44" fmla="*/ 237490 h 249239"/>
                <a:gd name="connsiteX45" fmla="*/ 7529887 w 7601553"/>
                <a:gd name="connsiteY45" fmla="*/ 24896 h 249239"/>
                <a:gd name="connsiteX46" fmla="*/ 7555347 w 7601553"/>
                <a:gd name="connsiteY46" fmla="*/ 229852 h 249239"/>
                <a:gd name="connsiteX47" fmla="*/ 7601176 w 7601553"/>
                <a:gd name="connsiteY47" fmla="*/ 24896 h 24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601553" h="249239">
                  <a:moveTo>
                    <a:pt x="0" y="229852"/>
                  </a:moveTo>
                  <a:cubicBezTo>
                    <a:pt x="29279" y="147106"/>
                    <a:pt x="109479" y="43991"/>
                    <a:pt x="201136" y="27442"/>
                  </a:cubicBezTo>
                  <a:cubicBezTo>
                    <a:pt x="318254" y="7074"/>
                    <a:pt x="346260" y="40172"/>
                    <a:pt x="426460" y="105096"/>
                  </a:cubicBezTo>
                  <a:cubicBezTo>
                    <a:pt x="505387" y="168747"/>
                    <a:pt x="651784" y="268042"/>
                    <a:pt x="754898" y="214575"/>
                  </a:cubicBezTo>
                  <a:cubicBezTo>
                    <a:pt x="830006" y="175112"/>
                    <a:pt x="877108" y="80909"/>
                    <a:pt x="938213" y="38899"/>
                  </a:cubicBezTo>
                  <a:cubicBezTo>
                    <a:pt x="1129165" y="-92221"/>
                    <a:pt x="1219549" y="143287"/>
                    <a:pt x="1392679" y="227306"/>
                  </a:cubicBezTo>
                  <a:cubicBezTo>
                    <a:pt x="1625641" y="340604"/>
                    <a:pt x="1660012" y="-23478"/>
                    <a:pt x="1850965" y="8347"/>
                  </a:cubicBezTo>
                  <a:cubicBezTo>
                    <a:pt x="1985904" y="31261"/>
                    <a:pt x="2073742" y="348242"/>
                    <a:pt x="2229050" y="206937"/>
                  </a:cubicBezTo>
                  <a:cubicBezTo>
                    <a:pt x="2361444" y="87274"/>
                    <a:pt x="2420003" y="-71853"/>
                    <a:pt x="2585495" y="101277"/>
                  </a:cubicBezTo>
                  <a:cubicBezTo>
                    <a:pt x="2647873" y="167474"/>
                    <a:pt x="2705158" y="279499"/>
                    <a:pt x="2808272" y="229852"/>
                  </a:cubicBezTo>
                  <a:cubicBezTo>
                    <a:pt x="2896110" y="187842"/>
                    <a:pt x="2893565" y="54176"/>
                    <a:pt x="2990314" y="21077"/>
                  </a:cubicBezTo>
                  <a:cubicBezTo>
                    <a:pt x="3190177" y="-47666"/>
                    <a:pt x="3210545" y="386433"/>
                    <a:pt x="3395133" y="176385"/>
                  </a:cubicBezTo>
                  <a:cubicBezTo>
                    <a:pt x="3449872" y="115280"/>
                    <a:pt x="3502066" y="-33663"/>
                    <a:pt x="3610272" y="15985"/>
                  </a:cubicBezTo>
                  <a:cubicBezTo>
                    <a:pt x="3689199" y="51629"/>
                    <a:pt x="3685380" y="191661"/>
                    <a:pt x="3763034" y="227306"/>
                  </a:cubicBezTo>
                  <a:cubicBezTo>
                    <a:pt x="3939983" y="308779"/>
                    <a:pt x="3932345" y="-70580"/>
                    <a:pt x="4100383" y="47810"/>
                  </a:cubicBezTo>
                  <a:cubicBezTo>
                    <a:pt x="4158942" y="88547"/>
                    <a:pt x="4170399" y="229852"/>
                    <a:pt x="4251872" y="234944"/>
                  </a:cubicBezTo>
                  <a:cubicBezTo>
                    <a:pt x="4349894" y="242582"/>
                    <a:pt x="4356260" y="54176"/>
                    <a:pt x="4433914" y="21077"/>
                  </a:cubicBezTo>
                  <a:cubicBezTo>
                    <a:pt x="4593040" y="-46393"/>
                    <a:pt x="4581583" y="388979"/>
                    <a:pt x="4748348" y="154744"/>
                  </a:cubicBezTo>
                  <a:cubicBezTo>
                    <a:pt x="4785266" y="102550"/>
                    <a:pt x="4808180" y="-5656"/>
                    <a:pt x="4882015" y="22350"/>
                  </a:cubicBezTo>
                  <a:cubicBezTo>
                    <a:pt x="4966034" y="52902"/>
                    <a:pt x="4931663" y="279499"/>
                    <a:pt x="5058964" y="227306"/>
                  </a:cubicBezTo>
                  <a:cubicBezTo>
                    <a:pt x="5125161" y="200572"/>
                    <a:pt x="5118796" y="4528"/>
                    <a:pt x="5200269" y="7074"/>
                  </a:cubicBezTo>
                  <a:cubicBezTo>
                    <a:pt x="5289380" y="9620"/>
                    <a:pt x="5267739" y="198026"/>
                    <a:pt x="5337755" y="228579"/>
                  </a:cubicBezTo>
                  <a:cubicBezTo>
                    <a:pt x="5472694" y="289683"/>
                    <a:pt x="5468875" y="-188970"/>
                    <a:pt x="5579628" y="114007"/>
                  </a:cubicBezTo>
                  <a:cubicBezTo>
                    <a:pt x="5594903" y="154744"/>
                    <a:pt x="5606361" y="241309"/>
                    <a:pt x="5658554" y="234944"/>
                  </a:cubicBezTo>
                  <a:cubicBezTo>
                    <a:pt x="5740028" y="226033"/>
                    <a:pt x="5705656" y="28715"/>
                    <a:pt x="5776945" y="10893"/>
                  </a:cubicBezTo>
                  <a:cubicBezTo>
                    <a:pt x="5882605" y="-15840"/>
                    <a:pt x="5829139" y="214575"/>
                    <a:pt x="5909338" y="234944"/>
                  </a:cubicBezTo>
                  <a:cubicBezTo>
                    <a:pt x="6000996" y="259131"/>
                    <a:pt x="5962805" y="49083"/>
                    <a:pt x="6025183" y="21077"/>
                  </a:cubicBezTo>
                  <a:cubicBezTo>
                    <a:pt x="6144846" y="-29844"/>
                    <a:pt x="6068465" y="234944"/>
                    <a:pt x="6153758" y="241309"/>
                  </a:cubicBezTo>
                  <a:cubicBezTo>
                    <a:pt x="6228865" y="247674"/>
                    <a:pt x="6183037" y="50356"/>
                    <a:pt x="6226320" y="26169"/>
                  </a:cubicBezTo>
                  <a:cubicBezTo>
                    <a:pt x="6307792" y="-19659"/>
                    <a:pt x="6298881" y="173839"/>
                    <a:pt x="6334526" y="209483"/>
                  </a:cubicBezTo>
                  <a:cubicBezTo>
                    <a:pt x="6422364" y="297322"/>
                    <a:pt x="6394357" y="64360"/>
                    <a:pt x="6435094" y="29988"/>
                  </a:cubicBezTo>
                  <a:cubicBezTo>
                    <a:pt x="6521659" y="-41301"/>
                    <a:pt x="6475830" y="195480"/>
                    <a:pt x="6530570" y="227306"/>
                  </a:cubicBezTo>
                  <a:cubicBezTo>
                    <a:pt x="6636230" y="289683"/>
                    <a:pt x="6578944" y="709"/>
                    <a:pt x="6642595" y="1982"/>
                  </a:cubicBezTo>
                  <a:cubicBezTo>
                    <a:pt x="6716431" y="3255"/>
                    <a:pt x="6701154" y="453902"/>
                    <a:pt x="6776262" y="93639"/>
                  </a:cubicBezTo>
                  <a:cubicBezTo>
                    <a:pt x="6832275" y="-173694"/>
                    <a:pt x="6851370" y="240036"/>
                    <a:pt x="6895926" y="237490"/>
                  </a:cubicBezTo>
                  <a:cubicBezTo>
                    <a:pt x="6968488" y="234944"/>
                    <a:pt x="6883195" y="1982"/>
                    <a:pt x="6977399" y="29988"/>
                  </a:cubicBezTo>
                  <a:cubicBezTo>
                    <a:pt x="7042322" y="49083"/>
                    <a:pt x="6985037" y="223487"/>
                    <a:pt x="7047415" y="226033"/>
                  </a:cubicBezTo>
                  <a:cubicBezTo>
                    <a:pt x="7091970" y="227306"/>
                    <a:pt x="7060145" y="49083"/>
                    <a:pt x="7098335" y="22350"/>
                  </a:cubicBezTo>
                  <a:cubicBezTo>
                    <a:pt x="7181081" y="-36209"/>
                    <a:pt x="7119976" y="236217"/>
                    <a:pt x="7174716" y="229852"/>
                  </a:cubicBezTo>
                  <a:cubicBezTo>
                    <a:pt x="7219272" y="224760"/>
                    <a:pt x="7179808" y="22350"/>
                    <a:pt x="7214179" y="17258"/>
                  </a:cubicBezTo>
                  <a:cubicBezTo>
                    <a:pt x="7261281" y="9620"/>
                    <a:pt x="7230728" y="208210"/>
                    <a:pt x="7254916" y="224760"/>
                  </a:cubicBezTo>
                  <a:cubicBezTo>
                    <a:pt x="7330024" y="275680"/>
                    <a:pt x="7275284" y="15985"/>
                    <a:pt x="7327478" y="14712"/>
                  </a:cubicBezTo>
                  <a:cubicBezTo>
                    <a:pt x="7384764" y="13439"/>
                    <a:pt x="7345300" y="233671"/>
                    <a:pt x="7365669" y="237490"/>
                  </a:cubicBezTo>
                  <a:cubicBezTo>
                    <a:pt x="7417862" y="247674"/>
                    <a:pt x="7386037" y="17258"/>
                    <a:pt x="7405132" y="10893"/>
                  </a:cubicBezTo>
                  <a:cubicBezTo>
                    <a:pt x="7458599" y="-5656"/>
                    <a:pt x="7419135" y="236217"/>
                    <a:pt x="7466236" y="237490"/>
                  </a:cubicBezTo>
                  <a:cubicBezTo>
                    <a:pt x="7500608" y="238763"/>
                    <a:pt x="7482785" y="-20932"/>
                    <a:pt x="7529887" y="24896"/>
                  </a:cubicBezTo>
                  <a:cubicBezTo>
                    <a:pt x="7560440" y="55449"/>
                    <a:pt x="7519703" y="213302"/>
                    <a:pt x="7555347" y="229852"/>
                  </a:cubicBezTo>
                  <a:cubicBezTo>
                    <a:pt x="7608814" y="256585"/>
                    <a:pt x="7601176" y="41445"/>
                    <a:pt x="7601176" y="24896"/>
                  </a:cubicBezTo>
                </a:path>
              </a:pathLst>
            </a:custGeom>
            <a:noFill/>
            <a:ln w="3175" cap="flat">
              <a:gradFill>
                <a:gsLst>
                  <a:gs pos="94690">
                    <a:sysClr val="windowText" lastClr="000000">
                      <a:lumMod val="75000"/>
                      <a:lumOff val="25000"/>
                      <a:alpha val="0"/>
                    </a:sysClr>
                  </a:gs>
                  <a:gs pos="78000">
                    <a:sysClr val="windowText" lastClr="000000">
                      <a:lumMod val="65000"/>
                      <a:lumOff val="35000"/>
                    </a:sysClr>
                  </a:gs>
                  <a:gs pos="18000">
                    <a:sysClr val="window" lastClr="FFFFFF"/>
                  </a:gs>
                  <a:gs pos="0">
                    <a:sysClr val="window" lastClr="FFFFFF">
                      <a:lumMod val="75000"/>
                    </a:sysClr>
                  </a:gs>
                  <a:gs pos="59000">
                    <a:sysClr val="window" lastClr="FFFFFF">
                      <a:lumMod val="50000"/>
                    </a:sysClr>
                  </a:gs>
                </a:gsLst>
                <a:lin ang="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pic>
          <p:nvPicPr>
            <p:cNvPr id="182" name="图片 100">
              <a:extLst>
                <a:ext uri="{FF2B5EF4-FFF2-40B4-BE49-F238E27FC236}">
                  <a16:creationId xmlns:a16="http://schemas.microsoft.com/office/drawing/2014/main" xmlns="" id="{D8C1C106-2691-42D7-9110-BEB4573BCD26}"/>
                </a:ext>
              </a:extLst>
            </p:cNvPr>
            <p:cNvPicPr>
              <a:picLocks noChangeAspect="1"/>
            </p:cNvPicPr>
            <p:nvPr/>
          </p:nvPicPr>
          <p:blipFill>
            <a:blip r:embed="rId10">
              <a:duotone>
                <a:srgbClr val="9BBB59">
                  <a:shade val="45000"/>
                  <a:satMod val="135000"/>
                </a:srgbClr>
                <a:prstClr val="white"/>
              </a:duotone>
            </a:blip>
            <a:srcRect/>
            <a:stretch>
              <a:fillRect/>
            </a:stretch>
          </p:blipFill>
          <p:spPr>
            <a:xfrm>
              <a:off x="8410361" y="2891046"/>
              <a:ext cx="142062" cy="460521"/>
            </a:xfrm>
            <a:prstGeom prst="rect">
              <a:avLst/>
            </a:prstGeom>
          </p:spPr>
        </p:pic>
        <p:pic>
          <p:nvPicPr>
            <p:cNvPr id="183" name="图片 101" descr="手里拿着枪&#10;&#10;低可信度描述已自动生成">
              <a:extLst>
                <a:ext uri="{FF2B5EF4-FFF2-40B4-BE49-F238E27FC236}">
                  <a16:creationId xmlns:a16="http://schemas.microsoft.com/office/drawing/2014/main" xmlns="" id="{6E7D7386-3CDC-4CCC-82E5-CE03501303B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446967" y="2701593"/>
              <a:ext cx="468342" cy="237032"/>
            </a:xfrm>
            <a:prstGeom prst="rect">
              <a:avLst/>
            </a:prstGeom>
          </p:spPr>
        </p:pic>
      </p:grpSp>
      <p:grpSp>
        <p:nvGrpSpPr>
          <p:cNvPr id="186" name="组合 269">
            <a:extLst>
              <a:ext uri="{FF2B5EF4-FFF2-40B4-BE49-F238E27FC236}">
                <a16:creationId xmlns:a16="http://schemas.microsoft.com/office/drawing/2014/main" xmlns="" id="{7EA44FCB-ACAB-455F-BC8D-28896C4B1D04}"/>
              </a:ext>
            </a:extLst>
          </p:cNvPr>
          <p:cNvGrpSpPr>
            <a:grpSpLocks/>
          </p:cNvGrpSpPr>
          <p:nvPr/>
        </p:nvGrpSpPr>
        <p:grpSpPr bwMode="auto">
          <a:xfrm>
            <a:off x="270316" y="5625287"/>
            <a:ext cx="688602" cy="385879"/>
            <a:chOff x="6432551" y="854076"/>
            <a:chExt cx="1042987" cy="585787"/>
          </a:xfrm>
        </p:grpSpPr>
        <p:sp>
          <p:nvSpPr>
            <p:cNvPr id="187" name="Freeform 196">
              <a:extLst>
                <a:ext uri="{FF2B5EF4-FFF2-40B4-BE49-F238E27FC236}">
                  <a16:creationId xmlns:a16="http://schemas.microsoft.com/office/drawing/2014/main" xmlns="" id="{C76C1C08-6A8F-429E-873E-9EEAB457F7DC}"/>
                </a:ext>
              </a:extLst>
            </p:cNvPr>
            <p:cNvSpPr>
              <a:spLocks/>
            </p:cNvSpPr>
            <p:nvPr/>
          </p:nvSpPr>
          <p:spPr bwMode="auto">
            <a:xfrm>
              <a:off x="6724651" y="1046163"/>
              <a:ext cx="188913" cy="393700"/>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413" y="937"/>
                  </a:moveTo>
                  <a:lnTo>
                    <a:pt x="413" y="937"/>
                  </a:lnTo>
                  <a:cubicBezTo>
                    <a:pt x="400" y="937"/>
                    <a:pt x="388" y="929"/>
                    <a:pt x="383" y="916"/>
                  </a:cubicBezTo>
                  <a:lnTo>
                    <a:pt x="7" y="51"/>
                  </a:lnTo>
                  <a:cubicBezTo>
                    <a:pt x="0" y="34"/>
                    <a:pt x="8" y="14"/>
                    <a:pt x="25" y="7"/>
                  </a:cubicBezTo>
                  <a:cubicBezTo>
                    <a:pt x="42" y="0"/>
                    <a:pt x="61" y="7"/>
                    <a:pt x="69" y="24"/>
                  </a:cubicBezTo>
                  <a:lnTo>
                    <a:pt x="444" y="890"/>
                  </a:lnTo>
                  <a:cubicBezTo>
                    <a:pt x="451" y="907"/>
                    <a:pt x="443" y="926"/>
                    <a:pt x="427" y="934"/>
                  </a:cubicBezTo>
                  <a:cubicBezTo>
                    <a:pt x="422" y="936"/>
                    <a:pt x="418" y="937"/>
                    <a:pt x="413" y="9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88" name="Freeform 197">
              <a:extLst>
                <a:ext uri="{FF2B5EF4-FFF2-40B4-BE49-F238E27FC236}">
                  <a16:creationId xmlns:a16="http://schemas.microsoft.com/office/drawing/2014/main" xmlns="" id="{9736DEED-0C79-4F73-8869-15C0B7C32F55}"/>
                </a:ext>
              </a:extLst>
            </p:cNvPr>
            <p:cNvSpPr>
              <a:spLocks/>
            </p:cNvSpPr>
            <p:nvPr/>
          </p:nvSpPr>
          <p:spPr bwMode="auto">
            <a:xfrm>
              <a:off x="6565901" y="1046163"/>
              <a:ext cx="190500" cy="393700"/>
            </a:xfrm>
            <a:custGeom>
              <a:avLst/>
              <a:gdLst>
                <a:gd name="T0" fmla="*/ 2147483646 w 451"/>
                <a:gd name="T1" fmla="*/ 2147483646 h 937"/>
                <a:gd name="T2" fmla="*/ 2147483646 w 451"/>
                <a:gd name="T3" fmla="*/ 2147483646 h 937"/>
                <a:gd name="T4" fmla="*/ 2147483646 w 451"/>
                <a:gd name="T5" fmla="*/ 2147483646 h 937"/>
                <a:gd name="T6" fmla="*/ 2147483646 w 451"/>
                <a:gd name="T7" fmla="*/ 2147483646 h 937"/>
                <a:gd name="T8" fmla="*/ 2147483646 w 451"/>
                <a:gd name="T9" fmla="*/ 2147483646 h 937"/>
                <a:gd name="T10" fmla="*/ 2147483646 w 451"/>
                <a:gd name="T11" fmla="*/ 2147483646 h 937"/>
                <a:gd name="T12" fmla="*/ 2147483646 w 451"/>
                <a:gd name="T13" fmla="*/ 2147483646 h 937"/>
                <a:gd name="T14" fmla="*/ 2147483646 w 451"/>
                <a:gd name="T15" fmla="*/ 2147483646 h 937"/>
                <a:gd name="T16" fmla="*/ 2147483646 w 451"/>
                <a:gd name="T17" fmla="*/ 2147483646 h 9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1"/>
                <a:gd name="T28" fmla="*/ 0 h 937"/>
                <a:gd name="T29" fmla="*/ 451 w 451"/>
                <a:gd name="T30" fmla="*/ 937 h 9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1" h="937">
                  <a:moveTo>
                    <a:pt x="38" y="937"/>
                  </a:moveTo>
                  <a:lnTo>
                    <a:pt x="38" y="937"/>
                  </a:lnTo>
                  <a:cubicBezTo>
                    <a:pt x="33" y="937"/>
                    <a:pt x="29" y="936"/>
                    <a:pt x="24" y="934"/>
                  </a:cubicBezTo>
                  <a:cubicBezTo>
                    <a:pt x="8" y="926"/>
                    <a:pt x="0" y="907"/>
                    <a:pt x="7" y="890"/>
                  </a:cubicBezTo>
                  <a:lnTo>
                    <a:pt x="382" y="24"/>
                  </a:lnTo>
                  <a:cubicBezTo>
                    <a:pt x="390" y="7"/>
                    <a:pt x="409" y="0"/>
                    <a:pt x="426" y="7"/>
                  </a:cubicBezTo>
                  <a:cubicBezTo>
                    <a:pt x="443" y="14"/>
                    <a:pt x="451" y="34"/>
                    <a:pt x="444" y="51"/>
                  </a:cubicBezTo>
                  <a:lnTo>
                    <a:pt x="68" y="916"/>
                  </a:lnTo>
                  <a:cubicBezTo>
                    <a:pt x="63" y="929"/>
                    <a:pt x="51" y="937"/>
                    <a:pt x="38" y="93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89" name="Freeform 198">
              <a:extLst>
                <a:ext uri="{FF2B5EF4-FFF2-40B4-BE49-F238E27FC236}">
                  <a16:creationId xmlns:a16="http://schemas.microsoft.com/office/drawing/2014/main" xmlns="" id="{91D242D2-F59C-41A3-B308-3E4E629A8B8C}"/>
                </a:ext>
              </a:extLst>
            </p:cNvPr>
            <p:cNvSpPr>
              <a:spLocks/>
            </p:cNvSpPr>
            <p:nvPr/>
          </p:nvSpPr>
          <p:spPr bwMode="auto">
            <a:xfrm>
              <a:off x="6700838" y="982663"/>
              <a:ext cx="77788" cy="77788"/>
            </a:xfrm>
            <a:custGeom>
              <a:avLst/>
              <a:gdLst>
                <a:gd name="T0" fmla="*/ 2147483646 w 186"/>
                <a:gd name="T1" fmla="*/ 2147483646 h 185"/>
                <a:gd name="T2" fmla="*/ 2147483646 w 186"/>
                <a:gd name="T3" fmla="*/ 2147483646 h 185"/>
                <a:gd name="T4" fmla="*/ 2147483646 w 186"/>
                <a:gd name="T5" fmla="*/ 2147483646 h 185"/>
                <a:gd name="T6" fmla="*/ 0 w 186"/>
                <a:gd name="T7" fmla="*/ 2147483646 h 185"/>
                <a:gd name="T8" fmla="*/ 2147483646 w 186"/>
                <a:gd name="T9" fmla="*/ 0 h 185"/>
                <a:gd name="T10" fmla="*/ 2147483646 w 186"/>
                <a:gd name="T11" fmla="*/ 2147483646 h 185"/>
                <a:gd name="T12" fmla="*/ 0 60000 65536"/>
                <a:gd name="T13" fmla="*/ 0 60000 65536"/>
                <a:gd name="T14" fmla="*/ 0 60000 65536"/>
                <a:gd name="T15" fmla="*/ 0 60000 65536"/>
                <a:gd name="T16" fmla="*/ 0 60000 65536"/>
                <a:gd name="T17" fmla="*/ 0 60000 65536"/>
                <a:gd name="T18" fmla="*/ 0 w 186"/>
                <a:gd name="T19" fmla="*/ 0 h 185"/>
                <a:gd name="T20" fmla="*/ 186 w 18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86" h="185">
                  <a:moveTo>
                    <a:pt x="186" y="92"/>
                  </a:moveTo>
                  <a:lnTo>
                    <a:pt x="186" y="92"/>
                  </a:lnTo>
                  <a:cubicBezTo>
                    <a:pt x="186" y="143"/>
                    <a:pt x="144" y="185"/>
                    <a:pt x="93" y="185"/>
                  </a:cubicBezTo>
                  <a:cubicBezTo>
                    <a:pt x="42" y="185"/>
                    <a:pt x="0" y="143"/>
                    <a:pt x="0" y="92"/>
                  </a:cubicBezTo>
                  <a:cubicBezTo>
                    <a:pt x="0" y="41"/>
                    <a:pt x="42" y="0"/>
                    <a:pt x="93" y="0"/>
                  </a:cubicBezTo>
                  <a:cubicBezTo>
                    <a:pt x="144" y="0"/>
                    <a:pt x="186" y="41"/>
                    <a:pt x="186" y="9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0" name="Freeform 199">
              <a:extLst>
                <a:ext uri="{FF2B5EF4-FFF2-40B4-BE49-F238E27FC236}">
                  <a16:creationId xmlns:a16="http://schemas.microsoft.com/office/drawing/2014/main" xmlns="" id="{B474AABD-DF31-4DDA-9172-2955C255CB86}"/>
                </a:ext>
              </a:extLst>
            </p:cNvPr>
            <p:cNvSpPr>
              <a:spLocks/>
            </p:cNvSpPr>
            <p:nvPr/>
          </p:nvSpPr>
          <p:spPr bwMode="auto">
            <a:xfrm>
              <a:off x="6432551" y="854076"/>
              <a:ext cx="98425" cy="333375"/>
            </a:xfrm>
            <a:custGeom>
              <a:avLst/>
              <a:gdLst>
                <a:gd name="T0" fmla="*/ 2147483646 w 233"/>
                <a:gd name="T1" fmla="*/ 2147483646 h 793"/>
                <a:gd name="T2" fmla="*/ 2147483646 w 233"/>
                <a:gd name="T3" fmla="*/ 2147483646 h 793"/>
                <a:gd name="T4" fmla="*/ 2147483646 w 233"/>
                <a:gd name="T5" fmla="*/ 2147483646 h 793"/>
                <a:gd name="T6" fmla="*/ 0 w 233"/>
                <a:gd name="T7" fmla="*/ 2147483646 h 793"/>
                <a:gd name="T8" fmla="*/ 2147483646 w 233"/>
                <a:gd name="T9" fmla="*/ 2147483646 h 793"/>
                <a:gd name="T10" fmla="*/ 2147483646 w 233"/>
                <a:gd name="T11" fmla="*/ 2147483646 h 793"/>
                <a:gd name="T12" fmla="*/ 2147483646 w 233"/>
                <a:gd name="T13" fmla="*/ 2147483646 h 793"/>
                <a:gd name="T14" fmla="*/ 2147483646 w 233"/>
                <a:gd name="T15" fmla="*/ 2147483646 h 793"/>
                <a:gd name="T16" fmla="*/ 2147483646 w 233"/>
                <a:gd name="T17" fmla="*/ 2147483646 h 793"/>
                <a:gd name="T18" fmla="*/ 2147483646 w 233"/>
                <a:gd name="T19" fmla="*/ 2147483646 h 793"/>
                <a:gd name="T20" fmla="*/ 2147483646 w 233"/>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793"/>
                <a:gd name="T35" fmla="*/ 233 w 233"/>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793">
                  <a:moveTo>
                    <a:pt x="196" y="793"/>
                  </a:moveTo>
                  <a:lnTo>
                    <a:pt x="196" y="793"/>
                  </a:lnTo>
                  <a:cubicBezTo>
                    <a:pt x="188" y="793"/>
                    <a:pt x="180" y="790"/>
                    <a:pt x="174" y="785"/>
                  </a:cubicBezTo>
                  <a:cubicBezTo>
                    <a:pt x="63" y="689"/>
                    <a:pt x="0" y="548"/>
                    <a:pt x="0" y="398"/>
                  </a:cubicBezTo>
                  <a:cubicBezTo>
                    <a:pt x="0" y="248"/>
                    <a:pt x="63" y="107"/>
                    <a:pt x="174" y="12"/>
                  </a:cubicBezTo>
                  <a:cubicBezTo>
                    <a:pt x="188" y="0"/>
                    <a:pt x="209" y="1"/>
                    <a:pt x="221" y="15"/>
                  </a:cubicBezTo>
                  <a:cubicBezTo>
                    <a:pt x="233" y="29"/>
                    <a:pt x="232" y="50"/>
                    <a:pt x="218" y="62"/>
                  </a:cubicBezTo>
                  <a:cubicBezTo>
                    <a:pt x="122" y="145"/>
                    <a:pt x="66" y="268"/>
                    <a:pt x="66" y="398"/>
                  </a:cubicBezTo>
                  <a:cubicBezTo>
                    <a:pt x="66" y="529"/>
                    <a:pt x="122" y="651"/>
                    <a:pt x="218" y="734"/>
                  </a:cubicBezTo>
                  <a:cubicBezTo>
                    <a:pt x="232" y="746"/>
                    <a:pt x="233" y="768"/>
                    <a:pt x="221" y="781"/>
                  </a:cubicBezTo>
                  <a:cubicBezTo>
                    <a:pt x="215" y="789"/>
                    <a:pt x="205" y="793"/>
                    <a:pt x="196" y="7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1" name="Freeform 200">
              <a:extLst>
                <a:ext uri="{FF2B5EF4-FFF2-40B4-BE49-F238E27FC236}">
                  <a16:creationId xmlns:a16="http://schemas.microsoft.com/office/drawing/2014/main" xmlns="" id="{D09C0A8C-BC7C-4F9E-BE22-2B72D1392AA9}"/>
                </a:ext>
              </a:extLst>
            </p:cNvPr>
            <p:cNvSpPr>
              <a:spLocks/>
            </p:cNvSpPr>
            <p:nvPr/>
          </p:nvSpPr>
          <p:spPr bwMode="auto">
            <a:xfrm>
              <a:off x="6513513" y="896938"/>
              <a:ext cx="79375" cy="247650"/>
            </a:xfrm>
            <a:custGeom>
              <a:avLst/>
              <a:gdLst>
                <a:gd name="T0" fmla="*/ 2147483646 w 188"/>
                <a:gd name="T1" fmla="*/ 2147483646 h 591"/>
                <a:gd name="T2" fmla="*/ 2147483646 w 188"/>
                <a:gd name="T3" fmla="*/ 2147483646 h 591"/>
                <a:gd name="T4" fmla="*/ 2147483646 w 188"/>
                <a:gd name="T5" fmla="*/ 2147483646 h 591"/>
                <a:gd name="T6" fmla="*/ 0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151" y="591"/>
                  </a:moveTo>
                  <a:lnTo>
                    <a:pt x="151" y="591"/>
                  </a:lnTo>
                  <a:cubicBezTo>
                    <a:pt x="143" y="591"/>
                    <a:pt x="136" y="588"/>
                    <a:pt x="129" y="582"/>
                  </a:cubicBezTo>
                  <a:cubicBezTo>
                    <a:pt x="47" y="512"/>
                    <a:pt x="0" y="408"/>
                    <a:pt x="0" y="297"/>
                  </a:cubicBezTo>
                  <a:cubicBezTo>
                    <a:pt x="0" y="187"/>
                    <a:pt x="47" y="83"/>
                    <a:pt x="129" y="12"/>
                  </a:cubicBezTo>
                  <a:cubicBezTo>
                    <a:pt x="143" y="0"/>
                    <a:pt x="164" y="2"/>
                    <a:pt x="176" y="16"/>
                  </a:cubicBezTo>
                  <a:cubicBezTo>
                    <a:pt x="188" y="29"/>
                    <a:pt x="187" y="51"/>
                    <a:pt x="173" y="63"/>
                  </a:cubicBezTo>
                  <a:cubicBezTo>
                    <a:pt x="106" y="120"/>
                    <a:pt x="67" y="206"/>
                    <a:pt x="67" y="297"/>
                  </a:cubicBezTo>
                  <a:cubicBezTo>
                    <a:pt x="67" y="388"/>
                    <a:pt x="106" y="474"/>
                    <a:pt x="173" y="532"/>
                  </a:cubicBezTo>
                  <a:cubicBezTo>
                    <a:pt x="187" y="544"/>
                    <a:pt x="188" y="565"/>
                    <a:pt x="176" y="579"/>
                  </a:cubicBezTo>
                  <a:cubicBezTo>
                    <a:pt x="170" y="587"/>
                    <a:pt x="160" y="591"/>
                    <a:pt x="151" y="5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2" name="Freeform 201">
              <a:extLst>
                <a:ext uri="{FF2B5EF4-FFF2-40B4-BE49-F238E27FC236}">
                  <a16:creationId xmlns:a16="http://schemas.microsoft.com/office/drawing/2014/main" xmlns="" id="{5758EB90-9F28-4BD5-BCF9-A1E7EBF21D53}"/>
                </a:ext>
              </a:extLst>
            </p:cNvPr>
            <p:cNvSpPr>
              <a:spLocks/>
            </p:cNvSpPr>
            <p:nvPr/>
          </p:nvSpPr>
          <p:spPr bwMode="auto">
            <a:xfrm>
              <a:off x="6592888" y="936626"/>
              <a:ext cx="66675" cy="168275"/>
            </a:xfrm>
            <a:custGeom>
              <a:avLst/>
              <a:gdLst>
                <a:gd name="T0" fmla="*/ 2147483646 w 158"/>
                <a:gd name="T1" fmla="*/ 2147483646 h 401"/>
                <a:gd name="T2" fmla="*/ 2147483646 w 158"/>
                <a:gd name="T3" fmla="*/ 2147483646 h 401"/>
                <a:gd name="T4" fmla="*/ 2147483646 w 158"/>
                <a:gd name="T5" fmla="*/ 2147483646 h 401"/>
                <a:gd name="T6" fmla="*/ 0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120" y="401"/>
                  </a:moveTo>
                  <a:lnTo>
                    <a:pt x="120" y="401"/>
                  </a:lnTo>
                  <a:cubicBezTo>
                    <a:pt x="114" y="401"/>
                    <a:pt x="108" y="400"/>
                    <a:pt x="102" y="396"/>
                  </a:cubicBezTo>
                  <a:cubicBezTo>
                    <a:pt x="38" y="354"/>
                    <a:pt x="0" y="282"/>
                    <a:pt x="0" y="203"/>
                  </a:cubicBezTo>
                  <a:cubicBezTo>
                    <a:pt x="0" y="125"/>
                    <a:pt x="38" y="53"/>
                    <a:pt x="102" y="11"/>
                  </a:cubicBezTo>
                  <a:cubicBezTo>
                    <a:pt x="117" y="0"/>
                    <a:pt x="138" y="5"/>
                    <a:pt x="148" y="20"/>
                  </a:cubicBezTo>
                  <a:cubicBezTo>
                    <a:pt x="158" y="35"/>
                    <a:pt x="154" y="56"/>
                    <a:pt x="139" y="66"/>
                  </a:cubicBezTo>
                  <a:cubicBezTo>
                    <a:pt x="94" y="96"/>
                    <a:pt x="67" y="147"/>
                    <a:pt x="67" y="203"/>
                  </a:cubicBezTo>
                  <a:cubicBezTo>
                    <a:pt x="67" y="259"/>
                    <a:pt x="94" y="310"/>
                    <a:pt x="139" y="340"/>
                  </a:cubicBezTo>
                  <a:cubicBezTo>
                    <a:pt x="154" y="350"/>
                    <a:pt x="158" y="371"/>
                    <a:pt x="148" y="386"/>
                  </a:cubicBezTo>
                  <a:cubicBezTo>
                    <a:pt x="142" y="396"/>
                    <a:pt x="131" y="401"/>
                    <a:pt x="120" y="40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3" name="Freeform 202">
              <a:extLst>
                <a:ext uri="{FF2B5EF4-FFF2-40B4-BE49-F238E27FC236}">
                  <a16:creationId xmlns:a16="http://schemas.microsoft.com/office/drawing/2014/main" xmlns="" id="{46BBCF11-AA31-4F31-9EF8-0C5E684E8699}"/>
                </a:ext>
              </a:extLst>
            </p:cNvPr>
            <p:cNvSpPr>
              <a:spLocks/>
            </p:cNvSpPr>
            <p:nvPr/>
          </p:nvSpPr>
          <p:spPr bwMode="auto">
            <a:xfrm>
              <a:off x="6959601" y="854076"/>
              <a:ext cx="98425" cy="333375"/>
            </a:xfrm>
            <a:custGeom>
              <a:avLst/>
              <a:gdLst>
                <a:gd name="T0" fmla="*/ 2147483646 w 234"/>
                <a:gd name="T1" fmla="*/ 2147483646 h 793"/>
                <a:gd name="T2" fmla="*/ 2147483646 w 234"/>
                <a:gd name="T3" fmla="*/ 2147483646 h 793"/>
                <a:gd name="T4" fmla="*/ 2147483646 w 234"/>
                <a:gd name="T5" fmla="*/ 2147483646 h 793"/>
                <a:gd name="T6" fmla="*/ 2147483646 w 234"/>
                <a:gd name="T7" fmla="*/ 2147483646 h 793"/>
                <a:gd name="T8" fmla="*/ 2147483646 w 234"/>
                <a:gd name="T9" fmla="*/ 2147483646 h 793"/>
                <a:gd name="T10" fmla="*/ 2147483646 w 234"/>
                <a:gd name="T11" fmla="*/ 2147483646 h 793"/>
                <a:gd name="T12" fmla="*/ 2147483646 w 234"/>
                <a:gd name="T13" fmla="*/ 2147483646 h 793"/>
                <a:gd name="T14" fmla="*/ 2147483646 w 234"/>
                <a:gd name="T15" fmla="*/ 2147483646 h 793"/>
                <a:gd name="T16" fmla="*/ 2147483646 w 234"/>
                <a:gd name="T17" fmla="*/ 2147483646 h 793"/>
                <a:gd name="T18" fmla="*/ 2147483646 w 234"/>
                <a:gd name="T19" fmla="*/ 2147483646 h 793"/>
                <a:gd name="T20" fmla="*/ 2147483646 w 234"/>
                <a:gd name="T21" fmla="*/ 2147483646 h 7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4"/>
                <a:gd name="T34" fmla="*/ 0 h 793"/>
                <a:gd name="T35" fmla="*/ 234 w 234"/>
                <a:gd name="T36" fmla="*/ 793 h 7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4" h="793">
                  <a:moveTo>
                    <a:pt x="38" y="793"/>
                  </a:moveTo>
                  <a:lnTo>
                    <a:pt x="38" y="793"/>
                  </a:lnTo>
                  <a:cubicBezTo>
                    <a:pt x="28" y="793"/>
                    <a:pt x="19" y="789"/>
                    <a:pt x="12" y="781"/>
                  </a:cubicBezTo>
                  <a:cubicBezTo>
                    <a:pt x="0" y="768"/>
                    <a:pt x="2" y="746"/>
                    <a:pt x="16" y="734"/>
                  </a:cubicBezTo>
                  <a:cubicBezTo>
                    <a:pt x="112" y="651"/>
                    <a:pt x="167" y="529"/>
                    <a:pt x="167" y="398"/>
                  </a:cubicBezTo>
                  <a:cubicBezTo>
                    <a:pt x="167" y="268"/>
                    <a:pt x="112" y="145"/>
                    <a:pt x="16" y="62"/>
                  </a:cubicBezTo>
                  <a:cubicBezTo>
                    <a:pt x="2" y="50"/>
                    <a:pt x="0" y="29"/>
                    <a:pt x="12" y="15"/>
                  </a:cubicBezTo>
                  <a:cubicBezTo>
                    <a:pt x="24" y="1"/>
                    <a:pt x="45" y="0"/>
                    <a:pt x="59" y="12"/>
                  </a:cubicBezTo>
                  <a:cubicBezTo>
                    <a:pt x="170" y="107"/>
                    <a:pt x="234" y="248"/>
                    <a:pt x="234" y="398"/>
                  </a:cubicBezTo>
                  <a:cubicBezTo>
                    <a:pt x="234" y="548"/>
                    <a:pt x="170" y="689"/>
                    <a:pt x="59" y="785"/>
                  </a:cubicBezTo>
                  <a:cubicBezTo>
                    <a:pt x="53" y="790"/>
                    <a:pt x="45" y="793"/>
                    <a:pt x="38" y="79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4" name="Freeform 203">
              <a:extLst>
                <a:ext uri="{FF2B5EF4-FFF2-40B4-BE49-F238E27FC236}">
                  <a16:creationId xmlns:a16="http://schemas.microsoft.com/office/drawing/2014/main" xmlns="" id="{4406E753-27FF-4763-9F3C-19887ED5D2B4}"/>
                </a:ext>
              </a:extLst>
            </p:cNvPr>
            <p:cNvSpPr>
              <a:spLocks/>
            </p:cNvSpPr>
            <p:nvPr/>
          </p:nvSpPr>
          <p:spPr bwMode="auto">
            <a:xfrm>
              <a:off x="6897688" y="896938"/>
              <a:ext cx="79375" cy="247650"/>
            </a:xfrm>
            <a:custGeom>
              <a:avLst/>
              <a:gdLst>
                <a:gd name="T0" fmla="*/ 2147483646 w 188"/>
                <a:gd name="T1" fmla="*/ 2147483646 h 591"/>
                <a:gd name="T2" fmla="*/ 2147483646 w 188"/>
                <a:gd name="T3" fmla="*/ 2147483646 h 591"/>
                <a:gd name="T4" fmla="*/ 2147483646 w 188"/>
                <a:gd name="T5" fmla="*/ 2147483646 h 591"/>
                <a:gd name="T6" fmla="*/ 2147483646 w 188"/>
                <a:gd name="T7" fmla="*/ 2147483646 h 591"/>
                <a:gd name="T8" fmla="*/ 2147483646 w 188"/>
                <a:gd name="T9" fmla="*/ 2147483646 h 591"/>
                <a:gd name="T10" fmla="*/ 2147483646 w 188"/>
                <a:gd name="T11" fmla="*/ 2147483646 h 591"/>
                <a:gd name="T12" fmla="*/ 2147483646 w 188"/>
                <a:gd name="T13" fmla="*/ 2147483646 h 591"/>
                <a:gd name="T14" fmla="*/ 2147483646 w 188"/>
                <a:gd name="T15" fmla="*/ 2147483646 h 591"/>
                <a:gd name="T16" fmla="*/ 2147483646 w 188"/>
                <a:gd name="T17" fmla="*/ 2147483646 h 591"/>
                <a:gd name="T18" fmla="*/ 2147483646 w 188"/>
                <a:gd name="T19" fmla="*/ 2147483646 h 591"/>
                <a:gd name="T20" fmla="*/ 2147483646 w 188"/>
                <a:gd name="T21" fmla="*/ 2147483646 h 5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8"/>
                <a:gd name="T34" fmla="*/ 0 h 591"/>
                <a:gd name="T35" fmla="*/ 188 w 188"/>
                <a:gd name="T36" fmla="*/ 591 h 5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8" h="591">
                  <a:moveTo>
                    <a:pt x="38" y="591"/>
                  </a:moveTo>
                  <a:lnTo>
                    <a:pt x="38" y="591"/>
                  </a:lnTo>
                  <a:cubicBezTo>
                    <a:pt x="28" y="591"/>
                    <a:pt x="19" y="587"/>
                    <a:pt x="12" y="579"/>
                  </a:cubicBezTo>
                  <a:cubicBezTo>
                    <a:pt x="0" y="565"/>
                    <a:pt x="2" y="544"/>
                    <a:pt x="16" y="532"/>
                  </a:cubicBezTo>
                  <a:cubicBezTo>
                    <a:pt x="83" y="474"/>
                    <a:pt x="121" y="388"/>
                    <a:pt x="121" y="297"/>
                  </a:cubicBezTo>
                  <a:cubicBezTo>
                    <a:pt x="121" y="206"/>
                    <a:pt x="83" y="120"/>
                    <a:pt x="16" y="63"/>
                  </a:cubicBezTo>
                  <a:cubicBezTo>
                    <a:pt x="2" y="51"/>
                    <a:pt x="0" y="29"/>
                    <a:pt x="12" y="16"/>
                  </a:cubicBezTo>
                  <a:cubicBezTo>
                    <a:pt x="24" y="2"/>
                    <a:pt x="45" y="0"/>
                    <a:pt x="59" y="12"/>
                  </a:cubicBezTo>
                  <a:cubicBezTo>
                    <a:pt x="141" y="83"/>
                    <a:pt x="188" y="187"/>
                    <a:pt x="188" y="297"/>
                  </a:cubicBezTo>
                  <a:cubicBezTo>
                    <a:pt x="188" y="408"/>
                    <a:pt x="141" y="512"/>
                    <a:pt x="59" y="582"/>
                  </a:cubicBezTo>
                  <a:cubicBezTo>
                    <a:pt x="53" y="588"/>
                    <a:pt x="45" y="591"/>
                    <a:pt x="38" y="5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5" name="Freeform 204">
              <a:extLst>
                <a:ext uri="{FF2B5EF4-FFF2-40B4-BE49-F238E27FC236}">
                  <a16:creationId xmlns:a16="http://schemas.microsoft.com/office/drawing/2014/main" xmlns="" id="{ED1F0785-D4CA-437B-B5C3-566A010F4FE1}"/>
                </a:ext>
              </a:extLst>
            </p:cNvPr>
            <p:cNvSpPr>
              <a:spLocks/>
            </p:cNvSpPr>
            <p:nvPr/>
          </p:nvSpPr>
          <p:spPr bwMode="auto">
            <a:xfrm>
              <a:off x="6831013" y="936626"/>
              <a:ext cx="66675" cy="168275"/>
            </a:xfrm>
            <a:custGeom>
              <a:avLst/>
              <a:gdLst>
                <a:gd name="T0" fmla="*/ 2147483646 w 158"/>
                <a:gd name="T1" fmla="*/ 2147483646 h 401"/>
                <a:gd name="T2" fmla="*/ 2147483646 w 158"/>
                <a:gd name="T3" fmla="*/ 2147483646 h 401"/>
                <a:gd name="T4" fmla="*/ 2147483646 w 158"/>
                <a:gd name="T5" fmla="*/ 2147483646 h 401"/>
                <a:gd name="T6" fmla="*/ 2147483646 w 158"/>
                <a:gd name="T7" fmla="*/ 2147483646 h 401"/>
                <a:gd name="T8" fmla="*/ 2147483646 w 158"/>
                <a:gd name="T9" fmla="*/ 2147483646 h 401"/>
                <a:gd name="T10" fmla="*/ 2147483646 w 158"/>
                <a:gd name="T11" fmla="*/ 2147483646 h 401"/>
                <a:gd name="T12" fmla="*/ 2147483646 w 158"/>
                <a:gd name="T13" fmla="*/ 2147483646 h 401"/>
                <a:gd name="T14" fmla="*/ 2147483646 w 158"/>
                <a:gd name="T15" fmla="*/ 2147483646 h 401"/>
                <a:gd name="T16" fmla="*/ 2147483646 w 158"/>
                <a:gd name="T17" fmla="*/ 2147483646 h 401"/>
                <a:gd name="T18" fmla="*/ 2147483646 w 158"/>
                <a:gd name="T19" fmla="*/ 2147483646 h 401"/>
                <a:gd name="T20" fmla="*/ 2147483646 w 158"/>
                <a:gd name="T21" fmla="*/ 2147483646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
                <a:gd name="T34" fmla="*/ 0 h 401"/>
                <a:gd name="T35" fmla="*/ 158 w 158"/>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 h="401">
                  <a:moveTo>
                    <a:pt x="38" y="401"/>
                  </a:moveTo>
                  <a:lnTo>
                    <a:pt x="38" y="401"/>
                  </a:lnTo>
                  <a:cubicBezTo>
                    <a:pt x="27" y="401"/>
                    <a:pt x="17" y="396"/>
                    <a:pt x="10" y="386"/>
                  </a:cubicBezTo>
                  <a:cubicBezTo>
                    <a:pt x="0" y="371"/>
                    <a:pt x="4" y="350"/>
                    <a:pt x="20" y="340"/>
                  </a:cubicBezTo>
                  <a:cubicBezTo>
                    <a:pt x="65" y="310"/>
                    <a:pt x="92" y="259"/>
                    <a:pt x="92" y="203"/>
                  </a:cubicBezTo>
                  <a:cubicBezTo>
                    <a:pt x="92" y="147"/>
                    <a:pt x="65" y="96"/>
                    <a:pt x="20" y="66"/>
                  </a:cubicBezTo>
                  <a:cubicBezTo>
                    <a:pt x="4" y="56"/>
                    <a:pt x="0" y="35"/>
                    <a:pt x="10" y="20"/>
                  </a:cubicBezTo>
                  <a:cubicBezTo>
                    <a:pt x="21" y="5"/>
                    <a:pt x="41" y="0"/>
                    <a:pt x="57" y="11"/>
                  </a:cubicBezTo>
                  <a:cubicBezTo>
                    <a:pt x="120" y="53"/>
                    <a:pt x="158" y="125"/>
                    <a:pt x="158" y="203"/>
                  </a:cubicBezTo>
                  <a:cubicBezTo>
                    <a:pt x="158" y="282"/>
                    <a:pt x="120" y="354"/>
                    <a:pt x="56" y="396"/>
                  </a:cubicBezTo>
                  <a:cubicBezTo>
                    <a:pt x="51" y="400"/>
                    <a:pt x="44" y="401"/>
                    <a:pt x="38" y="40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6" name="Freeform 205">
              <a:extLst>
                <a:ext uri="{FF2B5EF4-FFF2-40B4-BE49-F238E27FC236}">
                  <a16:creationId xmlns:a16="http://schemas.microsoft.com/office/drawing/2014/main" xmlns="" id="{F25D3B74-3DEB-44E8-B702-9FFBB2FE7388}"/>
                </a:ext>
              </a:extLst>
            </p:cNvPr>
            <p:cNvSpPr>
              <a:spLocks/>
            </p:cNvSpPr>
            <p:nvPr/>
          </p:nvSpPr>
          <p:spPr bwMode="auto">
            <a:xfrm>
              <a:off x="6657976" y="1204913"/>
              <a:ext cx="163513" cy="28575"/>
            </a:xfrm>
            <a:custGeom>
              <a:avLst/>
              <a:gdLst>
                <a:gd name="T0" fmla="*/ 2147483646 w 392"/>
                <a:gd name="T1" fmla="*/ 2147483646 h 67"/>
                <a:gd name="T2" fmla="*/ 2147483646 w 392"/>
                <a:gd name="T3" fmla="*/ 2147483646 h 67"/>
                <a:gd name="T4" fmla="*/ 2147483646 w 392"/>
                <a:gd name="T5" fmla="*/ 2147483646 h 67"/>
                <a:gd name="T6" fmla="*/ 0 w 392"/>
                <a:gd name="T7" fmla="*/ 2147483646 h 67"/>
                <a:gd name="T8" fmla="*/ 2147483646 w 392"/>
                <a:gd name="T9" fmla="*/ 0 h 67"/>
                <a:gd name="T10" fmla="*/ 2147483646 w 392"/>
                <a:gd name="T11" fmla="*/ 0 h 67"/>
                <a:gd name="T12" fmla="*/ 2147483646 w 392"/>
                <a:gd name="T13" fmla="*/ 2147483646 h 67"/>
                <a:gd name="T14" fmla="*/ 2147483646 w 392"/>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392"/>
                <a:gd name="T25" fmla="*/ 0 h 67"/>
                <a:gd name="T26" fmla="*/ 392 w 392"/>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2" h="67">
                  <a:moveTo>
                    <a:pt x="358" y="67"/>
                  </a:moveTo>
                  <a:lnTo>
                    <a:pt x="358" y="67"/>
                  </a:lnTo>
                  <a:lnTo>
                    <a:pt x="34" y="67"/>
                  </a:lnTo>
                  <a:cubicBezTo>
                    <a:pt x="15" y="67"/>
                    <a:pt x="0" y="52"/>
                    <a:pt x="0" y="34"/>
                  </a:cubicBezTo>
                  <a:cubicBezTo>
                    <a:pt x="0" y="15"/>
                    <a:pt x="15" y="0"/>
                    <a:pt x="34" y="0"/>
                  </a:cubicBezTo>
                  <a:lnTo>
                    <a:pt x="358" y="0"/>
                  </a:lnTo>
                  <a:cubicBezTo>
                    <a:pt x="377" y="0"/>
                    <a:pt x="392" y="15"/>
                    <a:pt x="392" y="34"/>
                  </a:cubicBezTo>
                  <a:cubicBezTo>
                    <a:pt x="392" y="52"/>
                    <a:pt x="377" y="67"/>
                    <a:pt x="358"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7" name="Freeform 206">
              <a:extLst>
                <a:ext uri="{FF2B5EF4-FFF2-40B4-BE49-F238E27FC236}">
                  <a16:creationId xmlns:a16="http://schemas.microsoft.com/office/drawing/2014/main" xmlns="" id="{1DC2694E-3CC4-4BBF-9571-FF336FA2B782}"/>
                </a:ext>
              </a:extLst>
            </p:cNvPr>
            <p:cNvSpPr>
              <a:spLocks/>
            </p:cNvSpPr>
            <p:nvPr/>
          </p:nvSpPr>
          <p:spPr bwMode="auto">
            <a:xfrm>
              <a:off x="6775451" y="1343026"/>
              <a:ext cx="106363" cy="28575"/>
            </a:xfrm>
            <a:custGeom>
              <a:avLst/>
              <a:gdLst>
                <a:gd name="T0" fmla="*/ 2147483646 w 255"/>
                <a:gd name="T1" fmla="*/ 2147483646 h 67"/>
                <a:gd name="T2" fmla="*/ 2147483646 w 255"/>
                <a:gd name="T3" fmla="*/ 2147483646 h 67"/>
                <a:gd name="T4" fmla="*/ 2147483646 w 255"/>
                <a:gd name="T5" fmla="*/ 2147483646 h 67"/>
                <a:gd name="T6" fmla="*/ 0 w 255"/>
                <a:gd name="T7" fmla="*/ 2147483646 h 67"/>
                <a:gd name="T8" fmla="*/ 2147483646 w 255"/>
                <a:gd name="T9" fmla="*/ 0 h 67"/>
                <a:gd name="T10" fmla="*/ 2147483646 w 255"/>
                <a:gd name="T11" fmla="*/ 0 h 67"/>
                <a:gd name="T12" fmla="*/ 2147483646 w 255"/>
                <a:gd name="T13" fmla="*/ 2147483646 h 67"/>
                <a:gd name="T14" fmla="*/ 2147483646 w 255"/>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7"/>
                <a:gd name="T26" fmla="*/ 255 w 25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7">
                  <a:moveTo>
                    <a:pt x="221" y="67"/>
                  </a:moveTo>
                  <a:lnTo>
                    <a:pt x="221" y="67"/>
                  </a:lnTo>
                  <a:lnTo>
                    <a:pt x="33" y="67"/>
                  </a:lnTo>
                  <a:cubicBezTo>
                    <a:pt x="15" y="67"/>
                    <a:pt x="0" y="52"/>
                    <a:pt x="0" y="34"/>
                  </a:cubicBezTo>
                  <a:cubicBezTo>
                    <a:pt x="0" y="15"/>
                    <a:pt x="15" y="0"/>
                    <a:pt x="33" y="0"/>
                  </a:cubicBezTo>
                  <a:lnTo>
                    <a:pt x="221" y="0"/>
                  </a:lnTo>
                  <a:cubicBezTo>
                    <a:pt x="240" y="0"/>
                    <a:pt x="255" y="15"/>
                    <a:pt x="255" y="34"/>
                  </a:cubicBezTo>
                  <a:cubicBezTo>
                    <a:pt x="255" y="52"/>
                    <a:pt x="240" y="67"/>
                    <a:pt x="221"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8" name="Freeform 207">
              <a:extLst>
                <a:ext uri="{FF2B5EF4-FFF2-40B4-BE49-F238E27FC236}">
                  <a16:creationId xmlns:a16="http://schemas.microsoft.com/office/drawing/2014/main" xmlns="" id="{AF6F4B18-CE7F-434A-BF0E-98052D4A361C}"/>
                </a:ext>
              </a:extLst>
            </p:cNvPr>
            <p:cNvSpPr>
              <a:spLocks/>
            </p:cNvSpPr>
            <p:nvPr/>
          </p:nvSpPr>
          <p:spPr bwMode="auto">
            <a:xfrm>
              <a:off x="6597651" y="1343026"/>
              <a:ext cx="117475" cy="28575"/>
            </a:xfrm>
            <a:custGeom>
              <a:avLst/>
              <a:gdLst>
                <a:gd name="T0" fmla="*/ 2147483646 w 279"/>
                <a:gd name="T1" fmla="*/ 2147483646 h 67"/>
                <a:gd name="T2" fmla="*/ 2147483646 w 279"/>
                <a:gd name="T3" fmla="*/ 2147483646 h 67"/>
                <a:gd name="T4" fmla="*/ 2147483646 w 279"/>
                <a:gd name="T5" fmla="*/ 2147483646 h 67"/>
                <a:gd name="T6" fmla="*/ 0 w 279"/>
                <a:gd name="T7" fmla="*/ 2147483646 h 67"/>
                <a:gd name="T8" fmla="*/ 2147483646 w 279"/>
                <a:gd name="T9" fmla="*/ 0 h 67"/>
                <a:gd name="T10" fmla="*/ 2147483646 w 279"/>
                <a:gd name="T11" fmla="*/ 0 h 67"/>
                <a:gd name="T12" fmla="*/ 2147483646 w 279"/>
                <a:gd name="T13" fmla="*/ 2147483646 h 67"/>
                <a:gd name="T14" fmla="*/ 2147483646 w 279"/>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 name="T24" fmla="*/ 0 w 279"/>
                <a:gd name="T25" fmla="*/ 0 h 67"/>
                <a:gd name="T26" fmla="*/ 279 w 279"/>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9" h="67">
                  <a:moveTo>
                    <a:pt x="245" y="67"/>
                  </a:moveTo>
                  <a:lnTo>
                    <a:pt x="245" y="67"/>
                  </a:lnTo>
                  <a:lnTo>
                    <a:pt x="33" y="67"/>
                  </a:lnTo>
                  <a:cubicBezTo>
                    <a:pt x="15" y="67"/>
                    <a:pt x="0" y="52"/>
                    <a:pt x="0" y="34"/>
                  </a:cubicBezTo>
                  <a:cubicBezTo>
                    <a:pt x="0" y="15"/>
                    <a:pt x="15" y="0"/>
                    <a:pt x="33" y="0"/>
                  </a:cubicBezTo>
                  <a:lnTo>
                    <a:pt x="245" y="0"/>
                  </a:lnTo>
                  <a:cubicBezTo>
                    <a:pt x="264" y="0"/>
                    <a:pt x="279" y="15"/>
                    <a:pt x="279" y="34"/>
                  </a:cubicBezTo>
                  <a:cubicBezTo>
                    <a:pt x="279" y="52"/>
                    <a:pt x="264" y="67"/>
                    <a:pt x="245"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199" name="Freeform 208">
              <a:extLst>
                <a:ext uri="{FF2B5EF4-FFF2-40B4-BE49-F238E27FC236}">
                  <a16:creationId xmlns:a16="http://schemas.microsoft.com/office/drawing/2014/main" xmlns="" id="{A41A5A23-AC1C-4E93-AB5F-1668943FD2DC}"/>
                </a:ext>
              </a:extLst>
            </p:cNvPr>
            <p:cNvSpPr>
              <a:spLocks/>
            </p:cNvSpPr>
            <p:nvPr/>
          </p:nvSpPr>
          <p:spPr bwMode="auto">
            <a:xfrm>
              <a:off x="6665913" y="1328738"/>
              <a:ext cx="58738" cy="5715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0" name="Freeform 209">
              <a:extLst>
                <a:ext uri="{FF2B5EF4-FFF2-40B4-BE49-F238E27FC236}">
                  <a16:creationId xmlns:a16="http://schemas.microsoft.com/office/drawing/2014/main" xmlns="" id="{D0C7D46E-4571-4E2F-ADD9-3696027E3038}"/>
                </a:ext>
              </a:extLst>
            </p:cNvPr>
            <p:cNvSpPr>
              <a:spLocks/>
            </p:cNvSpPr>
            <p:nvPr/>
          </p:nvSpPr>
          <p:spPr bwMode="auto">
            <a:xfrm>
              <a:off x="6754813" y="1328738"/>
              <a:ext cx="58738" cy="57150"/>
            </a:xfrm>
            <a:custGeom>
              <a:avLst/>
              <a:gdLst>
                <a:gd name="T0" fmla="*/ 2147483646 w 139"/>
                <a:gd name="T1" fmla="*/ 2147483646 h 139"/>
                <a:gd name="T2" fmla="*/ 2147483646 w 139"/>
                <a:gd name="T3" fmla="*/ 2147483646 h 139"/>
                <a:gd name="T4" fmla="*/ 0 w 139"/>
                <a:gd name="T5" fmla="*/ 2147483646 h 139"/>
                <a:gd name="T6" fmla="*/ 2147483646 w 139"/>
                <a:gd name="T7" fmla="*/ 0 h 139"/>
                <a:gd name="T8" fmla="*/ 2147483646 w 139"/>
                <a:gd name="T9" fmla="*/ 2147483646 h 139"/>
                <a:gd name="T10" fmla="*/ 2147483646 w 139"/>
                <a:gd name="T11" fmla="*/ 2147483646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70"/>
                  </a:cubicBezTo>
                  <a:cubicBezTo>
                    <a:pt x="0" y="31"/>
                    <a:pt x="31" y="0"/>
                    <a:pt x="70" y="0"/>
                  </a:cubicBezTo>
                  <a:cubicBezTo>
                    <a:pt x="108" y="0"/>
                    <a:pt x="139" y="31"/>
                    <a:pt x="139" y="70"/>
                  </a:cubicBezTo>
                  <a:cubicBezTo>
                    <a:pt x="139" y="108"/>
                    <a:pt x="108" y="139"/>
                    <a:pt x="70"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1" name="Freeform 210">
              <a:extLst>
                <a:ext uri="{FF2B5EF4-FFF2-40B4-BE49-F238E27FC236}">
                  <a16:creationId xmlns:a16="http://schemas.microsoft.com/office/drawing/2014/main" xmlns="" id="{F9A15BD6-2BD2-459A-B50A-8ACEE4893E28}"/>
                </a:ext>
              </a:extLst>
            </p:cNvPr>
            <p:cNvSpPr>
              <a:spLocks/>
            </p:cNvSpPr>
            <p:nvPr/>
          </p:nvSpPr>
          <p:spPr bwMode="auto">
            <a:xfrm>
              <a:off x="7396163" y="1101726"/>
              <a:ext cx="79375" cy="80963"/>
            </a:xfrm>
            <a:custGeom>
              <a:avLst/>
              <a:gdLst>
                <a:gd name="T0" fmla="*/ 2147483646 w 191"/>
                <a:gd name="T1" fmla="*/ 2147483646 h 191"/>
                <a:gd name="T2" fmla="*/ 2147483646 w 191"/>
                <a:gd name="T3" fmla="*/ 2147483646 h 191"/>
                <a:gd name="T4" fmla="*/ 2147483646 w 191"/>
                <a:gd name="T5" fmla="*/ 2147483646 h 191"/>
                <a:gd name="T6" fmla="*/ 2147483646 w 191"/>
                <a:gd name="T7" fmla="*/ 2147483646 h 191"/>
                <a:gd name="T8" fmla="*/ 2147483646 w 191"/>
                <a:gd name="T9" fmla="*/ 2147483646 h 191"/>
                <a:gd name="T10" fmla="*/ 2147483646 w 191"/>
                <a:gd name="T11" fmla="*/ 2147483646 h 191"/>
                <a:gd name="T12" fmla="*/ 0 w 191"/>
                <a:gd name="T13" fmla="*/ 2147483646 h 191"/>
                <a:gd name="T14" fmla="*/ 2147483646 w 191"/>
                <a:gd name="T15" fmla="*/ 2147483646 h 191"/>
                <a:gd name="T16" fmla="*/ 2147483646 w 191"/>
                <a:gd name="T17" fmla="*/ 2147483646 h 191"/>
                <a:gd name="T18" fmla="*/ 2147483646 w 191"/>
                <a:gd name="T19" fmla="*/ 2147483646 h 191"/>
                <a:gd name="T20" fmla="*/ 2147483646 w 191"/>
                <a:gd name="T21" fmla="*/ 2147483646 h 1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1"/>
                <a:gd name="T34" fmla="*/ 0 h 191"/>
                <a:gd name="T35" fmla="*/ 191 w 191"/>
                <a:gd name="T36" fmla="*/ 191 h 1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1" h="191">
                  <a:moveTo>
                    <a:pt x="168" y="191"/>
                  </a:moveTo>
                  <a:lnTo>
                    <a:pt x="168" y="191"/>
                  </a:lnTo>
                  <a:cubicBezTo>
                    <a:pt x="167" y="191"/>
                    <a:pt x="167" y="191"/>
                    <a:pt x="166" y="191"/>
                  </a:cubicBezTo>
                  <a:cubicBezTo>
                    <a:pt x="155" y="190"/>
                    <a:pt x="147" y="180"/>
                    <a:pt x="148" y="169"/>
                  </a:cubicBezTo>
                  <a:cubicBezTo>
                    <a:pt x="150" y="136"/>
                    <a:pt x="137" y="103"/>
                    <a:pt x="113" y="78"/>
                  </a:cubicBezTo>
                  <a:cubicBezTo>
                    <a:pt x="89" y="54"/>
                    <a:pt x="55" y="41"/>
                    <a:pt x="22" y="44"/>
                  </a:cubicBezTo>
                  <a:cubicBezTo>
                    <a:pt x="11" y="44"/>
                    <a:pt x="1" y="36"/>
                    <a:pt x="0" y="25"/>
                  </a:cubicBezTo>
                  <a:cubicBezTo>
                    <a:pt x="0" y="14"/>
                    <a:pt x="8" y="4"/>
                    <a:pt x="19" y="4"/>
                  </a:cubicBezTo>
                  <a:cubicBezTo>
                    <a:pt x="64" y="0"/>
                    <a:pt x="109" y="17"/>
                    <a:pt x="141" y="50"/>
                  </a:cubicBezTo>
                  <a:cubicBezTo>
                    <a:pt x="174" y="83"/>
                    <a:pt x="191" y="127"/>
                    <a:pt x="188" y="172"/>
                  </a:cubicBezTo>
                  <a:cubicBezTo>
                    <a:pt x="187" y="183"/>
                    <a:pt x="178" y="191"/>
                    <a:pt x="168" y="191"/>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2" name="Freeform 211">
              <a:extLst>
                <a:ext uri="{FF2B5EF4-FFF2-40B4-BE49-F238E27FC236}">
                  <a16:creationId xmlns:a16="http://schemas.microsoft.com/office/drawing/2014/main" xmlns="" id="{9818493C-1E56-4FC7-88D7-C42D9415A044}"/>
                </a:ext>
              </a:extLst>
            </p:cNvPr>
            <p:cNvSpPr>
              <a:spLocks/>
            </p:cNvSpPr>
            <p:nvPr/>
          </p:nvSpPr>
          <p:spPr bwMode="auto">
            <a:xfrm>
              <a:off x="7391401" y="1123951"/>
              <a:ext cx="63500" cy="61913"/>
            </a:xfrm>
            <a:custGeom>
              <a:avLst/>
              <a:gdLst>
                <a:gd name="T0" fmla="*/ 2147483646 w 149"/>
                <a:gd name="T1" fmla="*/ 2147483646 h 148"/>
                <a:gd name="T2" fmla="*/ 2147483646 w 149"/>
                <a:gd name="T3" fmla="*/ 2147483646 h 148"/>
                <a:gd name="T4" fmla="*/ 2147483646 w 149"/>
                <a:gd name="T5" fmla="*/ 2147483646 h 148"/>
                <a:gd name="T6" fmla="*/ 2147483646 w 149"/>
                <a:gd name="T7" fmla="*/ 2147483646 h 148"/>
                <a:gd name="T8" fmla="*/ 2147483646 w 149"/>
                <a:gd name="T9" fmla="*/ 2147483646 h 148"/>
                <a:gd name="T10" fmla="*/ 2147483646 w 149"/>
                <a:gd name="T11" fmla="*/ 2147483646 h 148"/>
                <a:gd name="T12" fmla="*/ 2147483646 w 149"/>
                <a:gd name="T13" fmla="*/ 2147483646 h 148"/>
                <a:gd name="T14" fmla="*/ 2147483646 w 149"/>
                <a:gd name="T15" fmla="*/ 2147483646 h 148"/>
                <a:gd name="T16" fmla="*/ 2147483646 w 149"/>
                <a:gd name="T17" fmla="*/ 2147483646 h 148"/>
                <a:gd name="T18" fmla="*/ 2147483646 w 149"/>
                <a:gd name="T19" fmla="*/ 2147483646 h 148"/>
                <a:gd name="T20" fmla="*/ 2147483646 w 149"/>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148"/>
                <a:gd name="T35" fmla="*/ 149 w 149"/>
                <a:gd name="T36" fmla="*/ 148 h 1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148">
                  <a:moveTo>
                    <a:pt x="127" y="148"/>
                  </a:moveTo>
                  <a:lnTo>
                    <a:pt x="127" y="148"/>
                  </a:lnTo>
                  <a:cubicBezTo>
                    <a:pt x="126" y="148"/>
                    <a:pt x="126" y="148"/>
                    <a:pt x="125" y="148"/>
                  </a:cubicBezTo>
                  <a:cubicBezTo>
                    <a:pt x="114" y="147"/>
                    <a:pt x="106" y="138"/>
                    <a:pt x="107" y="127"/>
                  </a:cubicBezTo>
                  <a:cubicBezTo>
                    <a:pt x="109" y="104"/>
                    <a:pt x="100" y="82"/>
                    <a:pt x="84" y="65"/>
                  </a:cubicBezTo>
                  <a:cubicBezTo>
                    <a:pt x="67" y="49"/>
                    <a:pt x="45" y="41"/>
                    <a:pt x="23" y="42"/>
                  </a:cubicBezTo>
                  <a:cubicBezTo>
                    <a:pt x="11" y="43"/>
                    <a:pt x="2" y="35"/>
                    <a:pt x="1" y="24"/>
                  </a:cubicBezTo>
                  <a:cubicBezTo>
                    <a:pt x="0" y="13"/>
                    <a:pt x="9" y="3"/>
                    <a:pt x="20" y="2"/>
                  </a:cubicBezTo>
                  <a:cubicBezTo>
                    <a:pt x="54" y="0"/>
                    <a:pt x="87" y="12"/>
                    <a:pt x="112" y="37"/>
                  </a:cubicBezTo>
                  <a:cubicBezTo>
                    <a:pt x="137" y="62"/>
                    <a:pt x="149" y="96"/>
                    <a:pt x="147" y="130"/>
                  </a:cubicBezTo>
                  <a:cubicBezTo>
                    <a:pt x="146" y="140"/>
                    <a:pt x="137" y="148"/>
                    <a:pt x="127" y="14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3" name="Freeform 212">
              <a:extLst>
                <a:ext uri="{FF2B5EF4-FFF2-40B4-BE49-F238E27FC236}">
                  <a16:creationId xmlns:a16="http://schemas.microsoft.com/office/drawing/2014/main" xmlns="" id="{9488CCCB-35EB-458A-9756-AC879CF906D8}"/>
                </a:ext>
              </a:extLst>
            </p:cNvPr>
            <p:cNvSpPr>
              <a:spLocks/>
            </p:cNvSpPr>
            <p:nvPr/>
          </p:nvSpPr>
          <p:spPr bwMode="auto">
            <a:xfrm>
              <a:off x="7386638" y="1144588"/>
              <a:ext cx="47625" cy="47625"/>
            </a:xfrm>
            <a:custGeom>
              <a:avLst/>
              <a:gdLst>
                <a:gd name="T0" fmla="*/ 2147483646 w 114"/>
                <a:gd name="T1" fmla="*/ 2147483646 h 112"/>
                <a:gd name="T2" fmla="*/ 2147483646 w 114"/>
                <a:gd name="T3" fmla="*/ 2147483646 h 112"/>
                <a:gd name="T4" fmla="*/ 2147483646 w 114"/>
                <a:gd name="T5" fmla="*/ 2147483646 h 112"/>
                <a:gd name="T6" fmla="*/ 2147483646 w 114"/>
                <a:gd name="T7" fmla="*/ 2147483646 h 112"/>
                <a:gd name="T8" fmla="*/ 2147483646 w 114"/>
                <a:gd name="T9" fmla="*/ 2147483646 h 112"/>
                <a:gd name="T10" fmla="*/ 2147483646 w 114"/>
                <a:gd name="T11" fmla="*/ 2147483646 h 112"/>
                <a:gd name="T12" fmla="*/ 2147483646 w 114"/>
                <a:gd name="T13" fmla="*/ 2147483646 h 112"/>
                <a:gd name="T14" fmla="*/ 2147483646 w 114"/>
                <a:gd name="T15" fmla="*/ 2147483646 h 112"/>
                <a:gd name="T16" fmla="*/ 2147483646 w 114"/>
                <a:gd name="T17" fmla="*/ 2147483646 h 112"/>
                <a:gd name="T18" fmla="*/ 2147483646 w 114"/>
                <a:gd name="T19" fmla="*/ 2147483646 h 112"/>
                <a:gd name="T20" fmla="*/ 2147483646 w 114"/>
                <a:gd name="T21" fmla="*/ 2147483646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89" y="112"/>
                  </a:moveTo>
                  <a:lnTo>
                    <a:pt x="89" y="112"/>
                  </a:lnTo>
                  <a:cubicBezTo>
                    <a:pt x="88" y="112"/>
                    <a:pt x="87" y="112"/>
                    <a:pt x="85" y="112"/>
                  </a:cubicBezTo>
                  <a:cubicBezTo>
                    <a:pt x="74" y="109"/>
                    <a:pt x="67" y="99"/>
                    <a:pt x="70" y="88"/>
                  </a:cubicBezTo>
                  <a:cubicBezTo>
                    <a:pt x="72" y="76"/>
                    <a:pt x="68" y="64"/>
                    <a:pt x="59" y="55"/>
                  </a:cubicBezTo>
                  <a:cubicBezTo>
                    <a:pt x="50" y="46"/>
                    <a:pt x="38" y="42"/>
                    <a:pt x="26" y="45"/>
                  </a:cubicBezTo>
                  <a:cubicBezTo>
                    <a:pt x="15" y="47"/>
                    <a:pt x="5" y="40"/>
                    <a:pt x="3" y="29"/>
                  </a:cubicBezTo>
                  <a:cubicBezTo>
                    <a:pt x="0" y="18"/>
                    <a:pt x="7" y="8"/>
                    <a:pt x="18" y="5"/>
                  </a:cubicBezTo>
                  <a:cubicBezTo>
                    <a:pt x="43" y="0"/>
                    <a:pt x="69" y="8"/>
                    <a:pt x="88" y="27"/>
                  </a:cubicBezTo>
                  <a:cubicBezTo>
                    <a:pt x="106" y="45"/>
                    <a:pt x="114" y="71"/>
                    <a:pt x="109" y="96"/>
                  </a:cubicBezTo>
                  <a:cubicBezTo>
                    <a:pt x="107" y="106"/>
                    <a:pt x="99" y="112"/>
                    <a:pt x="89" y="11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4" name="Freeform 213">
              <a:extLst>
                <a:ext uri="{FF2B5EF4-FFF2-40B4-BE49-F238E27FC236}">
                  <a16:creationId xmlns:a16="http://schemas.microsoft.com/office/drawing/2014/main" xmlns="" id="{3026CA23-A90C-4657-8F16-96B72CA5AE58}"/>
                </a:ext>
              </a:extLst>
            </p:cNvPr>
            <p:cNvSpPr>
              <a:spLocks noEditPoints="1"/>
            </p:cNvSpPr>
            <p:nvPr/>
          </p:nvSpPr>
          <p:spPr bwMode="auto">
            <a:xfrm>
              <a:off x="7240588" y="1173163"/>
              <a:ext cx="165100" cy="258763"/>
            </a:xfrm>
            <a:custGeom>
              <a:avLst/>
              <a:gdLst>
                <a:gd name="T0" fmla="*/ 2147483646 w 396"/>
                <a:gd name="T1" fmla="*/ 2147483646 h 617"/>
                <a:gd name="T2" fmla="*/ 2147483646 w 396"/>
                <a:gd name="T3" fmla="*/ 2147483646 h 617"/>
                <a:gd name="T4" fmla="*/ 2147483646 w 396"/>
                <a:gd name="T5" fmla="*/ 2147483646 h 617"/>
                <a:gd name="T6" fmla="*/ 2147483646 w 396"/>
                <a:gd name="T7" fmla="*/ 2147483646 h 617"/>
                <a:gd name="T8" fmla="*/ 2147483646 w 396"/>
                <a:gd name="T9" fmla="*/ 2147483646 h 617"/>
                <a:gd name="T10" fmla="*/ 2147483646 w 396"/>
                <a:gd name="T11" fmla="*/ 2147483646 h 617"/>
                <a:gd name="T12" fmla="*/ 2147483646 w 396"/>
                <a:gd name="T13" fmla="*/ 2147483646 h 617"/>
                <a:gd name="T14" fmla="*/ 2147483646 w 396"/>
                <a:gd name="T15" fmla="*/ 2147483646 h 617"/>
                <a:gd name="T16" fmla="*/ 2147483646 w 396"/>
                <a:gd name="T17" fmla="*/ 2147483646 h 617"/>
                <a:gd name="T18" fmla="*/ 2147483646 w 396"/>
                <a:gd name="T19" fmla="*/ 2147483646 h 617"/>
                <a:gd name="T20" fmla="*/ 2147483646 w 396"/>
                <a:gd name="T21" fmla="*/ 2147483646 h 617"/>
                <a:gd name="T22" fmla="*/ 2147483646 w 396"/>
                <a:gd name="T23" fmla="*/ 2147483646 h 617"/>
                <a:gd name="T24" fmla="*/ 2147483646 w 396"/>
                <a:gd name="T25" fmla="*/ 2147483646 h 617"/>
                <a:gd name="T26" fmla="*/ 0 w 396"/>
                <a:gd name="T27" fmla="*/ 2147483646 h 617"/>
                <a:gd name="T28" fmla="*/ 0 w 396"/>
                <a:gd name="T29" fmla="*/ 2147483646 h 617"/>
                <a:gd name="T30" fmla="*/ 2147483646 w 396"/>
                <a:gd name="T31" fmla="*/ 0 h 617"/>
                <a:gd name="T32" fmla="*/ 2147483646 w 396"/>
                <a:gd name="T33" fmla="*/ 0 h 617"/>
                <a:gd name="T34" fmla="*/ 2147483646 w 396"/>
                <a:gd name="T35" fmla="*/ 2147483646 h 617"/>
                <a:gd name="T36" fmla="*/ 2147483646 w 396"/>
                <a:gd name="T37" fmla="*/ 2147483646 h 617"/>
                <a:gd name="T38" fmla="*/ 2147483646 w 396"/>
                <a:gd name="T39" fmla="*/ 2147483646 h 6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96"/>
                <a:gd name="T61" fmla="*/ 0 h 617"/>
                <a:gd name="T62" fmla="*/ 396 w 396"/>
                <a:gd name="T63" fmla="*/ 617 h 61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96" h="617">
                  <a:moveTo>
                    <a:pt x="60" y="54"/>
                  </a:moveTo>
                  <a:lnTo>
                    <a:pt x="60" y="54"/>
                  </a:lnTo>
                  <a:cubicBezTo>
                    <a:pt x="56" y="54"/>
                    <a:pt x="54" y="56"/>
                    <a:pt x="54" y="59"/>
                  </a:cubicBezTo>
                  <a:lnTo>
                    <a:pt x="54" y="558"/>
                  </a:lnTo>
                  <a:cubicBezTo>
                    <a:pt x="54" y="561"/>
                    <a:pt x="56" y="564"/>
                    <a:pt x="60" y="564"/>
                  </a:cubicBezTo>
                  <a:lnTo>
                    <a:pt x="337" y="564"/>
                  </a:lnTo>
                  <a:cubicBezTo>
                    <a:pt x="340" y="564"/>
                    <a:pt x="343" y="561"/>
                    <a:pt x="343" y="558"/>
                  </a:cubicBezTo>
                  <a:lnTo>
                    <a:pt x="343" y="59"/>
                  </a:lnTo>
                  <a:cubicBezTo>
                    <a:pt x="343" y="56"/>
                    <a:pt x="340" y="54"/>
                    <a:pt x="337" y="54"/>
                  </a:cubicBezTo>
                  <a:lnTo>
                    <a:pt x="60" y="54"/>
                  </a:lnTo>
                  <a:close/>
                  <a:moveTo>
                    <a:pt x="337" y="617"/>
                  </a:moveTo>
                  <a:lnTo>
                    <a:pt x="337" y="617"/>
                  </a:lnTo>
                  <a:lnTo>
                    <a:pt x="60" y="617"/>
                  </a:lnTo>
                  <a:cubicBezTo>
                    <a:pt x="27" y="617"/>
                    <a:pt x="0" y="591"/>
                    <a:pt x="0" y="558"/>
                  </a:cubicBezTo>
                  <a:lnTo>
                    <a:pt x="0" y="59"/>
                  </a:lnTo>
                  <a:cubicBezTo>
                    <a:pt x="0" y="27"/>
                    <a:pt x="27" y="0"/>
                    <a:pt x="60" y="0"/>
                  </a:cubicBezTo>
                  <a:lnTo>
                    <a:pt x="337" y="0"/>
                  </a:lnTo>
                  <a:cubicBezTo>
                    <a:pt x="369" y="0"/>
                    <a:pt x="396" y="27"/>
                    <a:pt x="396" y="59"/>
                  </a:cubicBezTo>
                  <a:lnTo>
                    <a:pt x="396" y="558"/>
                  </a:lnTo>
                  <a:cubicBezTo>
                    <a:pt x="396" y="591"/>
                    <a:pt x="369" y="617"/>
                    <a:pt x="337" y="6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5" name="Freeform 214">
              <a:extLst>
                <a:ext uri="{FF2B5EF4-FFF2-40B4-BE49-F238E27FC236}">
                  <a16:creationId xmlns:a16="http://schemas.microsoft.com/office/drawing/2014/main" xmlns="" id="{9A9B2A9D-B40B-453A-9682-57640B5B1325}"/>
                </a:ext>
              </a:extLst>
            </p:cNvPr>
            <p:cNvSpPr>
              <a:spLocks/>
            </p:cNvSpPr>
            <p:nvPr/>
          </p:nvSpPr>
          <p:spPr bwMode="auto">
            <a:xfrm>
              <a:off x="7289801" y="1204913"/>
              <a:ext cx="14288" cy="12700"/>
            </a:xfrm>
            <a:custGeom>
              <a:avLst/>
              <a:gdLst>
                <a:gd name="T0" fmla="*/ 2147483646 w 34"/>
                <a:gd name="T1" fmla="*/ 2147483646 h 33"/>
                <a:gd name="T2" fmla="*/ 2147483646 w 34"/>
                <a:gd name="T3" fmla="*/ 2147483646 h 33"/>
                <a:gd name="T4" fmla="*/ 2147483646 w 34"/>
                <a:gd name="T5" fmla="*/ 2147483646 h 33"/>
                <a:gd name="T6" fmla="*/ 0 w 34"/>
                <a:gd name="T7" fmla="*/ 2147483646 h 33"/>
                <a:gd name="T8" fmla="*/ 2147483646 w 34"/>
                <a:gd name="T9" fmla="*/ 0 h 33"/>
                <a:gd name="T10" fmla="*/ 2147483646 w 34"/>
                <a:gd name="T11" fmla="*/ 2147483646 h 33"/>
                <a:gd name="T12" fmla="*/ 0 60000 65536"/>
                <a:gd name="T13" fmla="*/ 0 60000 65536"/>
                <a:gd name="T14" fmla="*/ 0 60000 65536"/>
                <a:gd name="T15" fmla="*/ 0 60000 65536"/>
                <a:gd name="T16" fmla="*/ 0 60000 65536"/>
                <a:gd name="T17" fmla="*/ 0 60000 65536"/>
                <a:gd name="T18" fmla="*/ 0 w 34"/>
                <a:gd name="T19" fmla="*/ 0 h 33"/>
                <a:gd name="T20" fmla="*/ 34 w 3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4" h="33">
                  <a:moveTo>
                    <a:pt x="34" y="17"/>
                  </a:moveTo>
                  <a:lnTo>
                    <a:pt x="34" y="17"/>
                  </a:lnTo>
                  <a:cubicBezTo>
                    <a:pt x="34" y="26"/>
                    <a:pt x="27" y="33"/>
                    <a:pt x="17" y="33"/>
                  </a:cubicBezTo>
                  <a:cubicBezTo>
                    <a:pt x="8" y="33"/>
                    <a:pt x="0" y="26"/>
                    <a:pt x="0" y="17"/>
                  </a:cubicBezTo>
                  <a:cubicBezTo>
                    <a:pt x="0" y="7"/>
                    <a:pt x="8" y="0"/>
                    <a:pt x="17" y="0"/>
                  </a:cubicBezTo>
                  <a:cubicBezTo>
                    <a:pt x="27" y="0"/>
                    <a:pt x="34" y="7"/>
                    <a:pt x="34" y="1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6" name="Freeform 215">
              <a:extLst>
                <a:ext uri="{FF2B5EF4-FFF2-40B4-BE49-F238E27FC236}">
                  <a16:creationId xmlns:a16="http://schemas.microsoft.com/office/drawing/2014/main" xmlns="" id="{EB8ABA21-6C30-4D02-B655-EE0D35E1C05B}"/>
                </a:ext>
              </a:extLst>
            </p:cNvPr>
            <p:cNvSpPr>
              <a:spLocks/>
            </p:cNvSpPr>
            <p:nvPr/>
          </p:nvSpPr>
          <p:spPr bwMode="auto">
            <a:xfrm>
              <a:off x="7312026" y="1204913"/>
              <a:ext cx="47625" cy="12700"/>
            </a:xfrm>
            <a:custGeom>
              <a:avLst/>
              <a:gdLst>
                <a:gd name="T0" fmla="*/ 2147483646 w 115"/>
                <a:gd name="T1" fmla="*/ 2147483646 h 27"/>
                <a:gd name="T2" fmla="*/ 2147483646 w 115"/>
                <a:gd name="T3" fmla="*/ 2147483646 h 27"/>
                <a:gd name="T4" fmla="*/ 2147483646 w 115"/>
                <a:gd name="T5" fmla="*/ 2147483646 h 27"/>
                <a:gd name="T6" fmla="*/ 0 w 115"/>
                <a:gd name="T7" fmla="*/ 2147483646 h 27"/>
                <a:gd name="T8" fmla="*/ 2147483646 w 115"/>
                <a:gd name="T9" fmla="*/ 0 h 27"/>
                <a:gd name="T10" fmla="*/ 2147483646 w 115"/>
                <a:gd name="T11" fmla="*/ 0 h 27"/>
                <a:gd name="T12" fmla="*/ 2147483646 w 115"/>
                <a:gd name="T13" fmla="*/ 2147483646 h 27"/>
                <a:gd name="T14" fmla="*/ 2147483646 w 115"/>
                <a:gd name="T15" fmla="*/ 2147483646 h 27"/>
                <a:gd name="T16" fmla="*/ 0 60000 65536"/>
                <a:gd name="T17" fmla="*/ 0 60000 65536"/>
                <a:gd name="T18" fmla="*/ 0 60000 65536"/>
                <a:gd name="T19" fmla="*/ 0 60000 65536"/>
                <a:gd name="T20" fmla="*/ 0 60000 65536"/>
                <a:gd name="T21" fmla="*/ 0 60000 65536"/>
                <a:gd name="T22" fmla="*/ 0 60000 65536"/>
                <a:gd name="T23" fmla="*/ 0 60000 65536"/>
                <a:gd name="T24" fmla="*/ 0 w 115"/>
                <a:gd name="T25" fmla="*/ 0 h 27"/>
                <a:gd name="T26" fmla="*/ 115 w 115"/>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 h="27">
                  <a:moveTo>
                    <a:pt x="102" y="27"/>
                  </a:moveTo>
                  <a:lnTo>
                    <a:pt x="102" y="27"/>
                  </a:lnTo>
                  <a:lnTo>
                    <a:pt x="14" y="27"/>
                  </a:lnTo>
                  <a:cubicBezTo>
                    <a:pt x="6" y="27"/>
                    <a:pt x="0" y="21"/>
                    <a:pt x="0" y="14"/>
                  </a:cubicBezTo>
                  <a:cubicBezTo>
                    <a:pt x="0" y="6"/>
                    <a:pt x="6" y="0"/>
                    <a:pt x="14" y="0"/>
                  </a:cubicBezTo>
                  <a:lnTo>
                    <a:pt x="102" y="0"/>
                  </a:lnTo>
                  <a:cubicBezTo>
                    <a:pt x="109" y="0"/>
                    <a:pt x="115" y="6"/>
                    <a:pt x="115" y="14"/>
                  </a:cubicBezTo>
                  <a:cubicBezTo>
                    <a:pt x="115" y="21"/>
                    <a:pt x="109" y="27"/>
                    <a:pt x="102" y="2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7" name="Freeform 216">
              <a:extLst>
                <a:ext uri="{FF2B5EF4-FFF2-40B4-BE49-F238E27FC236}">
                  <a16:creationId xmlns:a16="http://schemas.microsoft.com/office/drawing/2014/main" xmlns="" id="{FF87C057-F450-4835-BAA8-51C76E3310DE}"/>
                </a:ext>
              </a:extLst>
            </p:cNvPr>
            <p:cNvSpPr>
              <a:spLocks noEditPoints="1"/>
            </p:cNvSpPr>
            <p:nvPr/>
          </p:nvSpPr>
          <p:spPr bwMode="auto">
            <a:xfrm>
              <a:off x="7272338" y="1228726"/>
              <a:ext cx="103188" cy="142875"/>
            </a:xfrm>
            <a:custGeom>
              <a:avLst/>
              <a:gdLst>
                <a:gd name="T0" fmla="*/ 2147483646 w 246"/>
                <a:gd name="T1" fmla="*/ 2147483646 h 343"/>
                <a:gd name="T2" fmla="*/ 2147483646 w 246"/>
                <a:gd name="T3" fmla="*/ 2147483646 h 343"/>
                <a:gd name="T4" fmla="*/ 2147483646 w 246"/>
                <a:gd name="T5" fmla="*/ 2147483646 h 343"/>
                <a:gd name="T6" fmla="*/ 2147483646 w 246"/>
                <a:gd name="T7" fmla="*/ 2147483646 h 343"/>
                <a:gd name="T8" fmla="*/ 2147483646 w 246"/>
                <a:gd name="T9" fmla="*/ 2147483646 h 343"/>
                <a:gd name="T10" fmla="*/ 2147483646 w 246"/>
                <a:gd name="T11" fmla="*/ 2147483646 h 343"/>
                <a:gd name="T12" fmla="*/ 2147483646 w 246"/>
                <a:gd name="T13" fmla="*/ 2147483646 h 343"/>
                <a:gd name="T14" fmla="*/ 2147483646 w 246"/>
                <a:gd name="T15" fmla="*/ 2147483646 h 343"/>
                <a:gd name="T16" fmla="*/ 2147483646 w 246"/>
                <a:gd name="T17" fmla="*/ 2147483646 h 343"/>
                <a:gd name="T18" fmla="*/ 2147483646 w 246"/>
                <a:gd name="T19" fmla="*/ 2147483646 h 343"/>
                <a:gd name="T20" fmla="*/ 2147483646 w 246"/>
                <a:gd name="T21" fmla="*/ 2147483646 h 343"/>
                <a:gd name="T22" fmla="*/ 2147483646 w 246"/>
                <a:gd name="T23" fmla="*/ 2147483646 h 343"/>
                <a:gd name="T24" fmla="*/ 2147483646 w 246"/>
                <a:gd name="T25" fmla="*/ 2147483646 h 343"/>
                <a:gd name="T26" fmla="*/ 0 w 246"/>
                <a:gd name="T27" fmla="*/ 2147483646 h 343"/>
                <a:gd name="T28" fmla="*/ 0 w 246"/>
                <a:gd name="T29" fmla="*/ 2147483646 h 343"/>
                <a:gd name="T30" fmla="*/ 2147483646 w 246"/>
                <a:gd name="T31" fmla="*/ 0 h 343"/>
                <a:gd name="T32" fmla="*/ 2147483646 w 246"/>
                <a:gd name="T33" fmla="*/ 0 h 343"/>
                <a:gd name="T34" fmla="*/ 2147483646 w 246"/>
                <a:gd name="T35" fmla="*/ 2147483646 h 343"/>
                <a:gd name="T36" fmla="*/ 2147483646 w 246"/>
                <a:gd name="T37" fmla="*/ 2147483646 h 343"/>
                <a:gd name="T38" fmla="*/ 2147483646 w 246"/>
                <a:gd name="T39" fmla="*/ 2147483646 h 3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6"/>
                <a:gd name="T61" fmla="*/ 0 h 343"/>
                <a:gd name="T62" fmla="*/ 246 w 246"/>
                <a:gd name="T63" fmla="*/ 343 h 3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6" h="343">
                  <a:moveTo>
                    <a:pt x="44" y="26"/>
                  </a:moveTo>
                  <a:lnTo>
                    <a:pt x="44" y="26"/>
                  </a:lnTo>
                  <a:cubicBezTo>
                    <a:pt x="34" y="26"/>
                    <a:pt x="27" y="34"/>
                    <a:pt x="27" y="44"/>
                  </a:cubicBezTo>
                  <a:lnTo>
                    <a:pt x="27" y="299"/>
                  </a:lnTo>
                  <a:cubicBezTo>
                    <a:pt x="27" y="309"/>
                    <a:pt x="34" y="316"/>
                    <a:pt x="44" y="316"/>
                  </a:cubicBezTo>
                  <a:lnTo>
                    <a:pt x="203" y="316"/>
                  </a:lnTo>
                  <a:cubicBezTo>
                    <a:pt x="212" y="316"/>
                    <a:pt x="220" y="309"/>
                    <a:pt x="220" y="299"/>
                  </a:cubicBezTo>
                  <a:lnTo>
                    <a:pt x="220" y="44"/>
                  </a:lnTo>
                  <a:cubicBezTo>
                    <a:pt x="220" y="34"/>
                    <a:pt x="212" y="26"/>
                    <a:pt x="203" y="26"/>
                  </a:cubicBezTo>
                  <a:lnTo>
                    <a:pt x="44" y="26"/>
                  </a:lnTo>
                  <a:close/>
                  <a:moveTo>
                    <a:pt x="203" y="343"/>
                  </a:moveTo>
                  <a:lnTo>
                    <a:pt x="203" y="343"/>
                  </a:lnTo>
                  <a:lnTo>
                    <a:pt x="44" y="343"/>
                  </a:lnTo>
                  <a:cubicBezTo>
                    <a:pt x="20" y="343"/>
                    <a:pt x="0" y="323"/>
                    <a:pt x="0" y="299"/>
                  </a:cubicBezTo>
                  <a:lnTo>
                    <a:pt x="0" y="44"/>
                  </a:lnTo>
                  <a:cubicBezTo>
                    <a:pt x="0" y="19"/>
                    <a:pt x="20" y="0"/>
                    <a:pt x="44" y="0"/>
                  </a:cubicBezTo>
                  <a:lnTo>
                    <a:pt x="203" y="0"/>
                  </a:lnTo>
                  <a:cubicBezTo>
                    <a:pt x="227" y="0"/>
                    <a:pt x="246" y="19"/>
                    <a:pt x="246" y="44"/>
                  </a:cubicBezTo>
                  <a:lnTo>
                    <a:pt x="246" y="299"/>
                  </a:lnTo>
                  <a:cubicBezTo>
                    <a:pt x="246" y="323"/>
                    <a:pt x="227" y="343"/>
                    <a:pt x="203" y="34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8" name="Freeform 217">
              <a:extLst>
                <a:ext uri="{FF2B5EF4-FFF2-40B4-BE49-F238E27FC236}">
                  <a16:creationId xmlns:a16="http://schemas.microsoft.com/office/drawing/2014/main" xmlns="" id="{809C4575-814F-4253-9DA9-E4BBC7F4DCE1}"/>
                </a:ext>
              </a:extLst>
            </p:cNvPr>
            <p:cNvSpPr>
              <a:spLocks/>
            </p:cNvSpPr>
            <p:nvPr/>
          </p:nvSpPr>
          <p:spPr bwMode="auto">
            <a:xfrm>
              <a:off x="7315201" y="1381126"/>
              <a:ext cx="19050" cy="19050"/>
            </a:xfrm>
            <a:custGeom>
              <a:avLst/>
              <a:gdLst>
                <a:gd name="T0" fmla="*/ 2147483646 w 44"/>
                <a:gd name="T1" fmla="*/ 2147483646 h 44"/>
                <a:gd name="T2" fmla="*/ 2147483646 w 44"/>
                <a:gd name="T3" fmla="*/ 2147483646 h 44"/>
                <a:gd name="T4" fmla="*/ 2147483646 w 44"/>
                <a:gd name="T5" fmla="*/ 2147483646 h 44"/>
                <a:gd name="T6" fmla="*/ 0 w 44"/>
                <a:gd name="T7" fmla="*/ 2147483646 h 44"/>
                <a:gd name="T8" fmla="*/ 2147483646 w 44"/>
                <a:gd name="T9" fmla="*/ 0 h 44"/>
                <a:gd name="T10" fmla="*/ 2147483646 w 44"/>
                <a:gd name="T11" fmla="*/ 2147483646 h 44"/>
                <a:gd name="T12" fmla="*/ 0 60000 65536"/>
                <a:gd name="T13" fmla="*/ 0 60000 65536"/>
                <a:gd name="T14" fmla="*/ 0 60000 65536"/>
                <a:gd name="T15" fmla="*/ 0 60000 65536"/>
                <a:gd name="T16" fmla="*/ 0 60000 65536"/>
                <a:gd name="T17" fmla="*/ 0 60000 65536"/>
                <a:gd name="T18" fmla="*/ 0 w 44"/>
                <a:gd name="T19" fmla="*/ 0 h 44"/>
                <a:gd name="T20" fmla="*/ 44 w 44"/>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44" h="44">
                  <a:moveTo>
                    <a:pt x="44" y="22"/>
                  </a:moveTo>
                  <a:lnTo>
                    <a:pt x="44" y="22"/>
                  </a:lnTo>
                  <a:cubicBezTo>
                    <a:pt x="44" y="34"/>
                    <a:pt x="35" y="44"/>
                    <a:pt x="22" y="44"/>
                  </a:cubicBezTo>
                  <a:cubicBezTo>
                    <a:pt x="10" y="44"/>
                    <a:pt x="0" y="34"/>
                    <a:pt x="0" y="22"/>
                  </a:cubicBezTo>
                  <a:cubicBezTo>
                    <a:pt x="0" y="10"/>
                    <a:pt x="10" y="0"/>
                    <a:pt x="22" y="0"/>
                  </a:cubicBezTo>
                  <a:cubicBezTo>
                    <a:pt x="35" y="0"/>
                    <a:pt x="44" y="10"/>
                    <a:pt x="44" y="2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09" name="Freeform 218">
              <a:extLst>
                <a:ext uri="{FF2B5EF4-FFF2-40B4-BE49-F238E27FC236}">
                  <a16:creationId xmlns:a16="http://schemas.microsoft.com/office/drawing/2014/main" xmlns="" id="{76397C4F-F0C4-43BF-B57F-28E1F6183B43}"/>
                </a:ext>
              </a:extLst>
            </p:cNvPr>
            <p:cNvSpPr>
              <a:spLocks/>
            </p:cNvSpPr>
            <p:nvPr/>
          </p:nvSpPr>
          <p:spPr bwMode="auto">
            <a:xfrm>
              <a:off x="7019926" y="1408113"/>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0" name="Freeform 220">
              <a:extLst>
                <a:ext uri="{FF2B5EF4-FFF2-40B4-BE49-F238E27FC236}">
                  <a16:creationId xmlns:a16="http://schemas.microsoft.com/office/drawing/2014/main" xmlns="" id="{986D2DDC-A587-4358-8199-10AC0D7C56D7}"/>
                </a:ext>
              </a:extLst>
            </p:cNvPr>
            <p:cNvSpPr>
              <a:spLocks/>
            </p:cNvSpPr>
            <p:nvPr/>
          </p:nvSpPr>
          <p:spPr bwMode="auto">
            <a:xfrm>
              <a:off x="7019925" y="1374775"/>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1" name="Freeform 221">
              <a:extLst>
                <a:ext uri="{FF2B5EF4-FFF2-40B4-BE49-F238E27FC236}">
                  <a16:creationId xmlns:a16="http://schemas.microsoft.com/office/drawing/2014/main" xmlns="" id="{D6468FC4-47A8-415F-B4DE-C58308F884DB}"/>
                </a:ext>
              </a:extLst>
            </p:cNvPr>
            <p:cNvSpPr>
              <a:spLocks/>
            </p:cNvSpPr>
            <p:nvPr/>
          </p:nvSpPr>
          <p:spPr bwMode="auto">
            <a:xfrm>
              <a:off x="7019925" y="1341438"/>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2" name="Freeform 222">
              <a:extLst>
                <a:ext uri="{FF2B5EF4-FFF2-40B4-BE49-F238E27FC236}">
                  <a16:creationId xmlns:a16="http://schemas.microsoft.com/office/drawing/2014/main" xmlns="" id="{8A7B7EE1-01CD-4674-8F8F-39C69AA42A90}"/>
                </a:ext>
              </a:extLst>
            </p:cNvPr>
            <p:cNvSpPr>
              <a:spLocks/>
            </p:cNvSpPr>
            <p:nvPr/>
          </p:nvSpPr>
          <p:spPr bwMode="auto">
            <a:xfrm>
              <a:off x="7019925" y="1308100"/>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3" name="Freeform 223">
              <a:extLst>
                <a:ext uri="{FF2B5EF4-FFF2-40B4-BE49-F238E27FC236}">
                  <a16:creationId xmlns:a16="http://schemas.microsoft.com/office/drawing/2014/main" xmlns="" id="{695A2F95-6E18-4AF5-98BE-9D6E54FD409A}"/>
                </a:ext>
              </a:extLst>
            </p:cNvPr>
            <p:cNvSpPr>
              <a:spLocks/>
            </p:cNvSpPr>
            <p:nvPr/>
          </p:nvSpPr>
          <p:spPr bwMode="auto">
            <a:xfrm>
              <a:off x="7019925" y="1276350"/>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4" name="Freeform 224">
              <a:extLst>
                <a:ext uri="{FF2B5EF4-FFF2-40B4-BE49-F238E27FC236}">
                  <a16:creationId xmlns:a16="http://schemas.microsoft.com/office/drawing/2014/main" xmlns="" id="{0F93429A-40CB-48A6-B920-E0DB8FB4C1A0}"/>
                </a:ext>
              </a:extLst>
            </p:cNvPr>
            <p:cNvSpPr>
              <a:spLocks/>
            </p:cNvSpPr>
            <p:nvPr/>
          </p:nvSpPr>
          <p:spPr bwMode="auto">
            <a:xfrm>
              <a:off x="7019925" y="1243013"/>
              <a:ext cx="134938" cy="22225"/>
            </a:xfrm>
            <a:custGeom>
              <a:avLst/>
              <a:gdLst>
                <a:gd name="T0" fmla="*/ 2147483646 w 321"/>
                <a:gd name="T1" fmla="*/ 2147483646 h 54"/>
                <a:gd name="T2" fmla="*/ 2147483646 w 321"/>
                <a:gd name="T3" fmla="*/ 2147483646 h 54"/>
                <a:gd name="T4" fmla="*/ 0 w 321"/>
                <a:gd name="T5" fmla="*/ 2147483646 h 54"/>
                <a:gd name="T6" fmla="*/ 0 w 321"/>
                <a:gd name="T7" fmla="*/ 0 h 54"/>
                <a:gd name="T8" fmla="*/ 2147483646 w 321"/>
                <a:gd name="T9" fmla="*/ 0 h 54"/>
                <a:gd name="T10" fmla="*/ 2147483646 w 321"/>
                <a:gd name="T11" fmla="*/ 2147483646 h 54"/>
                <a:gd name="T12" fmla="*/ 0 60000 65536"/>
                <a:gd name="T13" fmla="*/ 0 60000 65536"/>
                <a:gd name="T14" fmla="*/ 0 60000 65536"/>
                <a:gd name="T15" fmla="*/ 0 60000 65536"/>
                <a:gd name="T16" fmla="*/ 0 60000 65536"/>
                <a:gd name="T17" fmla="*/ 0 60000 65536"/>
                <a:gd name="T18" fmla="*/ 0 w 321"/>
                <a:gd name="T19" fmla="*/ 0 h 54"/>
                <a:gd name="T20" fmla="*/ 321 w 32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321" h="54">
                  <a:moveTo>
                    <a:pt x="321" y="54"/>
                  </a:moveTo>
                  <a:lnTo>
                    <a:pt x="321" y="54"/>
                  </a:lnTo>
                  <a:lnTo>
                    <a:pt x="0" y="54"/>
                  </a:lnTo>
                  <a:lnTo>
                    <a:pt x="0" y="0"/>
                  </a:lnTo>
                  <a:lnTo>
                    <a:pt x="321" y="0"/>
                  </a:lnTo>
                  <a:lnTo>
                    <a:pt x="321" y="54"/>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5" name="Freeform 225">
              <a:extLst>
                <a:ext uri="{FF2B5EF4-FFF2-40B4-BE49-F238E27FC236}">
                  <a16:creationId xmlns:a16="http://schemas.microsoft.com/office/drawing/2014/main" xmlns="" id="{49EE1E2B-5BBB-44B9-A0B0-14E9894493C8}"/>
                </a:ext>
              </a:extLst>
            </p:cNvPr>
            <p:cNvSpPr>
              <a:spLocks/>
            </p:cNvSpPr>
            <p:nvPr/>
          </p:nvSpPr>
          <p:spPr bwMode="auto">
            <a:xfrm>
              <a:off x="7019925" y="1209675"/>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6" name="Freeform 226">
              <a:extLst>
                <a:ext uri="{FF2B5EF4-FFF2-40B4-BE49-F238E27FC236}">
                  <a16:creationId xmlns:a16="http://schemas.microsoft.com/office/drawing/2014/main" xmlns="" id="{246A7C7D-A67E-4D32-B2C5-D3454968DDEE}"/>
                </a:ext>
              </a:extLst>
            </p:cNvPr>
            <p:cNvSpPr>
              <a:spLocks/>
            </p:cNvSpPr>
            <p:nvPr/>
          </p:nvSpPr>
          <p:spPr bwMode="auto">
            <a:xfrm>
              <a:off x="7019925" y="1176338"/>
              <a:ext cx="134938" cy="22225"/>
            </a:xfrm>
            <a:custGeom>
              <a:avLst/>
              <a:gdLst>
                <a:gd name="T0" fmla="*/ 2147483646 w 321"/>
                <a:gd name="T1" fmla="*/ 2147483646 h 53"/>
                <a:gd name="T2" fmla="*/ 2147483646 w 321"/>
                <a:gd name="T3" fmla="*/ 2147483646 h 53"/>
                <a:gd name="T4" fmla="*/ 0 w 321"/>
                <a:gd name="T5" fmla="*/ 2147483646 h 53"/>
                <a:gd name="T6" fmla="*/ 0 w 321"/>
                <a:gd name="T7" fmla="*/ 0 h 53"/>
                <a:gd name="T8" fmla="*/ 2147483646 w 321"/>
                <a:gd name="T9" fmla="*/ 0 h 53"/>
                <a:gd name="T10" fmla="*/ 2147483646 w 321"/>
                <a:gd name="T11" fmla="*/ 2147483646 h 53"/>
                <a:gd name="T12" fmla="*/ 0 60000 65536"/>
                <a:gd name="T13" fmla="*/ 0 60000 65536"/>
                <a:gd name="T14" fmla="*/ 0 60000 65536"/>
                <a:gd name="T15" fmla="*/ 0 60000 65536"/>
                <a:gd name="T16" fmla="*/ 0 60000 65536"/>
                <a:gd name="T17" fmla="*/ 0 60000 65536"/>
                <a:gd name="T18" fmla="*/ 0 w 321"/>
                <a:gd name="T19" fmla="*/ 0 h 53"/>
                <a:gd name="T20" fmla="*/ 321 w 321"/>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321" h="53">
                  <a:moveTo>
                    <a:pt x="321" y="53"/>
                  </a:moveTo>
                  <a:lnTo>
                    <a:pt x="321" y="53"/>
                  </a:lnTo>
                  <a:lnTo>
                    <a:pt x="0" y="53"/>
                  </a:lnTo>
                  <a:lnTo>
                    <a:pt x="0" y="0"/>
                  </a:lnTo>
                  <a:lnTo>
                    <a:pt x="321" y="0"/>
                  </a:lnTo>
                  <a:lnTo>
                    <a:pt x="321" y="5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sp>
          <p:nvSpPr>
            <p:cNvPr id="217" name="Freeform 227">
              <a:extLst>
                <a:ext uri="{FF2B5EF4-FFF2-40B4-BE49-F238E27FC236}">
                  <a16:creationId xmlns:a16="http://schemas.microsoft.com/office/drawing/2014/main" xmlns="" id="{75DDB77D-6C71-40A9-82E4-D39A4666DB8E}"/>
                </a:ext>
              </a:extLst>
            </p:cNvPr>
            <p:cNvSpPr>
              <a:spLocks/>
            </p:cNvSpPr>
            <p:nvPr/>
          </p:nvSpPr>
          <p:spPr bwMode="auto">
            <a:xfrm>
              <a:off x="7165975" y="1177925"/>
              <a:ext cx="46038" cy="254000"/>
            </a:xfrm>
            <a:custGeom>
              <a:avLst/>
              <a:gdLst>
                <a:gd name="T0" fmla="*/ 2147483646 w 108"/>
                <a:gd name="T1" fmla="*/ 2147483646 h 606"/>
                <a:gd name="T2" fmla="*/ 2147483646 w 108"/>
                <a:gd name="T3" fmla="*/ 2147483646 h 606"/>
                <a:gd name="T4" fmla="*/ 0 w 108"/>
                <a:gd name="T5" fmla="*/ 0 h 606"/>
                <a:gd name="T6" fmla="*/ 0 w 108"/>
                <a:gd name="T7" fmla="*/ 2147483646 h 606"/>
                <a:gd name="T8" fmla="*/ 2147483646 w 108"/>
                <a:gd name="T9" fmla="*/ 2147483646 h 606"/>
                <a:gd name="T10" fmla="*/ 0 60000 65536"/>
                <a:gd name="T11" fmla="*/ 0 60000 65536"/>
                <a:gd name="T12" fmla="*/ 0 60000 65536"/>
                <a:gd name="T13" fmla="*/ 0 60000 65536"/>
                <a:gd name="T14" fmla="*/ 0 60000 65536"/>
                <a:gd name="T15" fmla="*/ 0 w 108"/>
                <a:gd name="T16" fmla="*/ 0 h 606"/>
                <a:gd name="T17" fmla="*/ 108 w 108"/>
                <a:gd name="T18" fmla="*/ 606 h 606"/>
              </a:gdLst>
              <a:ahLst/>
              <a:cxnLst>
                <a:cxn ang="T10">
                  <a:pos x="T0" y="T1"/>
                </a:cxn>
                <a:cxn ang="T11">
                  <a:pos x="T2" y="T3"/>
                </a:cxn>
                <a:cxn ang="T12">
                  <a:pos x="T4" y="T5"/>
                </a:cxn>
                <a:cxn ang="T13">
                  <a:pos x="T6" y="T7"/>
                </a:cxn>
                <a:cxn ang="T14">
                  <a:pos x="T8" y="T9"/>
                </a:cxn>
              </a:cxnLst>
              <a:rect l="T15" t="T16" r="T17" b="T18"/>
              <a:pathLst>
                <a:path w="108" h="606">
                  <a:moveTo>
                    <a:pt x="108" y="303"/>
                  </a:moveTo>
                  <a:lnTo>
                    <a:pt x="108" y="303"/>
                  </a:lnTo>
                  <a:lnTo>
                    <a:pt x="0" y="0"/>
                  </a:lnTo>
                  <a:lnTo>
                    <a:pt x="0" y="606"/>
                  </a:lnTo>
                  <a:lnTo>
                    <a:pt x="108" y="303"/>
                  </a:ln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sz="2139">
                <a:solidFill>
                  <a:prstClr val="black"/>
                </a:solidFill>
                <a:ea typeface="微软雅黑"/>
                <a:cs typeface="+mn-ea"/>
                <a:sym typeface="+mn-lt"/>
              </a:endParaRPr>
            </a:p>
          </p:txBody>
        </p:sp>
      </p:grpSp>
      <p:sp>
        <p:nvSpPr>
          <p:cNvPr id="218" name="Freeform 32">
            <a:extLst>
              <a:ext uri="{FF2B5EF4-FFF2-40B4-BE49-F238E27FC236}">
                <a16:creationId xmlns:a16="http://schemas.microsoft.com/office/drawing/2014/main" xmlns="" id="{D48CB512-99A1-48AA-B73F-9FC7BEB176D8}"/>
              </a:ext>
            </a:extLst>
          </p:cNvPr>
          <p:cNvSpPr>
            <a:spLocks/>
          </p:cNvSpPr>
          <p:nvPr/>
        </p:nvSpPr>
        <p:spPr bwMode="auto">
          <a:xfrm rot="16200000">
            <a:off x="3766853" y="4416916"/>
            <a:ext cx="450826" cy="458269"/>
          </a:xfrm>
          <a:custGeom>
            <a:avLst/>
            <a:gdLst>
              <a:gd name="T0" fmla="*/ 2147483646 w 1430"/>
              <a:gd name="T1" fmla="*/ 2147483646 h 1458"/>
              <a:gd name="T2" fmla="*/ 2147483646 w 1430"/>
              <a:gd name="T3" fmla="*/ 2147483646 h 1458"/>
              <a:gd name="T4" fmla="*/ 2147483646 w 1430"/>
              <a:gd name="T5" fmla="*/ 0 h 1458"/>
              <a:gd name="T6" fmla="*/ 2147483646 w 1430"/>
              <a:gd name="T7" fmla="*/ 2147483646 h 1458"/>
              <a:gd name="T8" fmla="*/ 2147483646 w 1430"/>
              <a:gd name="T9" fmla="*/ 2147483646 h 1458"/>
              <a:gd name="T10" fmla="*/ 2147483646 w 1430"/>
              <a:gd name="T11" fmla="*/ 2147483646 h 1458"/>
              <a:gd name="T12" fmla="*/ 2147483646 w 1430"/>
              <a:gd name="T13" fmla="*/ 2147483646 h 1458"/>
              <a:gd name="T14" fmla="*/ 2147483646 w 1430"/>
              <a:gd name="T15" fmla="*/ 2147483646 h 1458"/>
              <a:gd name="T16" fmla="*/ 2147483646 w 1430"/>
              <a:gd name="T17" fmla="*/ 2147483646 h 1458"/>
              <a:gd name="T18" fmla="*/ 0 w 1430"/>
              <a:gd name="T19" fmla="*/ 2147483646 h 1458"/>
              <a:gd name="T20" fmla="*/ 2147483646 w 1430"/>
              <a:gd name="T21" fmla="*/ 2147483646 h 1458"/>
              <a:gd name="T22" fmla="*/ 2147483646 w 1430"/>
              <a:gd name="T23" fmla="*/ 2147483646 h 1458"/>
              <a:gd name="T24" fmla="*/ 2147483646 w 1430"/>
              <a:gd name="T25" fmla="*/ 2147483646 h 1458"/>
              <a:gd name="T26" fmla="*/ 2147483646 w 1430"/>
              <a:gd name="T27" fmla="*/ 2147483646 h 1458"/>
              <a:gd name="T28" fmla="*/ 2147483646 w 1430"/>
              <a:gd name="T29" fmla="*/ 2147483646 h 1458"/>
              <a:gd name="T30" fmla="*/ 2147483646 w 1430"/>
              <a:gd name="T31" fmla="*/ 2147483646 h 1458"/>
              <a:gd name="T32" fmla="*/ 2147483646 w 1430"/>
              <a:gd name="T33" fmla="*/ 2147483646 h 1458"/>
              <a:gd name="T34" fmla="*/ 2147483646 w 1430"/>
              <a:gd name="T35" fmla="*/ 2147483646 h 1458"/>
              <a:gd name="T36" fmla="*/ 2147483646 w 1430"/>
              <a:gd name="T37" fmla="*/ 2147483646 h 1458"/>
              <a:gd name="T38" fmla="*/ 2147483646 w 1430"/>
              <a:gd name="T39" fmla="*/ 2147483646 h 1458"/>
              <a:gd name="T40" fmla="*/ 2147483646 w 1430"/>
              <a:gd name="T41" fmla="*/ 2147483646 h 1458"/>
              <a:gd name="T42" fmla="*/ 2147483646 w 1430"/>
              <a:gd name="T43" fmla="*/ 2147483646 h 1458"/>
              <a:gd name="T44" fmla="*/ 2147483646 w 1430"/>
              <a:gd name="T45" fmla="*/ 2147483646 h 1458"/>
              <a:gd name="T46" fmla="*/ 2147483646 w 1430"/>
              <a:gd name="T47" fmla="*/ 2147483646 h 1458"/>
              <a:gd name="T48" fmla="*/ 2147483646 w 1430"/>
              <a:gd name="T49" fmla="*/ 2147483646 h 1458"/>
              <a:gd name="T50" fmla="*/ 2147483646 w 1430"/>
              <a:gd name="T51" fmla="*/ 2147483646 h 1458"/>
              <a:gd name="T52" fmla="*/ 2147483646 w 1430"/>
              <a:gd name="T53" fmla="*/ 2147483646 h 1458"/>
              <a:gd name="T54" fmla="*/ 2147483646 w 1430"/>
              <a:gd name="T55" fmla="*/ 2147483646 h 1458"/>
              <a:gd name="T56" fmla="*/ 2147483646 w 1430"/>
              <a:gd name="T57" fmla="*/ 2147483646 h 1458"/>
              <a:gd name="T58" fmla="*/ 2147483646 w 1430"/>
              <a:gd name="T59" fmla="*/ 2147483646 h 1458"/>
              <a:gd name="T60" fmla="*/ 2147483646 w 1430"/>
              <a:gd name="T61" fmla="*/ 2147483646 h 1458"/>
              <a:gd name="T62" fmla="*/ 2147483646 w 1430"/>
              <a:gd name="T63" fmla="*/ 2147483646 h 1458"/>
              <a:gd name="T64" fmla="*/ 2147483646 w 1430"/>
              <a:gd name="T65" fmla="*/ 2147483646 h 1458"/>
              <a:gd name="T66" fmla="*/ 2147483646 w 1430"/>
              <a:gd name="T67" fmla="*/ 2147483646 h 1458"/>
              <a:gd name="T68" fmla="*/ 2147483646 w 1430"/>
              <a:gd name="T69" fmla="*/ 2147483646 h 1458"/>
              <a:gd name="T70" fmla="*/ 2147483646 w 1430"/>
              <a:gd name="T71" fmla="*/ 2147483646 h 1458"/>
              <a:gd name="T72" fmla="*/ 2147483646 w 1430"/>
              <a:gd name="T73" fmla="*/ 2147483646 h 1458"/>
              <a:gd name="T74" fmla="*/ 2147483646 w 1430"/>
              <a:gd name="T75" fmla="*/ 2147483646 h 1458"/>
              <a:gd name="T76" fmla="*/ 2147483646 w 1430"/>
              <a:gd name="T77" fmla="*/ 2147483646 h 1458"/>
              <a:gd name="T78" fmla="*/ 2147483646 w 1430"/>
              <a:gd name="T79" fmla="*/ 2147483646 h 1458"/>
              <a:gd name="T80" fmla="*/ 2147483646 w 1430"/>
              <a:gd name="T81" fmla="*/ 2147483646 h 1458"/>
              <a:gd name="T82" fmla="*/ 2147483646 w 1430"/>
              <a:gd name="T83" fmla="*/ 2147483646 h 1458"/>
              <a:gd name="T84" fmla="*/ 2147483646 w 1430"/>
              <a:gd name="T85" fmla="*/ 2147483646 h 1458"/>
              <a:gd name="T86" fmla="*/ 2147483646 w 1430"/>
              <a:gd name="T87" fmla="*/ 2147483646 h 1458"/>
              <a:gd name="T88" fmla="*/ 2147483646 w 1430"/>
              <a:gd name="T89" fmla="*/ 2147483646 h 1458"/>
              <a:gd name="T90" fmla="*/ 2147483646 w 1430"/>
              <a:gd name="T91" fmla="*/ 2147483646 h 1458"/>
              <a:gd name="T92" fmla="*/ 2147483646 w 1430"/>
              <a:gd name="T93" fmla="*/ 2147483646 h 1458"/>
              <a:gd name="T94" fmla="*/ 2147483646 w 1430"/>
              <a:gd name="T95" fmla="*/ 2147483646 h 1458"/>
              <a:gd name="T96" fmla="*/ 2147483646 w 1430"/>
              <a:gd name="T97" fmla="*/ 2147483646 h 1458"/>
              <a:gd name="T98" fmla="*/ 2147483646 w 1430"/>
              <a:gd name="T99" fmla="*/ 2147483646 h 1458"/>
              <a:gd name="T100" fmla="*/ 2147483646 w 1430"/>
              <a:gd name="T101" fmla="*/ 2147483646 h 1458"/>
              <a:gd name="T102" fmla="*/ 2147483646 w 1430"/>
              <a:gd name="T103" fmla="*/ 2147483646 h 1458"/>
              <a:gd name="T104" fmla="*/ 2147483646 w 1430"/>
              <a:gd name="T105" fmla="*/ 2147483646 h 1458"/>
              <a:gd name="T106" fmla="*/ 2147483646 w 1430"/>
              <a:gd name="T107" fmla="*/ 2147483646 h 1458"/>
              <a:gd name="T108" fmla="*/ 2147483646 w 1430"/>
              <a:gd name="T109" fmla="*/ 2147483646 h 1458"/>
              <a:gd name="T110" fmla="*/ 2147483646 w 1430"/>
              <a:gd name="T111" fmla="*/ 2147483646 h 1458"/>
              <a:gd name="T112" fmla="*/ 2147483646 w 1430"/>
              <a:gd name="T113" fmla="*/ 2147483646 h 1458"/>
              <a:gd name="T114" fmla="*/ 2147483646 w 1430"/>
              <a:gd name="T115" fmla="*/ 2147483646 h 145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30"/>
              <a:gd name="T175" fmla="*/ 0 h 1458"/>
              <a:gd name="T176" fmla="*/ 1430 w 1430"/>
              <a:gd name="T177" fmla="*/ 1458 h 145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30" h="1458">
                <a:moveTo>
                  <a:pt x="1430" y="714"/>
                </a:moveTo>
                <a:lnTo>
                  <a:pt x="1430" y="714"/>
                </a:lnTo>
                <a:cubicBezTo>
                  <a:pt x="1430" y="320"/>
                  <a:pt x="1109" y="0"/>
                  <a:pt x="715" y="0"/>
                </a:cubicBezTo>
                <a:cubicBezTo>
                  <a:pt x="397" y="0"/>
                  <a:pt x="126" y="209"/>
                  <a:pt x="34" y="497"/>
                </a:cubicBezTo>
                <a:cubicBezTo>
                  <a:pt x="31" y="502"/>
                  <a:pt x="28" y="509"/>
                  <a:pt x="28" y="516"/>
                </a:cubicBezTo>
                <a:cubicBezTo>
                  <a:pt x="28" y="516"/>
                  <a:pt x="28" y="516"/>
                  <a:pt x="28" y="516"/>
                </a:cubicBezTo>
                <a:cubicBezTo>
                  <a:pt x="16" y="558"/>
                  <a:pt x="8" y="601"/>
                  <a:pt x="4" y="646"/>
                </a:cubicBezTo>
                <a:cubicBezTo>
                  <a:pt x="4" y="646"/>
                  <a:pt x="4" y="646"/>
                  <a:pt x="4" y="646"/>
                </a:cubicBezTo>
                <a:cubicBezTo>
                  <a:pt x="2" y="668"/>
                  <a:pt x="0" y="691"/>
                  <a:pt x="0" y="714"/>
                </a:cubicBezTo>
                <a:cubicBezTo>
                  <a:pt x="0" y="735"/>
                  <a:pt x="1" y="755"/>
                  <a:pt x="3" y="775"/>
                </a:cubicBezTo>
                <a:cubicBezTo>
                  <a:pt x="3" y="775"/>
                  <a:pt x="3" y="775"/>
                  <a:pt x="3" y="775"/>
                </a:cubicBezTo>
                <a:cubicBezTo>
                  <a:pt x="3" y="776"/>
                  <a:pt x="3" y="776"/>
                  <a:pt x="3" y="776"/>
                </a:cubicBezTo>
                <a:cubicBezTo>
                  <a:pt x="7" y="822"/>
                  <a:pt x="16" y="866"/>
                  <a:pt x="28" y="909"/>
                </a:cubicBezTo>
                <a:cubicBezTo>
                  <a:pt x="28" y="913"/>
                  <a:pt x="30" y="917"/>
                  <a:pt x="31" y="921"/>
                </a:cubicBezTo>
                <a:cubicBezTo>
                  <a:pt x="104" y="1158"/>
                  <a:pt x="298" y="1347"/>
                  <a:pt x="543" y="1408"/>
                </a:cubicBezTo>
                <a:cubicBezTo>
                  <a:pt x="552" y="1437"/>
                  <a:pt x="578" y="1458"/>
                  <a:pt x="610" y="1458"/>
                </a:cubicBezTo>
                <a:cubicBezTo>
                  <a:pt x="648" y="1458"/>
                  <a:pt x="679" y="1427"/>
                  <a:pt x="679" y="1389"/>
                </a:cubicBezTo>
                <a:cubicBezTo>
                  <a:pt x="679" y="1350"/>
                  <a:pt x="648" y="1319"/>
                  <a:pt x="610" y="1319"/>
                </a:cubicBezTo>
                <a:cubicBezTo>
                  <a:pt x="589" y="1319"/>
                  <a:pt x="570" y="1329"/>
                  <a:pt x="558" y="1343"/>
                </a:cubicBezTo>
                <a:cubicBezTo>
                  <a:pt x="349" y="1291"/>
                  <a:pt x="181" y="1136"/>
                  <a:pt x="108" y="939"/>
                </a:cubicBezTo>
                <a:lnTo>
                  <a:pt x="988" y="939"/>
                </a:lnTo>
                <a:lnTo>
                  <a:pt x="908" y="1019"/>
                </a:lnTo>
                <a:cubicBezTo>
                  <a:pt x="895" y="1032"/>
                  <a:pt x="895" y="1054"/>
                  <a:pt x="908" y="1067"/>
                </a:cubicBezTo>
                <a:cubicBezTo>
                  <a:pt x="914" y="1073"/>
                  <a:pt x="923" y="1076"/>
                  <a:pt x="931" y="1076"/>
                </a:cubicBezTo>
                <a:cubicBezTo>
                  <a:pt x="940" y="1076"/>
                  <a:pt x="948" y="1073"/>
                  <a:pt x="955" y="1067"/>
                </a:cubicBezTo>
                <a:lnTo>
                  <a:pt x="1093" y="929"/>
                </a:lnTo>
                <a:cubicBezTo>
                  <a:pt x="1102" y="919"/>
                  <a:pt x="1105" y="905"/>
                  <a:pt x="1100" y="893"/>
                </a:cubicBezTo>
                <a:cubicBezTo>
                  <a:pt x="1095" y="880"/>
                  <a:pt x="1082" y="872"/>
                  <a:pt x="1069" y="872"/>
                </a:cubicBezTo>
                <a:lnTo>
                  <a:pt x="87" y="872"/>
                </a:lnTo>
                <a:cubicBezTo>
                  <a:pt x="82" y="851"/>
                  <a:pt x="77" y="830"/>
                  <a:pt x="74" y="809"/>
                </a:cubicBezTo>
                <a:lnTo>
                  <a:pt x="1069" y="809"/>
                </a:lnTo>
                <a:cubicBezTo>
                  <a:pt x="1087" y="809"/>
                  <a:pt x="1102" y="794"/>
                  <a:pt x="1102" y="775"/>
                </a:cubicBezTo>
                <a:cubicBezTo>
                  <a:pt x="1102" y="757"/>
                  <a:pt x="1087" y="742"/>
                  <a:pt x="1069" y="742"/>
                </a:cubicBezTo>
                <a:lnTo>
                  <a:pt x="68" y="742"/>
                </a:lnTo>
                <a:cubicBezTo>
                  <a:pt x="67" y="733"/>
                  <a:pt x="67" y="724"/>
                  <a:pt x="67" y="714"/>
                </a:cubicBezTo>
                <a:cubicBezTo>
                  <a:pt x="67" y="702"/>
                  <a:pt x="67" y="691"/>
                  <a:pt x="68" y="679"/>
                </a:cubicBezTo>
                <a:lnTo>
                  <a:pt x="1069" y="679"/>
                </a:lnTo>
                <a:cubicBezTo>
                  <a:pt x="1087" y="679"/>
                  <a:pt x="1102" y="664"/>
                  <a:pt x="1102" y="646"/>
                </a:cubicBezTo>
                <a:cubicBezTo>
                  <a:pt x="1102" y="627"/>
                  <a:pt x="1087" y="612"/>
                  <a:pt x="1069" y="612"/>
                </a:cubicBezTo>
                <a:lnTo>
                  <a:pt x="75" y="612"/>
                </a:lnTo>
                <a:cubicBezTo>
                  <a:pt x="79" y="591"/>
                  <a:pt x="83" y="570"/>
                  <a:pt x="88" y="549"/>
                </a:cubicBezTo>
                <a:lnTo>
                  <a:pt x="1069" y="549"/>
                </a:lnTo>
                <a:cubicBezTo>
                  <a:pt x="1082" y="549"/>
                  <a:pt x="1095" y="541"/>
                  <a:pt x="1100" y="529"/>
                </a:cubicBezTo>
                <a:cubicBezTo>
                  <a:pt x="1105" y="516"/>
                  <a:pt x="1102" y="502"/>
                  <a:pt x="1093" y="492"/>
                </a:cubicBezTo>
                <a:lnTo>
                  <a:pt x="955" y="354"/>
                </a:lnTo>
                <a:cubicBezTo>
                  <a:pt x="942" y="341"/>
                  <a:pt x="921" y="341"/>
                  <a:pt x="908" y="354"/>
                </a:cubicBezTo>
                <a:cubicBezTo>
                  <a:pt x="895" y="367"/>
                  <a:pt x="895" y="389"/>
                  <a:pt x="908" y="402"/>
                </a:cubicBezTo>
                <a:lnTo>
                  <a:pt x="988" y="482"/>
                </a:lnTo>
                <a:lnTo>
                  <a:pt x="110" y="482"/>
                </a:lnTo>
                <a:cubicBezTo>
                  <a:pt x="204" y="239"/>
                  <a:pt x="439" y="66"/>
                  <a:pt x="715" y="66"/>
                </a:cubicBezTo>
                <a:cubicBezTo>
                  <a:pt x="1073" y="66"/>
                  <a:pt x="1363" y="357"/>
                  <a:pt x="1363" y="714"/>
                </a:cubicBezTo>
                <a:cubicBezTo>
                  <a:pt x="1363" y="1011"/>
                  <a:pt x="1158" y="1270"/>
                  <a:pt x="876" y="1342"/>
                </a:cubicBezTo>
                <a:cubicBezTo>
                  <a:pt x="863" y="1328"/>
                  <a:pt x="844" y="1318"/>
                  <a:pt x="823" y="1318"/>
                </a:cubicBezTo>
                <a:cubicBezTo>
                  <a:pt x="785" y="1318"/>
                  <a:pt x="754" y="1349"/>
                  <a:pt x="754" y="1388"/>
                </a:cubicBezTo>
                <a:cubicBezTo>
                  <a:pt x="754" y="1426"/>
                  <a:pt x="785" y="1457"/>
                  <a:pt x="823" y="1457"/>
                </a:cubicBezTo>
                <a:cubicBezTo>
                  <a:pt x="855" y="1457"/>
                  <a:pt x="881" y="1436"/>
                  <a:pt x="890" y="1408"/>
                </a:cubicBezTo>
                <a:cubicBezTo>
                  <a:pt x="1202" y="1329"/>
                  <a:pt x="1430" y="1042"/>
                  <a:pt x="1430" y="71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lIns="121773" tIns="60886" rIns="121773" bIns="60886"/>
          <a:lstStyle/>
          <a:p>
            <a:pPr defTabSz="914400"/>
            <a:endParaRPr lang="zh-CN" altLang="en-US" sz="2139">
              <a:solidFill>
                <a:prstClr val="black"/>
              </a:solidFill>
              <a:ea typeface="微软雅黑"/>
              <a:cs typeface="+mn-ea"/>
              <a:sym typeface="+mn-lt"/>
            </a:endParaRPr>
          </a:p>
        </p:txBody>
      </p:sp>
      <p:grpSp>
        <p:nvGrpSpPr>
          <p:cNvPr id="219" name="组合 156">
            <a:extLst>
              <a:ext uri="{FF2B5EF4-FFF2-40B4-BE49-F238E27FC236}">
                <a16:creationId xmlns:a16="http://schemas.microsoft.com/office/drawing/2014/main" xmlns="" id="{30BA8B94-1C28-447D-9798-AC0E84C93898}"/>
              </a:ext>
            </a:extLst>
          </p:cNvPr>
          <p:cNvGrpSpPr/>
          <p:nvPr/>
        </p:nvGrpSpPr>
        <p:grpSpPr>
          <a:xfrm>
            <a:off x="3841680" y="5375634"/>
            <a:ext cx="1030101" cy="373834"/>
            <a:chOff x="6650546" y="3964080"/>
            <a:chExt cx="1548000" cy="805230"/>
          </a:xfrm>
        </p:grpSpPr>
        <p:sp>
          <p:nvSpPr>
            <p:cNvPr id="220" name="Rectangle 226">
              <a:extLst>
                <a:ext uri="{FF2B5EF4-FFF2-40B4-BE49-F238E27FC236}">
                  <a16:creationId xmlns:a16="http://schemas.microsoft.com/office/drawing/2014/main" xmlns="" id="{6D6A5D3C-B189-4EC1-9642-BE2A67A50B06}"/>
                </a:ext>
              </a:extLst>
            </p:cNvPr>
            <p:cNvSpPr/>
            <p:nvPr/>
          </p:nvSpPr>
          <p:spPr>
            <a:xfrm rot="5400000">
              <a:off x="7021931" y="3592695"/>
              <a:ext cx="805230" cy="1548000"/>
            </a:xfrm>
            <a:prstGeom prst="can">
              <a:avLst>
                <a:gd name="adj" fmla="val 20588"/>
              </a:avLst>
            </a:prstGeom>
            <a:gradFill>
              <a:gsLst>
                <a:gs pos="0">
                  <a:sysClr val="window" lastClr="FFFFFF">
                    <a:lumMod val="50000"/>
                  </a:sysClr>
                </a:gs>
                <a:gs pos="43000">
                  <a:sysClr val="window" lastClr="FFFFFF">
                    <a:lumMod val="75000"/>
                    <a:alpha val="0"/>
                  </a:sysClr>
                </a:gs>
                <a:gs pos="78000">
                  <a:sysClr val="window" lastClr="FFFFFF">
                    <a:lumMod val="75000"/>
                    <a:alpha val="0"/>
                  </a:sysClr>
                </a:gs>
                <a:gs pos="100000">
                  <a:sysClr val="window" lastClr="FFFFFF">
                    <a:lumMod val="50000"/>
                  </a:sysClr>
                </a:gs>
              </a:gsLst>
              <a:lin ang="0" scaled="0"/>
            </a:gradFill>
            <a:ln w="2540" cap="flat" cmpd="sng" algn="ctr">
              <a:solidFill>
                <a:sysClr val="window" lastClr="FFFFFF">
                  <a:lumMod val="50000"/>
                </a:sysClr>
              </a:solidFill>
              <a:prstDash val="solid"/>
              <a:miter lim="800000"/>
            </a:ln>
            <a:effectLst/>
          </p:spPr>
          <p:txBody>
            <a:bodyPr rot="0" spcFirstLastPara="0" vertOverflow="overflow" horzOverflow="overflow" vert="horz" wrap="square" lIns="91404" tIns="45703" rIns="91404" bIns="45703" numCol="1" spcCol="0" rtlCol="0" fromWordArt="0" anchor="ctr" anchorCtr="0" forceAA="0" compatLnSpc="1">
              <a:prstTxWarp prst="textNoShape">
                <a:avLst/>
              </a:prstTxWarp>
              <a:noAutofit/>
            </a:bodyPr>
            <a:lstStyle/>
            <a:p>
              <a:pPr marL="0" marR="0" lvl="0" indent="0" algn="ctr" defTabSz="914012" eaLnBrk="1" fontAlgn="auto" latinLnBrk="0" hangingPunct="1">
                <a:lnSpc>
                  <a:spcPct val="115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rgbClr val="1D1D1A"/>
                </a:solidFill>
                <a:effectLst/>
                <a:uLnTx/>
                <a:uFillTx/>
                <a:ea typeface="微软雅黑"/>
                <a:cs typeface="+mn-ea"/>
                <a:sym typeface="+mn-lt"/>
              </a:endParaRPr>
            </a:p>
          </p:txBody>
        </p:sp>
        <p:sp>
          <p:nvSpPr>
            <p:cNvPr id="221" name="圆柱形 257">
              <a:extLst>
                <a:ext uri="{FF2B5EF4-FFF2-40B4-BE49-F238E27FC236}">
                  <a16:creationId xmlns:a16="http://schemas.microsoft.com/office/drawing/2014/main" xmlns="" id="{C91DDEA8-6B96-48A4-AFBA-980F91BE3C46}"/>
                </a:ext>
              </a:extLst>
            </p:cNvPr>
            <p:cNvSpPr/>
            <p:nvPr/>
          </p:nvSpPr>
          <p:spPr>
            <a:xfrm rot="5400000" flipV="1">
              <a:off x="7292100" y="3447754"/>
              <a:ext cx="120689" cy="1296000"/>
            </a:xfrm>
            <a:prstGeom prst="can">
              <a:avLst>
                <a:gd name="adj" fmla="val 42352"/>
              </a:avLst>
            </a:prstGeom>
            <a:solidFill>
              <a:srgbClr val="C0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2" name="圆柱形 259">
              <a:extLst>
                <a:ext uri="{FF2B5EF4-FFF2-40B4-BE49-F238E27FC236}">
                  <a16:creationId xmlns:a16="http://schemas.microsoft.com/office/drawing/2014/main" xmlns="" id="{3D420FA7-3135-4E5E-A840-4C3DEA8AADE1}"/>
                </a:ext>
              </a:extLst>
            </p:cNvPr>
            <p:cNvSpPr/>
            <p:nvPr/>
          </p:nvSpPr>
          <p:spPr>
            <a:xfrm rot="5400000" flipV="1">
              <a:off x="7292100" y="3793467"/>
              <a:ext cx="120689" cy="1296000"/>
            </a:xfrm>
            <a:prstGeom prst="can">
              <a:avLst>
                <a:gd name="adj" fmla="val 42352"/>
              </a:avLst>
            </a:prstGeom>
            <a:solidFill>
              <a:srgbClr val="C0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3" name="圆柱形 152">
              <a:extLst>
                <a:ext uri="{FF2B5EF4-FFF2-40B4-BE49-F238E27FC236}">
                  <a16:creationId xmlns:a16="http://schemas.microsoft.com/office/drawing/2014/main" xmlns="" id="{B58C9E9E-E637-496D-835E-9377E66EAAEB}"/>
                </a:ext>
              </a:extLst>
            </p:cNvPr>
            <p:cNvSpPr/>
            <p:nvPr/>
          </p:nvSpPr>
          <p:spPr>
            <a:xfrm rot="5400000" flipV="1">
              <a:off x="7292100" y="3620611"/>
              <a:ext cx="120689" cy="1296000"/>
            </a:xfrm>
            <a:prstGeom prst="can">
              <a:avLst>
                <a:gd name="adj" fmla="val 42352"/>
              </a:avLst>
            </a:prstGeom>
            <a:solidFill>
              <a:srgbClr val="8064A2">
                <a:lumMod val="60000"/>
                <a:lumOff val="4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4" name="圆柱形 153">
              <a:extLst>
                <a:ext uri="{FF2B5EF4-FFF2-40B4-BE49-F238E27FC236}">
                  <a16:creationId xmlns:a16="http://schemas.microsoft.com/office/drawing/2014/main" xmlns="" id="{5D886F4D-5E79-4028-B9A8-576F5DF5FB41}"/>
                </a:ext>
              </a:extLst>
            </p:cNvPr>
            <p:cNvSpPr/>
            <p:nvPr/>
          </p:nvSpPr>
          <p:spPr>
            <a:xfrm rot="5400000" flipV="1">
              <a:off x="7292100" y="3966326"/>
              <a:ext cx="120689" cy="1296000"/>
            </a:xfrm>
            <a:prstGeom prst="can">
              <a:avLst>
                <a:gd name="adj" fmla="val 42352"/>
              </a:avLst>
            </a:prstGeom>
            <a:solidFill>
              <a:srgbClr val="8064A2">
                <a:lumMod val="60000"/>
                <a:lumOff val="40000"/>
                <a:alpha val="30000"/>
              </a:srgbClr>
            </a:solidFill>
          </p:spPr>
          <p:txBody>
            <a:bodyPr wrap="none" rtlCol="0" anchor="ctr">
              <a:noAutofit/>
            </a:bodyPr>
            <a:lstStyle/>
            <a:p>
              <a:pPr marL="0" marR="0" lvl="0" indent="0" algn="ctr" defTabSz="1371063" eaLnBrk="1" fontAlgn="auto" latinLnBrk="0" hangingPunct="1">
                <a:lnSpc>
                  <a:spcPct val="115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5" name="矩形 163">
              <a:extLst>
                <a:ext uri="{FF2B5EF4-FFF2-40B4-BE49-F238E27FC236}">
                  <a16:creationId xmlns:a16="http://schemas.microsoft.com/office/drawing/2014/main" xmlns="" id="{0E28CBCC-5512-4E8F-91CE-602E7CB97F2E}"/>
                </a:ext>
              </a:extLst>
            </p:cNvPr>
            <p:cNvSpPr/>
            <p:nvPr/>
          </p:nvSpPr>
          <p:spPr>
            <a:xfrm>
              <a:off x="8004469" y="4045855"/>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F1</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6" name="矩形 164">
              <a:extLst>
                <a:ext uri="{FF2B5EF4-FFF2-40B4-BE49-F238E27FC236}">
                  <a16:creationId xmlns:a16="http://schemas.microsoft.com/office/drawing/2014/main" xmlns="" id="{F9FB29F6-1A5B-4801-B543-130D256109EC}"/>
                </a:ext>
              </a:extLst>
            </p:cNvPr>
            <p:cNvSpPr/>
            <p:nvPr/>
          </p:nvSpPr>
          <p:spPr>
            <a:xfrm>
              <a:off x="8004469" y="4218710"/>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F2</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7" name="矩形 165">
              <a:extLst>
                <a:ext uri="{FF2B5EF4-FFF2-40B4-BE49-F238E27FC236}">
                  <a16:creationId xmlns:a16="http://schemas.microsoft.com/office/drawing/2014/main" xmlns="" id="{F830751E-C041-446B-927B-643120F87D34}"/>
                </a:ext>
              </a:extLst>
            </p:cNvPr>
            <p:cNvSpPr/>
            <p:nvPr/>
          </p:nvSpPr>
          <p:spPr>
            <a:xfrm>
              <a:off x="8004469" y="4391568"/>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F3</a:t>
              </a:r>
              <a:endParaRPr kumimoji="0" lang="zh-CN" altLang="en-US" sz="800" b="0" i="0" u="none" strike="noStrike" kern="0" cap="none" spc="0" normalizeH="0" baseline="0" noProof="0" dirty="0">
                <a:ln>
                  <a:noFill/>
                </a:ln>
                <a:solidFill>
                  <a:srgbClr val="1D1D1A"/>
                </a:solidFill>
                <a:effectLst/>
                <a:uLnTx/>
                <a:uFillTx/>
                <a:ea typeface="微软雅黑"/>
                <a:cs typeface="+mn-ea"/>
                <a:sym typeface="+mn-lt"/>
              </a:endParaRPr>
            </a:p>
          </p:txBody>
        </p:sp>
        <p:sp>
          <p:nvSpPr>
            <p:cNvPr id="228" name="矩形 166">
              <a:extLst>
                <a:ext uri="{FF2B5EF4-FFF2-40B4-BE49-F238E27FC236}">
                  <a16:creationId xmlns:a16="http://schemas.microsoft.com/office/drawing/2014/main" xmlns="" id="{5848A335-E13F-4626-8965-BB7C02C8CBA6}"/>
                </a:ext>
              </a:extLst>
            </p:cNvPr>
            <p:cNvSpPr/>
            <p:nvPr/>
          </p:nvSpPr>
          <p:spPr>
            <a:xfrm>
              <a:off x="8004469" y="4564426"/>
              <a:ext cx="131391" cy="149241"/>
            </a:xfrm>
            <a:prstGeom prst="rect">
              <a:avLst/>
            </a:prstGeom>
            <a:noFill/>
          </p:spPr>
          <p:txBody>
            <a:bodyPr wrap="none" lIns="0" tIns="0" rIns="0" bIns="0" rtlCol="0">
              <a:spAutoFit/>
            </a:bodyPr>
            <a:lstStyle/>
            <a:p>
              <a:pPr marL="0" marR="0" lvl="0" indent="0" defTabSz="914012" eaLnBrk="1" fontAlgn="auto" latinLnBrk="0" hangingPunct="1">
                <a:lnSpc>
                  <a:spcPct val="115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ea typeface="微软雅黑"/>
                  <a:cs typeface="+mn-ea"/>
                  <a:sym typeface="+mn-lt"/>
                </a:rPr>
                <a:t>F4</a:t>
              </a:r>
            </a:p>
          </p:txBody>
        </p:sp>
      </p:grpSp>
      <p:sp>
        <p:nvSpPr>
          <p:cNvPr id="229" name="矩形 24">
            <a:extLst>
              <a:ext uri="{FF2B5EF4-FFF2-40B4-BE49-F238E27FC236}">
                <a16:creationId xmlns:a16="http://schemas.microsoft.com/office/drawing/2014/main" xmlns="" id="{94BD36CA-9A67-44C1-B033-1963CBA30585}"/>
              </a:ext>
            </a:extLst>
          </p:cNvPr>
          <p:cNvSpPr/>
          <p:nvPr/>
        </p:nvSpPr>
        <p:spPr>
          <a:xfrm>
            <a:off x="9504799" y="5481268"/>
            <a:ext cx="945022" cy="289759"/>
          </a:xfrm>
          <a:prstGeom prst="rect">
            <a:avLst/>
          </a:prstGeom>
        </p:spPr>
        <p:txBody>
          <a:bodyPr wrap="square" lIns="0" tIns="0" rIns="0" bIns="0">
            <a:spAutoFit/>
          </a:bodyPr>
          <a:lstStyle/>
          <a:p>
            <a:pPr algn="ctr">
              <a:lnSpc>
                <a:spcPct val="150000"/>
              </a:lnSpc>
              <a:defRPr/>
            </a:pPr>
            <a:r>
              <a:rPr lang="en-US" altLang="zh-CN" sz="1400" kern="0" dirty="0" err="1">
                <a:solidFill>
                  <a:prstClr val="black">
                    <a:lumMod val="65000"/>
                    <a:lumOff val="35000"/>
                  </a:prstClr>
                </a:solidFill>
                <a:ea typeface="微软雅黑"/>
                <a:cs typeface="+mn-ea"/>
                <a:sym typeface="+mn-lt"/>
              </a:rPr>
              <a:t>V2X</a:t>
            </a:r>
            <a:endParaRPr lang="en-US" altLang="zh-CN" sz="1400" kern="0" dirty="0">
              <a:solidFill>
                <a:prstClr val="black">
                  <a:lumMod val="65000"/>
                  <a:lumOff val="35000"/>
                </a:prstClr>
              </a:solidFill>
              <a:ea typeface="微软雅黑"/>
              <a:cs typeface="+mn-ea"/>
              <a:sym typeface="+mn-lt"/>
            </a:endParaRPr>
          </a:p>
        </p:txBody>
      </p:sp>
      <p:grpSp>
        <p:nvGrpSpPr>
          <p:cNvPr id="230" name="Group 90">
            <a:extLst>
              <a:ext uri="{FF2B5EF4-FFF2-40B4-BE49-F238E27FC236}">
                <a16:creationId xmlns:a16="http://schemas.microsoft.com/office/drawing/2014/main" xmlns="" id="{1AB72E58-89DC-4B4D-9802-5E72F0A2D267}"/>
              </a:ext>
            </a:extLst>
          </p:cNvPr>
          <p:cNvGrpSpPr/>
          <p:nvPr/>
        </p:nvGrpSpPr>
        <p:grpSpPr>
          <a:xfrm>
            <a:off x="1951970" y="5279952"/>
            <a:ext cx="321938" cy="672250"/>
            <a:chOff x="3310996" y="5725270"/>
            <a:chExt cx="321938" cy="672250"/>
          </a:xfrm>
        </p:grpSpPr>
        <p:grpSp>
          <p:nvGrpSpPr>
            <p:cNvPr id="231" name="组合 356">
              <a:extLst>
                <a:ext uri="{FF2B5EF4-FFF2-40B4-BE49-F238E27FC236}">
                  <a16:creationId xmlns:a16="http://schemas.microsoft.com/office/drawing/2014/main" xmlns="" id="{AB465EAE-5D14-438C-B568-3D02D5BEE530}"/>
                </a:ext>
              </a:extLst>
            </p:cNvPr>
            <p:cNvGrpSpPr>
              <a:grpSpLocks noChangeAspect="1"/>
            </p:cNvGrpSpPr>
            <p:nvPr/>
          </p:nvGrpSpPr>
          <p:grpSpPr>
            <a:xfrm>
              <a:off x="3328130" y="5725270"/>
              <a:ext cx="304804" cy="316706"/>
              <a:chOff x="24764170" y="1708948"/>
              <a:chExt cx="510918" cy="513507"/>
            </a:xfrm>
          </p:grpSpPr>
          <p:sp>
            <p:nvSpPr>
              <p:cNvPr id="233" name="任意多边形: 形状 155">
                <a:extLst>
                  <a:ext uri="{FF2B5EF4-FFF2-40B4-BE49-F238E27FC236}">
                    <a16:creationId xmlns:a16="http://schemas.microsoft.com/office/drawing/2014/main" xmlns="" id="{A391FA5F-D83C-4501-9A0D-F8AC772CB9C8}"/>
                  </a:ext>
                </a:extLst>
              </p:cNvPr>
              <p:cNvSpPr/>
              <p:nvPr/>
            </p:nvSpPr>
            <p:spPr>
              <a:xfrm>
                <a:off x="24764170" y="1708948"/>
                <a:ext cx="446677" cy="513507"/>
              </a:xfrm>
              <a:custGeom>
                <a:avLst/>
                <a:gdLst>
                  <a:gd name="connsiteX0" fmla="*/ 225468 w 446677"/>
                  <a:gd name="connsiteY0" fmla="*/ 380616 h 513507"/>
                  <a:gd name="connsiteX1" fmla="*/ 262412 w 446677"/>
                  <a:gd name="connsiteY1" fmla="*/ 436685 h 513507"/>
                  <a:gd name="connsiteX2" fmla="*/ 377808 w 446677"/>
                  <a:gd name="connsiteY2" fmla="*/ 478953 h 513507"/>
                  <a:gd name="connsiteX3" fmla="*/ 398020 w 446677"/>
                  <a:gd name="connsiteY3" fmla="*/ 469391 h 513507"/>
                  <a:gd name="connsiteX4" fmla="*/ 400736 w 446677"/>
                  <a:gd name="connsiteY4" fmla="*/ 446899 h 513507"/>
                  <a:gd name="connsiteX5" fmla="*/ 400084 w 446677"/>
                  <a:gd name="connsiteY5" fmla="*/ 444726 h 513507"/>
                  <a:gd name="connsiteX6" fmla="*/ 396390 w 446677"/>
                  <a:gd name="connsiteY6" fmla="*/ 421472 h 513507"/>
                  <a:gd name="connsiteX7" fmla="*/ 397910 w 446677"/>
                  <a:gd name="connsiteY7" fmla="*/ 415605 h 513507"/>
                  <a:gd name="connsiteX8" fmla="*/ 403670 w 446677"/>
                  <a:gd name="connsiteY8" fmla="*/ 413867 h 513507"/>
                  <a:gd name="connsiteX9" fmla="*/ 417470 w 446677"/>
                  <a:gd name="connsiteY9" fmla="*/ 402240 h 513507"/>
                  <a:gd name="connsiteX10" fmla="*/ 439202 w 446677"/>
                  <a:gd name="connsiteY10" fmla="*/ 402783 h 513507"/>
                  <a:gd name="connsiteX11" fmla="*/ 418448 w 446677"/>
                  <a:gd name="connsiteY11" fmla="*/ 430708 h 513507"/>
                  <a:gd name="connsiteX12" fmla="*/ 420838 w 446677"/>
                  <a:gd name="connsiteY12" fmla="*/ 438206 h 513507"/>
                  <a:gd name="connsiteX13" fmla="*/ 421490 w 446677"/>
                  <a:gd name="connsiteY13" fmla="*/ 440380 h 513507"/>
                  <a:gd name="connsiteX14" fmla="*/ 415514 w 446677"/>
                  <a:gd name="connsiteY14" fmla="*/ 482213 h 513507"/>
                  <a:gd name="connsiteX15" fmla="*/ 377808 w 446677"/>
                  <a:gd name="connsiteY15" fmla="*/ 500685 h 513507"/>
                  <a:gd name="connsiteX16" fmla="*/ 290880 w 446677"/>
                  <a:gd name="connsiteY16" fmla="*/ 476345 h 513507"/>
                  <a:gd name="connsiteX17" fmla="*/ 282298 w 446677"/>
                  <a:gd name="connsiteY17" fmla="*/ 513507 h 513507"/>
                  <a:gd name="connsiteX18" fmla="*/ 261108 w 446677"/>
                  <a:gd name="connsiteY18" fmla="*/ 508618 h 513507"/>
                  <a:gd name="connsiteX19" fmla="*/ 270670 w 446677"/>
                  <a:gd name="connsiteY19" fmla="*/ 467326 h 513507"/>
                  <a:gd name="connsiteX20" fmla="*/ 244592 w 446677"/>
                  <a:gd name="connsiteY20" fmla="*/ 449072 h 513507"/>
                  <a:gd name="connsiteX21" fmla="*/ 207322 w 446677"/>
                  <a:gd name="connsiteY21" fmla="*/ 392569 h 513507"/>
                  <a:gd name="connsiteX22" fmla="*/ 413342 w 446677"/>
                  <a:gd name="connsiteY22" fmla="*/ 342368 h 513507"/>
                  <a:gd name="connsiteX23" fmla="*/ 436594 w 446677"/>
                  <a:gd name="connsiteY23" fmla="*/ 342368 h 513507"/>
                  <a:gd name="connsiteX24" fmla="*/ 441050 w 446677"/>
                  <a:gd name="connsiteY24" fmla="*/ 350518 h 513507"/>
                  <a:gd name="connsiteX25" fmla="*/ 444744 w 446677"/>
                  <a:gd name="connsiteY25" fmla="*/ 372901 h 513507"/>
                  <a:gd name="connsiteX26" fmla="*/ 358686 w 446677"/>
                  <a:gd name="connsiteY26" fmla="*/ 390721 h 513507"/>
                  <a:gd name="connsiteX27" fmla="*/ 358686 w 446677"/>
                  <a:gd name="connsiteY27" fmla="*/ 368989 h 513507"/>
                  <a:gd name="connsiteX28" fmla="*/ 422144 w 446677"/>
                  <a:gd name="connsiteY28" fmla="*/ 361384 h 513507"/>
                  <a:gd name="connsiteX29" fmla="*/ 422034 w 446677"/>
                  <a:gd name="connsiteY29" fmla="*/ 361274 h 513507"/>
                  <a:gd name="connsiteX30" fmla="*/ 413342 w 446677"/>
                  <a:gd name="connsiteY30" fmla="*/ 342368 h 513507"/>
                  <a:gd name="connsiteX31" fmla="*/ 21732 w 446677"/>
                  <a:gd name="connsiteY31" fmla="*/ 179378 h 513507"/>
                  <a:gd name="connsiteX32" fmla="*/ 21732 w 446677"/>
                  <a:gd name="connsiteY32" fmla="*/ 233708 h 513507"/>
                  <a:gd name="connsiteX33" fmla="*/ 260784 w 446677"/>
                  <a:gd name="connsiteY33" fmla="*/ 233708 h 513507"/>
                  <a:gd name="connsiteX34" fmla="*/ 260784 w 446677"/>
                  <a:gd name="connsiteY34" fmla="*/ 179378 h 513507"/>
                  <a:gd name="connsiteX35" fmla="*/ 222454 w 446677"/>
                  <a:gd name="connsiteY35" fmla="*/ 198 h 513507"/>
                  <a:gd name="connsiteX36" fmla="*/ 334890 w 446677"/>
                  <a:gd name="connsiteY36" fmla="*/ 19214 h 513507"/>
                  <a:gd name="connsiteX37" fmla="*/ 401390 w 446677"/>
                  <a:gd name="connsiteY37" fmla="*/ 70827 h 513507"/>
                  <a:gd name="connsiteX38" fmla="*/ 375420 w 446677"/>
                  <a:gd name="connsiteY38" fmla="*/ 72131 h 513507"/>
                  <a:gd name="connsiteX39" fmla="*/ 326522 w 446677"/>
                  <a:gd name="connsiteY39" fmla="*/ 39316 h 513507"/>
                  <a:gd name="connsiteX40" fmla="*/ 112790 w 446677"/>
                  <a:gd name="connsiteY40" fmla="*/ 54637 h 513507"/>
                  <a:gd name="connsiteX41" fmla="*/ 35966 w 446677"/>
                  <a:gd name="connsiteY41" fmla="*/ 157646 h 513507"/>
                  <a:gd name="connsiteX42" fmla="*/ 218950 w 446677"/>
                  <a:gd name="connsiteY42" fmla="*/ 157646 h 513507"/>
                  <a:gd name="connsiteX43" fmla="*/ 218950 w 446677"/>
                  <a:gd name="connsiteY43" fmla="*/ 157755 h 513507"/>
                  <a:gd name="connsiteX44" fmla="*/ 241224 w 446677"/>
                  <a:gd name="connsiteY44" fmla="*/ 157755 h 513507"/>
                  <a:gd name="connsiteX45" fmla="*/ 241224 w 446677"/>
                  <a:gd name="connsiteY45" fmla="*/ 157646 h 513507"/>
                  <a:gd name="connsiteX46" fmla="*/ 260784 w 446677"/>
                  <a:gd name="connsiteY46" fmla="*/ 157646 h 513507"/>
                  <a:gd name="connsiteX47" fmla="*/ 260784 w 446677"/>
                  <a:gd name="connsiteY47" fmla="*/ 146780 h 513507"/>
                  <a:gd name="connsiteX48" fmla="*/ 282516 w 446677"/>
                  <a:gd name="connsiteY48" fmla="*/ 146780 h 513507"/>
                  <a:gd name="connsiteX49" fmla="*/ 282516 w 446677"/>
                  <a:gd name="connsiteY49" fmla="*/ 157646 h 513507"/>
                  <a:gd name="connsiteX50" fmla="*/ 282516 w 446677"/>
                  <a:gd name="connsiteY50" fmla="*/ 255440 h 513507"/>
                  <a:gd name="connsiteX51" fmla="*/ 282516 w 446677"/>
                  <a:gd name="connsiteY51" fmla="*/ 266306 h 513507"/>
                  <a:gd name="connsiteX52" fmla="*/ 260784 w 446677"/>
                  <a:gd name="connsiteY52" fmla="*/ 266306 h 513507"/>
                  <a:gd name="connsiteX53" fmla="*/ 260784 w 446677"/>
                  <a:gd name="connsiteY53" fmla="*/ 255440 h 513507"/>
                  <a:gd name="connsiteX54" fmla="*/ 241116 w 446677"/>
                  <a:gd name="connsiteY54" fmla="*/ 255440 h 513507"/>
                  <a:gd name="connsiteX55" fmla="*/ 241116 w 446677"/>
                  <a:gd name="connsiteY55" fmla="*/ 255114 h 513507"/>
                  <a:gd name="connsiteX56" fmla="*/ 218732 w 446677"/>
                  <a:gd name="connsiteY56" fmla="*/ 255114 h 513507"/>
                  <a:gd name="connsiteX57" fmla="*/ 219058 w 446677"/>
                  <a:gd name="connsiteY57" fmla="*/ 255440 h 513507"/>
                  <a:gd name="connsiteX58" fmla="*/ 40748 w 446677"/>
                  <a:gd name="connsiteY58" fmla="*/ 255440 h 513507"/>
                  <a:gd name="connsiteX59" fmla="*/ 51396 w 446677"/>
                  <a:gd name="connsiteY59" fmla="*/ 279129 h 513507"/>
                  <a:gd name="connsiteX60" fmla="*/ 80408 w 446677"/>
                  <a:gd name="connsiteY60" fmla="*/ 388658 h 513507"/>
                  <a:gd name="connsiteX61" fmla="*/ 68346 w 446677"/>
                  <a:gd name="connsiteY61" fmla="*/ 473086 h 513507"/>
                  <a:gd name="connsiteX62" fmla="*/ 47158 w 446677"/>
                  <a:gd name="connsiteY62" fmla="*/ 468197 h 513507"/>
                  <a:gd name="connsiteX63" fmla="*/ 58568 w 446677"/>
                  <a:gd name="connsiteY63" fmla="*/ 388658 h 513507"/>
                  <a:gd name="connsiteX64" fmla="*/ 31620 w 446677"/>
                  <a:gd name="connsiteY64" fmla="*/ 288473 h 513507"/>
                  <a:gd name="connsiteX65" fmla="*/ 17278 w 446677"/>
                  <a:gd name="connsiteY65" fmla="*/ 255440 h 513507"/>
                  <a:gd name="connsiteX66" fmla="*/ 0 w 446677"/>
                  <a:gd name="connsiteY66" fmla="*/ 255440 h 513507"/>
                  <a:gd name="connsiteX67" fmla="*/ 0 w 446677"/>
                  <a:gd name="connsiteY67" fmla="*/ 157646 h 513507"/>
                  <a:gd name="connsiteX68" fmla="*/ 13582 w 446677"/>
                  <a:gd name="connsiteY68" fmla="*/ 157646 h 513507"/>
                  <a:gd name="connsiteX69" fmla="*/ 101054 w 446677"/>
                  <a:gd name="connsiteY69" fmla="*/ 36274 h 513507"/>
                  <a:gd name="connsiteX70" fmla="*/ 222454 w 446677"/>
                  <a:gd name="connsiteY70" fmla="*/ 198 h 51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46677" h="513507">
                    <a:moveTo>
                      <a:pt x="225468" y="380616"/>
                    </a:moveTo>
                    <a:lnTo>
                      <a:pt x="262412" y="436685"/>
                    </a:lnTo>
                    <a:cubicBezTo>
                      <a:pt x="272844" y="450919"/>
                      <a:pt x="361944" y="478953"/>
                      <a:pt x="377808" y="478953"/>
                    </a:cubicBezTo>
                    <a:cubicBezTo>
                      <a:pt x="386176" y="478953"/>
                      <a:pt x="393566" y="475476"/>
                      <a:pt x="398020" y="469391"/>
                    </a:cubicBezTo>
                    <a:cubicBezTo>
                      <a:pt x="402366" y="463306"/>
                      <a:pt x="403344" y="455374"/>
                      <a:pt x="400736" y="446899"/>
                    </a:cubicBezTo>
                    <a:lnTo>
                      <a:pt x="400084" y="444726"/>
                    </a:lnTo>
                    <a:cubicBezTo>
                      <a:pt x="396932" y="434511"/>
                      <a:pt x="394760" y="427666"/>
                      <a:pt x="396390" y="421472"/>
                    </a:cubicBezTo>
                    <a:lnTo>
                      <a:pt x="397910" y="415605"/>
                    </a:lnTo>
                    <a:lnTo>
                      <a:pt x="403670" y="413867"/>
                    </a:lnTo>
                    <a:cubicBezTo>
                      <a:pt x="408776" y="412236"/>
                      <a:pt x="416710" y="405174"/>
                      <a:pt x="417470" y="402240"/>
                    </a:cubicBezTo>
                    <a:lnTo>
                      <a:pt x="439202" y="402783"/>
                    </a:lnTo>
                    <a:cubicBezTo>
                      <a:pt x="439202" y="414192"/>
                      <a:pt x="428226" y="424841"/>
                      <a:pt x="418448" y="430708"/>
                    </a:cubicBezTo>
                    <a:cubicBezTo>
                      <a:pt x="419208" y="432990"/>
                      <a:pt x="420078" y="435707"/>
                      <a:pt x="420838" y="438206"/>
                    </a:cubicBezTo>
                    <a:lnTo>
                      <a:pt x="421490" y="440380"/>
                    </a:lnTo>
                    <a:cubicBezTo>
                      <a:pt x="426272" y="455592"/>
                      <a:pt x="424098" y="470478"/>
                      <a:pt x="415514" y="482213"/>
                    </a:cubicBezTo>
                    <a:cubicBezTo>
                      <a:pt x="406930" y="493949"/>
                      <a:pt x="393238" y="500685"/>
                      <a:pt x="377808" y="500685"/>
                    </a:cubicBezTo>
                    <a:cubicBezTo>
                      <a:pt x="366292" y="500685"/>
                      <a:pt x="325000" y="490037"/>
                      <a:pt x="290880" y="476345"/>
                    </a:cubicBezTo>
                    <a:lnTo>
                      <a:pt x="282298" y="513507"/>
                    </a:lnTo>
                    <a:lnTo>
                      <a:pt x="261108" y="508618"/>
                    </a:lnTo>
                    <a:lnTo>
                      <a:pt x="270670" y="467326"/>
                    </a:lnTo>
                    <a:cubicBezTo>
                      <a:pt x="258500" y="461242"/>
                      <a:pt x="248938" y="455048"/>
                      <a:pt x="244592" y="449072"/>
                    </a:cubicBezTo>
                    <a:lnTo>
                      <a:pt x="207322" y="392569"/>
                    </a:lnTo>
                    <a:close/>
                    <a:moveTo>
                      <a:pt x="413342" y="342368"/>
                    </a:moveTo>
                    <a:cubicBezTo>
                      <a:pt x="412908" y="342368"/>
                      <a:pt x="423774" y="342368"/>
                      <a:pt x="436594" y="342368"/>
                    </a:cubicBezTo>
                    <a:cubicBezTo>
                      <a:pt x="437898" y="345302"/>
                      <a:pt x="439420" y="348018"/>
                      <a:pt x="441050" y="350518"/>
                    </a:cubicBezTo>
                    <a:cubicBezTo>
                      <a:pt x="444852" y="357362"/>
                      <a:pt x="449308" y="364969"/>
                      <a:pt x="444744" y="372901"/>
                    </a:cubicBezTo>
                    <a:cubicBezTo>
                      <a:pt x="435834" y="388548"/>
                      <a:pt x="359446" y="390721"/>
                      <a:pt x="358686" y="390721"/>
                    </a:cubicBezTo>
                    <a:lnTo>
                      <a:pt x="358686" y="368989"/>
                    </a:lnTo>
                    <a:cubicBezTo>
                      <a:pt x="379440" y="368989"/>
                      <a:pt x="408888" y="364751"/>
                      <a:pt x="422144" y="361384"/>
                    </a:cubicBezTo>
                    <a:cubicBezTo>
                      <a:pt x="422034" y="361384"/>
                      <a:pt x="422034" y="361274"/>
                      <a:pt x="422034" y="361274"/>
                    </a:cubicBezTo>
                    <a:cubicBezTo>
                      <a:pt x="419210" y="356494"/>
                      <a:pt x="415732" y="350192"/>
                      <a:pt x="413342" y="342368"/>
                    </a:cubicBezTo>
                    <a:close/>
                    <a:moveTo>
                      <a:pt x="21732" y="179378"/>
                    </a:moveTo>
                    <a:lnTo>
                      <a:pt x="21732" y="233708"/>
                    </a:lnTo>
                    <a:lnTo>
                      <a:pt x="260784" y="233708"/>
                    </a:lnTo>
                    <a:lnTo>
                      <a:pt x="260784" y="179378"/>
                    </a:lnTo>
                    <a:close/>
                    <a:moveTo>
                      <a:pt x="222454" y="198"/>
                    </a:moveTo>
                    <a:cubicBezTo>
                      <a:pt x="263744" y="-1350"/>
                      <a:pt x="303540" y="6284"/>
                      <a:pt x="334890" y="19214"/>
                    </a:cubicBezTo>
                    <a:cubicBezTo>
                      <a:pt x="356512" y="28124"/>
                      <a:pt x="384764" y="44314"/>
                      <a:pt x="401390" y="70827"/>
                    </a:cubicBezTo>
                    <a:cubicBezTo>
                      <a:pt x="401390" y="70827"/>
                      <a:pt x="374986" y="71696"/>
                      <a:pt x="375420" y="72131"/>
                    </a:cubicBezTo>
                    <a:cubicBezTo>
                      <a:pt x="363902" y="59201"/>
                      <a:pt x="347168" y="47791"/>
                      <a:pt x="326522" y="39316"/>
                    </a:cubicBezTo>
                    <a:cubicBezTo>
                      <a:pt x="269150" y="15628"/>
                      <a:pt x="180702" y="11173"/>
                      <a:pt x="112790" y="54637"/>
                    </a:cubicBezTo>
                    <a:cubicBezTo>
                      <a:pt x="73780" y="79520"/>
                      <a:pt x="47594" y="114943"/>
                      <a:pt x="35966" y="157646"/>
                    </a:cubicBezTo>
                    <a:lnTo>
                      <a:pt x="218950" y="157646"/>
                    </a:lnTo>
                    <a:lnTo>
                      <a:pt x="218950" y="157755"/>
                    </a:lnTo>
                    <a:lnTo>
                      <a:pt x="241224" y="157755"/>
                    </a:lnTo>
                    <a:lnTo>
                      <a:pt x="241224" y="157646"/>
                    </a:lnTo>
                    <a:lnTo>
                      <a:pt x="260784" y="157646"/>
                    </a:lnTo>
                    <a:lnTo>
                      <a:pt x="260784" y="146780"/>
                    </a:lnTo>
                    <a:lnTo>
                      <a:pt x="282516" y="146780"/>
                    </a:lnTo>
                    <a:lnTo>
                      <a:pt x="282516" y="157646"/>
                    </a:lnTo>
                    <a:lnTo>
                      <a:pt x="282516" y="255440"/>
                    </a:lnTo>
                    <a:lnTo>
                      <a:pt x="282516" y="266306"/>
                    </a:lnTo>
                    <a:lnTo>
                      <a:pt x="260784" y="266306"/>
                    </a:lnTo>
                    <a:lnTo>
                      <a:pt x="260784" y="255440"/>
                    </a:lnTo>
                    <a:lnTo>
                      <a:pt x="241116" y="255440"/>
                    </a:lnTo>
                    <a:lnTo>
                      <a:pt x="241116" y="255114"/>
                    </a:lnTo>
                    <a:lnTo>
                      <a:pt x="218732" y="255114"/>
                    </a:lnTo>
                    <a:cubicBezTo>
                      <a:pt x="218842" y="255224"/>
                      <a:pt x="219058" y="255440"/>
                      <a:pt x="219058" y="255440"/>
                    </a:cubicBezTo>
                    <a:lnTo>
                      <a:pt x="40748" y="255440"/>
                    </a:lnTo>
                    <a:cubicBezTo>
                      <a:pt x="44116" y="263372"/>
                      <a:pt x="47594" y="271196"/>
                      <a:pt x="51396" y="279129"/>
                    </a:cubicBezTo>
                    <a:cubicBezTo>
                      <a:pt x="65630" y="309227"/>
                      <a:pt x="80408" y="340303"/>
                      <a:pt x="80408" y="388658"/>
                    </a:cubicBezTo>
                    <a:cubicBezTo>
                      <a:pt x="80408" y="420712"/>
                      <a:pt x="68890" y="470913"/>
                      <a:pt x="68346" y="473086"/>
                    </a:cubicBezTo>
                    <a:lnTo>
                      <a:pt x="47158" y="468197"/>
                    </a:lnTo>
                    <a:cubicBezTo>
                      <a:pt x="47268" y="467762"/>
                      <a:pt x="58568" y="418322"/>
                      <a:pt x="58568" y="388658"/>
                    </a:cubicBezTo>
                    <a:cubicBezTo>
                      <a:pt x="58568" y="345194"/>
                      <a:pt x="45420" y="317594"/>
                      <a:pt x="31620" y="288473"/>
                    </a:cubicBezTo>
                    <a:cubicBezTo>
                      <a:pt x="26622" y="277933"/>
                      <a:pt x="21732" y="266959"/>
                      <a:pt x="17278" y="255440"/>
                    </a:cubicBezTo>
                    <a:lnTo>
                      <a:pt x="0" y="255440"/>
                    </a:lnTo>
                    <a:lnTo>
                      <a:pt x="0" y="157646"/>
                    </a:lnTo>
                    <a:lnTo>
                      <a:pt x="13582" y="157646"/>
                    </a:lnTo>
                    <a:cubicBezTo>
                      <a:pt x="25752" y="107228"/>
                      <a:pt x="55634" y="65286"/>
                      <a:pt x="101054" y="36274"/>
                    </a:cubicBezTo>
                    <a:cubicBezTo>
                      <a:pt x="138378" y="12477"/>
                      <a:pt x="181162" y="1747"/>
                      <a:pt x="222454" y="198"/>
                    </a:cubicBezTo>
                    <a:close/>
                  </a:path>
                </a:pathLst>
              </a:custGeom>
              <a:solidFill>
                <a:srgbClr val="1D1D1A"/>
              </a:solidFill>
              <a:ln w="9525" cap="flat">
                <a:solidFill>
                  <a:srgbClr val="DDDDDD">
                    <a:lumMod val="25000"/>
                  </a:srgb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cs typeface="+mn-ea"/>
                  <a:sym typeface="+mn-lt"/>
                </a:endParaRPr>
              </a:p>
            </p:txBody>
          </p:sp>
          <p:sp>
            <p:nvSpPr>
              <p:cNvPr id="234" name="任意多边形: 形状 156">
                <a:extLst>
                  <a:ext uri="{FF2B5EF4-FFF2-40B4-BE49-F238E27FC236}">
                    <a16:creationId xmlns:a16="http://schemas.microsoft.com/office/drawing/2014/main" xmlns="" id="{2B61C4FA-03E3-4019-864B-6E373E564166}"/>
                  </a:ext>
                </a:extLst>
              </p:cNvPr>
              <p:cNvSpPr/>
              <p:nvPr/>
            </p:nvSpPr>
            <p:spPr>
              <a:xfrm>
                <a:off x="24983010" y="1779667"/>
                <a:ext cx="292078" cy="271432"/>
              </a:xfrm>
              <a:custGeom>
                <a:avLst/>
                <a:gdLst>
                  <a:gd name="connsiteX0" fmla="*/ 216599 w 256032"/>
                  <a:gd name="connsiteY0" fmla="*/ 0 h 237934"/>
                  <a:gd name="connsiteX1" fmla="*/ 201644 w 256032"/>
                  <a:gd name="connsiteY1" fmla="*/ 0 h 237934"/>
                  <a:gd name="connsiteX2" fmla="*/ 159829 w 256032"/>
                  <a:gd name="connsiteY2" fmla="*/ 0 h 237934"/>
                  <a:gd name="connsiteX3" fmla="*/ 137065 w 256032"/>
                  <a:gd name="connsiteY3" fmla="*/ 1143 h 237934"/>
                  <a:gd name="connsiteX4" fmla="*/ 33623 w 256032"/>
                  <a:gd name="connsiteY4" fmla="*/ 29051 h 237934"/>
                  <a:gd name="connsiteX5" fmla="*/ 32195 w 256032"/>
                  <a:gd name="connsiteY5" fmla="*/ 29623 h 237934"/>
                  <a:gd name="connsiteX6" fmla="*/ 95 w 256032"/>
                  <a:gd name="connsiteY6" fmla="*/ 76105 h 237934"/>
                  <a:gd name="connsiteX7" fmla="*/ 0 w 256032"/>
                  <a:gd name="connsiteY7" fmla="*/ 76009 h 237934"/>
                  <a:gd name="connsiteX8" fmla="*/ 0 w 256032"/>
                  <a:gd name="connsiteY8" fmla="*/ 76200 h 237934"/>
                  <a:gd name="connsiteX9" fmla="*/ 19526 w 256032"/>
                  <a:gd name="connsiteY9" fmla="*/ 76200 h 237934"/>
                  <a:gd name="connsiteX10" fmla="*/ 19526 w 256032"/>
                  <a:gd name="connsiteY10" fmla="*/ 76105 h 237934"/>
                  <a:gd name="connsiteX11" fmla="*/ 40481 w 256032"/>
                  <a:gd name="connsiteY11" fmla="*/ 46768 h 237934"/>
                  <a:gd name="connsiteX12" fmla="*/ 150209 w 256032"/>
                  <a:gd name="connsiteY12" fmla="*/ 18955 h 237934"/>
                  <a:gd name="connsiteX13" fmla="*/ 216694 w 256032"/>
                  <a:gd name="connsiteY13" fmla="*/ 18955 h 237934"/>
                  <a:gd name="connsiteX14" fmla="*/ 236792 w 256032"/>
                  <a:gd name="connsiteY14" fmla="*/ 35719 h 237934"/>
                  <a:gd name="connsiteX15" fmla="*/ 236792 w 256032"/>
                  <a:gd name="connsiteY15" fmla="*/ 202216 h 237934"/>
                  <a:gd name="connsiteX16" fmla="*/ 216694 w 256032"/>
                  <a:gd name="connsiteY16" fmla="*/ 218980 h 237934"/>
                  <a:gd name="connsiteX17" fmla="*/ 150304 w 256032"/>
                  <a:gd name="connsiteY17" fmla="*/ 218980 h 237934"/>
                  <a:gd name="connsiteX18" fmla="*/ 40577 w 256032"/>
                  <a:gd name="connsiteY18" fmla="*/ 191167 h 237934"/>
                  <a:gd name="connsiteX19" fmla="*/ 19622 w 256032"/>
                  <a:gd name="connsiteY19" fmla="*/ 161830 h 237934"/>
                  <a:gd name="connsiteX20" fmla="*/ 19622 w 256032"/>
                  <a:gd name="connsiteY20" fmla="*/ 161544 h 237934"/>
                  <a:gd name="connsiteX21" fmla="*/ 0 w 256032"/>
                  <a:gd name="connsiteY21" fmla="*/ 161544 h 237934"/>
                  <a:gd name="connsiteX22" fmla="*/ 286 w 256032"/>
                  <a:gd name="connsiteY22" fmla="*/ 161830 h 237934"/>
                  <a:gd name="connsiteX23" fmla="*/ 32385 w 256032"/>
                  <a:gd name="connsiteY23" fmla="*/ 208312 h 237934"/>
                  <a:gd name="connsiteX24" fmla="*/ 33814 w 256032"/>
                  <a:gd name="connsiteY24" fmla="*/ 208883 h 237934"/>
                  <a:gd name="connsiteX25" fmla="*/ 150400 w 256032"/>
                  <a:gd name="connsiteY25" fmla="*/ 237935 h 237934"/>
                  <a:gd name="connsiteX26" fmla="*/ 170593 w 256032"/>
                  <a:gd name="connsiteY26" fmla="*/ 237935 h 237934"/>
                  <a:gd name="connsiteX27" fmla="*/ 190976 w 256032"/>
                  <a:gd name="connsiteY27" fmla="*/ 237935 h 237934"/>
                  <a:gd name="connsiteX28" fmla="*/ 216884 w 256032"/>
                  <a:gd name="connsiteY28" fmla="*/ 237935 h 237934"/>
                  <a:gd name="connsiteX29" fmla="*/ 256032 w 256032"/>
                  <a:gd name="connsiteY29" fmla="*/ 202121 h 237934"/>
                  <a:gd name="connsiteX30" fmla="*/ 256032 w 256032"/>
                  <a:gd name="connsiteY30" fmla="*/ 35814 h 237934"/>
                  <a:gd name="connsiteX31" fmla="*/ 216599 w 256032"/>
                  <a:gd name="connsiteY31" fmla="*/ 0 h 237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6032" h="237934">
                    <a:moveTo>
                      <a:pt x="216599" y="0"/>
                    </a:moveTo>
                    <a:lnTo>
                      <a:pt x="201644" y="0"/>
                    </a:lnTo>
                    <a:lnTo>
                      <a:pt x="159829" y="0"/>
                    </a:lnTo>
                    <a:cubicBezTo>
                      <a:pt x="159829" y="0"/>
                      <a:pt x="136779" y="762"/>
                      <a:pt x="137065" y="1143"/>
                    </a:cubicBezTo>
                    <a:cubicBezTo>
                      <a:pt x="101156" y="6477"/>
                      <a:pt x="36671" y="28003"/>
                      <a:pt x="33623" y="29051"/>
                    </a:cubicBezTo>
                    <a:lnTo>
                      <a:pt x="32195" y="29623"/>
                    </a:lnTo>
                    <a:cubicBezTo>
                      <a:pt x="14478" y="39052"/>
                      <a:pt x="3715" y="54673"/>
                      <a:pt x="95" y="76105"/>
                    </a:cubicBezTo>
                    <a:cubicBezTo>
                      <a:pt x="95" y="76105"/>
                      <a:pt x="0" y="76105"/>
                      <a:pt x="0" y="76009"/>
                    </a:cubicBezTo>
                    <a:lnTo>
                      <a:pt x="0" y="76200"/>
                    </a:lnTo>
                    <a:lnTo>
                      <a:pt x="19526" y="76200"/>
                    </a:lnTo>
                    <a:lnTo>
                      <a:pt x="19526" y="76105"/>
                    </a:lnTo>
                    <a:cubicBezTo>
                      <a:pt x="22479" y="62484"/>
                      <a:pt x="29242" y="52959"/>
                      <a:pt x="40481" y="46768"/>
                    </a:cubicBezTo>
                    <a:cubicBezTo>
                      <a:pt x="64294" y="38767"/>
                      <a:pt x="128206" y="18955"/>
                      <a:pt x="150209" y="18955"/>
                    </a:cubicBezTo>
                    <a:lnTo>
                      <a:pt x="216694" y="18955"/>
                    </a:lnTo>
                    <a:cubicBezTo>
                      <a:pt x="234505" y="18955"/>
                      <a:pt x="236792" y="27908"/>
                      <a:pt x="236792" y="35719"/>
                    </a:cubicBezTo>
                    <a:lnTo>
                      <a:pt x="236792" y="202216"/>
                    </a:lnTo>
                    <a:cubicBezTo>
                      <a:pt x="236792" y="210026"/>
                      <a:pt x="234505" y="218980"/>
                      <a:pt x="216694" y="218980"/>
                    </a:cubicBezTo>
                    <a:lnTo>
                      <a:pt x="150304" y="218980"/>
                    </a:lnTo>
                    <a:cubicBezTo>
                      <a:pt x="128302" y="218980"/>
                      <a:pt x="64389" y="199168"/>
                      <a:pt x="40577" y="191167"/>
                    </a:cubicBezTo>
                    <a:cubicBezTo>
                      <a:pt x="29337" y="184976"/>
                      <a:pt x="22574" y="175451"/>
                      <a:pt x="19622" y="161830"/>
                    </a:cubicBezTo>
                    <a:lnTo>
                      <a:pt x="19622" y="161544"/>
                    </a:lnTo>
                    <a:lnTo>
                      <a:pt x="0" y="161544"/>
                    </a:lnTo>
                    <a:cubicBezTo>
                      <a:pt x="95" y="161639"/>
                      <a:pt x="286" y="161830"/>
                      <a:pt x="286" y="161830"/>
                    </a:cubicBezTo>
                    <a:cubicBezTo>
                      <a:pt x="3905" y="183261"/>
                      <a:pt x="14669" y="198882"/>
                      <a:pt x="32385" y="208312"/>
                    </a:cubicBezTo>
                    <a:lnTo>
                      <a:pt x="33814" y="208883"/>
                    </a:lnTo>
                    <a:cubicBezTo>
                      <a:pt x="37338" y="210026"/>
                      <a:pt x="120491" y="237935"/>
                      <a:pt x="150400" y="237935"/>
                    </a:cubicBezTo>
                    <a:lnTo>
                      <a:pt x="170593" y="237935"/>
                    </a:lnTo>
                    <a:cubicBezTo>
                      <a:pt x="170212" y="237935"/>
                      <a:pt x="179737" y="237935"/>
                      <a:pt x="190976" y="237935"/>
                    </a:cubicBezTo>
                    <a:lnTo>
                      <a:pt x="216884" y="237935"/>
                    </a:lnTo>
                    <a:cubicBezTo>
                      <a:pt x="245745" y="237935"/>
                      <a:pt x="256032" y="219456"/>
                      <a:pt x="256032" y="202121"/>
                    </a:cubicBezTo>
                    <a:lnTo>
                      <a:pt x="256032" y="35814"/>
                    </a:lnTo>
                    <a:cubicBezTo>
                      <a:pt x="255746" y="18478"/>
                      <a:pt x="245459" y="0"/>
                      <a:pt x="216599" y="0"/>
                    </a:cubicBezTo>
                    <a:close/>
                  </a:path>
                </a:pathLst>
              </a:custGeom>
              <a:solidFill>
                <a:srgbClr val="1D1D1A"/>
              </a:solidFill>
              <a:ln w="9525" cap="flat">
                <a:solidFill>
                  <a:srgbClr val="DDDDDD">
                    <a:lumMod val="25000"/>
                  </a:srgbClr>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cs typeface="+mn-ea"/>
                  <a:sym typeface="+mn-lt"/>
                </a:endParaRPr>
              </a:p>
            </p:txBody>
          </p:sp>
        </p:grpSp>
        <p:pic>
          <p:nvPicPr>
            <p:cNvPr id="232" name="图片 26">
              <a:extLst>
                <a:ext uri="{FF2B5EF4-FFF2-40B4-BE49-F238E27FC236}">
                  <a16:creationId xmlns:a16="http://schemas.microsoft.com/office/drawing/2014/main" xmlns="" id="{97501E73-AC8B-4665-A8E6-8E4DDDCEDE9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10996" y="6107496"/>
              <a:ext cx="289859" cy="290024"/>
            </a:xfrm>
            <a:prstGeom prst="rect">
              <a:avLst/>
            </a:prstGeom>
          </p:spPr>
        </p:pic>
      </p:grpSp>
      <p:sp>
        <p:nvSpPr>
          <p:cNvPr id="235" name="Rectangle 95">
            <a:extLst>
              <a:ext uri="{FF2B5EF4-FFF2-40B4-BE49-F238E27FC236}">
                <a16:creationId xmlns:a16="http://schemas.microsoft.com/office/drawing/2014/main" xmlns="" id="{EAA48141-591D-4097-87D5-474633BEFEB6}"/>
              </a:ext>
            </a:extLst>
          </p:cNvPr>
          <p:cNvSpPr/>
          <p:nvPr/>
        </p:nvSpPr>
        <p:spPr>
          <a:xfrm>
            <a:off x="2362569" y="5508031"/>
            <a:ext cx="1114408" cy="276999"/>
          </a:xfrm>
          <a:prstGeom prst="rect">
            <a:avLst/>
          </a:prstGeom>
        </p:spPr>
        <p:txBody>
          <a:bodyPr wrap="none">
            <a:spAutoFit/>
          </a:bodyPr>
          <a:lstStyle/>
          <a:p>
            <a:r>
              <a:rPr lang="en-US" sz="1200" kern="0" dirty="0">
                <a:solidFill>
                  <a:prstClr val="black">
                    <a:lumMod val="65000"/>
                    <a:lumOff val="35000"/>
                  </a:prstClr>
                </a:solidFill>
                <a:ea typeface="微软雅黑"/>
                <a:cs typeface="+mn-ea"/>
              </a:rPr>
              <a:t>Multi-modality</a:t>
            </a:r>
          </a:p>
        </p:txBody>
      </p:sp>
      <p:pic>
        <p:nvPicPr>
          <p:cNvPr id="236" name="图片 26">
            <a:extLst>
              <a:ext uri="{FF2B5EF4-FFF2-40B4-BE49-F238E27FC236}">
                <a16:creationId xmlns:a16="http://schemas.microsoft.com/office/drawing/2014/main" xmlns="" id="{705338A5-4AFC-470E-B502-F61A5605B3A5}"/>
              </a:ext>
            </a:extLst>
          </p:cNvPr>
          <p:cNvPicPr>
            <a:picLocks noChangeAspect="1"/>
          </p:cNvPicPr>
          <p:nvPr/>
        </p:nvPicPr>
        <p:blipFill>
          <a:blip r:embed="rId13"/>
          <a:stretch>
            <a:fillRect/>
          </a:stretch>
        </p:blipFill>
        <p:spPr>
          <a:xfrm>
            <a:off x="78060" y="4930055"/>
            <a:ext cx="666126" cy="621677"/>
          </a:xfrm>
          <a:prstGeom prst="rect">
            <a:avLst/>
          </a:prstGeom>
        </p:spPr>
      </p:pic>
      <p:grpSp>
        <p:nvGrpSpPr>
          <p:cNvPr id="237" name="组合 36">
            <a:extLst>
              <a:ext uri="{FF2B5EF4-FFF2-40B4-BE49-F238E27FC236}">
                <a16:creationId xmlns:a16="http://schemas.microsoft.com/office/drawing/2014/main" xmlns="" id="{9A2933E3-045D-4D40-89C0-9AA151F2EC8B}"/>
              </a:ext>
            </a:extLst>
          </p:cNvPr>
          <p:cNvGrpSpPr/>
          <p:nvPr/>
        </p:nvGrpSpPr>
        <p:grpSpPr>
          <a:xfrm rot="19394961">
            <a:off x="682317" y="5029536"/>
            <a:ext cx="381613" cy="411666"/>
            <a:chOff x="4498788" y="4698079"/>
            <a:chExt cx="667183" cy="698302"/>
          </a:xfrm>
        </p:grpSpPr>
        <p:sp>
          <p:nvSpPr>
            <p:cNvPr id="238" name="水滴形">
              <a:extLst>
                <a:ext uri="{FF2B5EF4-FFF2-40B4-BE49-F238E27FC236}">
                  <a16:creationId xmlns:a16="http://schemas.microsoft.com/office/drawing/2014/main" xmlns="" id="{012F9489-7F4E-470A-BD32-C182B01118E9}"/>
                </a:ext>
              </a:extLst>
            </p:cNvPr>
            <p:cNvSpPr/>
            <p:nvPr/>
          </p:nvSpPr>
          <p:spPr>
            <a:xfrm rot="17626545">
              <a:off x="4706572" y="4725269"/>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solidFill>
              <a:schemeClr val="accent6">
                <a:lumMod val="20000"/>
                <a:lumOff val="80000"/>
                <a:alpha val="49804"/>
              </a:schemeClr>
            </a:solidFill>
            <a:ln w="7600" cap="flat">
              <a:solidFill>
                <a:schemeClr val="accent6">
                  <a:lumMod val="75000"/>
                  <a:alpha val="50196"/>
                </a:schemeClr>
              </a:solidFill>
              <a:miter/>
            </a:ln>
          </p:spPr>
        </p:sp>
        <p:sp>
          <p:nvSpPr>
            <p:cNvPr id="239" name="水滴形">
              <a:extLst>
                <a:ext uri="{FF2B5EF4-FFF2-40B4-BE49-F238E27FC236}">
                  <a16:creationId xmlns:a16="http://schemas.microsoft.com/office/drawing/2014/main" xmlns="" id="{E805DFB1-E70D-4120-BBEF-3977070D080F}"/>
                </a:ext>
              </a:extLst>
            </p:cNvPr>
            <p:cNvSpPr/>
            <p:nvPr/>
          </p:nvSpPr>
          <p:spPr>
            <a:xfrm rot="16259240">
              <a:off x="4726760" y="4622308"/>
              <a:ext cx="363439"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sp>
          <p:nvSpPr>
            <p:cNvPr id="240" name="水滴形">
              <a:extLst>
                <a:ext uri="{FF2B5EF4-FFF2-40B4-BE49-F238E27FC236}">
                  <a16:creationId xmlns:a16="http://schemas.microsoft.com/office/drawing/2014/main" xmlns="" id="{0564ED79-145C-4510-84F1-E31AE2AAF5D8}"/>
                </a:ext>
              </a:extLst>
            </p:cNvPr>
            <p:cNvSpPr/>
            <p:nvPr/>
          </p:nvSpPr>
          <p:spPr>
            <a:xfrm rot="19578866">
              <a:off x="4622321" y="4832040"/>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sp>
          <p:nvSpPr>
            <p:cNvPr id="241" name="水滴形">
              <a:extLst>
                <a:ext uri="{FF2B5EF4-FFF2-40B4-BE49-F238E27FC236}">
                  <a16:creationId xmlns:a16="http://schemas.microsoft.com/office/drawing/2014/main" xmlns="" id="{45A98E6C-EA34-48F1-ABFB-24BD06A9A133}"/>
                </a:ext>
              </a:extLst>
            </p:cNvPr>
            <p:cNvSpPr/>
            <p:nvPr/>
          </p:nvSpPr>
          <p:spPr>
            <a:xfrm rot="21428488">
              <a:off x="4498788" y="4881399"/>
              <a:ext cx="371624" cy="514982"/>
            </a:xfrm>
            <a:custGeom>
              <a:avLst/>
              <a:gdLst>
                <a:gd name="connsiteX0" fmla="*/ 0 w 524400"/>
                <a:gd name="connsiteY0" fmla="*/ 2316100 h 4632200"/>
                <a:gd name="connsiteX1" fmla="*/ 262200 w 524400"/>
                <a:gd name="connsiteY1" fmla="*/ 0 h 4632200"/>
                <a:gd name="connsiteX2" fmla="*/ 524400 w 524400"/>
                <a:gd name="connsiteY2" fmla="*/ 2316100 h 4632200"/>
                <a:gd name="connsiteX3" fmla="*/ 262200 w 524400"/>
                <a:gd name="connsiteY3" fmla="*/ 4632200 h 4632200"/>
              </a:gdLst>
              <a:ahLst/>
              <a:cxnLst>
                <a:cxn ang="0">
                  <a:pos x="connsiteX0" y="connsiteY0"/>
                </a:cxn>
                <a:cxn ang="0">
                  <a:pos x="connsiteX1" y="connsiteY1"/>
                </a:cxn>
                <a:cxn ang="0">
                  <a:pos x="connsiteX2" y="connsiteY2"/>
                </a:cxn>
                <a:cxn ang="0">
                  <a:pos x="connsiteX3" y="connsiteY3"/>
                </a:cxn>
              </a:cxnLst>
              <a:rect l="l" t="t" r="r" b="b"/>
              <a:pathLst>
                <a:path w="524400" h="4632200">
                  <a:moveTo>
                    <a:pt x="0" y="2857661"/>
                  </a:moveTo>
                  <a:cubicBezTo>
                    <a:pt x="0" y="1877618"/>
                    <a:pt x="157728" y="546502"/>
                    <a:pt x="259941" y="0"/>
                  </a:cubicBezTo>
                  <a:cubicBezTo>
                    <a:pt x="372784" y="536928"/>
                    <a:pt x="524400" y="1877618"/>
                    <a:pt x="524400" y="2857661"/>
                  </a:cubicBezTo>
                  <a:cubicBezTo>
                    <a:pt x="524400" y="3837711"/>
                    <a:pt x="407009" y="4632200"/>
                    <a:pt x="262200" y="4632200"/>
                  </a:cubicBezTo>
                  <a:cubicBezTo>
                    <a:pt x="117391" y="4632200"/>
                    <a:pt x="0" y="3837711"/>
                    <a:pt x="0" y="2857661"/>
                  </a:cubicBezTo>
                  <a:close/>
                </a:path>
              </a:pathLst>
            </a:custGeom>
            <a:noFill/>
            <a:ln w="7600" cap="flat">
              <a:solidFill>
                <a:schemeClr val="accent6">
                  <a:lumMod val="75000"/>
                  <a:alpha val="50196"/>
                </a:schemeClr>
              </a:solidFill>
              <a:prstDash val="dash"/>
              <a:miter/>
            </a:ln>
          </p:spPr>
        </p:sp>
      </p:grpSp>
      <p:sp>
        <p:nvSpPr>
          <p:cNvPr id="242" name="TextBox 102">
            <a:extLst>
              <a:ext uri="{FF2B5EF4-FFF2-40B4-BE49-F238E27FC236}">
                <a16:creationId xmlns:a16="http://schemas.microsoft.com/office/drawing/2014/main" xmlns="" id="{E4D46CBE-5B68-4E8C-9A42-C328F50CA013}"/>
              </a:ext>
            </a:extLst>
          </p:cNvPr>
          <p:cNvSpPr txBox="1"/>
          <p:nvPr/>
        </p:nvSpPr>
        <p:spPr>
          <a:xfrm>
            <a:off x="1035308" y="5028381"/>
            <a:ext cx="702436" cy="340734"/>
          </a:xfrm>
          <a:prstGeom prst="rect">
            <a:avLst/>
          </a:prstGeom>
          <a:noFill/>
        </p:spPr>
        <p:txBody>
          <a:bodyPr vert="horz" wrap="none" rtlCol="0">
            <a:spAutoFit/>
          </a:bodyPr>
          <a:lstStyle/>
          <a:p>
            <a:pPr algn="ctr">
              <a:lnSpc>
                <a:spcPct val="150000"/>
              </a:lnSpc>
              <a:defRPr/>
            </a:pPr>
            <a:r>
              <a:rPr lang="en-US" altLang="zh-CN" sz="1200" kern="0" dirty="0" err="1">
                <a:solidFill>
                  <a:prstClr val="black">
                    <a:lumMod val="65000"/>
                    <a:lumOff val="35000"/>
                  </a:prstClr>
                </a:solidFill>
                <a:ea typeface="微软雅黑"/>
                <a:cs typeface="+mn-ea"/>
              </a:rPr>
              <a:t>FR1</a:t>
            </a:r>
            <a:r>
              <a:rPr lang="en-US" altLang="zh-CN" sz="1200" kern="0" dirty="0">
                <a:solidFill>
                  <a:prstClr val="black">
                    <a:lumMod val="65000"/>
                    <a:lumOff val="35000"/>
                  </a:prstClr>
                </a:solidFill>
                <a:ea typeface="微软雅黑"/>
                <a:cs typeface="+mn-ea"/>
              </a:rPr>
              <a:t> </a:t>
            </a:r>
            <a:r>
              <a:rPr lang="en-US" altLang="zh-CN" sz="1200" kern="0" dirty="0" err="1">
                <a:solidFill>
                  <a:prstClr val="black">
                    <a:lumMod val="65000"/>
                    <a:lumOff val="35000"/>
                  </a:prstClr>
                </a:solidFill>
                <a:ea typeface="微软雅黑"/>
                <a:cs typeface="+mn-ea"/>
              </a:rPr>
              <a:t>HBF</a:t>
            </a:r>
            <a:endParaRPr lang="en-US" sz="1200" kern="0" dirty="0">
              <a:solidFill>
                <a:prstClr val="black">
                  <a:lumMod val="65000"/>
                  <a:lumOff val="35000"/>
                </a:prstClr>
              </a:solidFill>
              <a:ea typeface="微软雅黑"/>
              <a:cs typeface="+mn-ea"/>
            </a:endParaRPr>
          </a:p>
        </p:txBody>
      </p:sp>
      <p:grpSp>
        <p:nvGrpSpPr>
          <p:cNvPr id="243" name="组合 144">
            <a:extLst>
              <a:ext uri="{FF2B5EF4-FFF2-40B4-BE49-F238E27FC236}">
                <a16:creationId xmlns:a16="http://schemas.microsoft.com/office/drawing/2014/main" xmlns="" id="{58412465-DEF2-4F25-8218-018B9C2B7A1B}"/>
              </a:ext>
            </a:extLst>
          </p:cNvPr>
          <p:cNvGrpSpPr/>
          <p:nvPr/>
        </p:nvGrpSpPr>
        <p:grpSpPr>
          <a:xfrm>
            <a:off x="5391110" y="4415986"/>
            <a:ext cx="670115" cy="682029"/>
            <a:chOff x="1787208" y="1836152"/>
            <a:chExt cx="720000" cy="720000"/>
          </a:xfrm>
        </p:grpSpPr>
        <p:pic>
          <p:nvPicPr>
            <p:cNvPr id="244" name="Picture 2" descr="X:\品执服务客户\华为\设计+制作\2017\8月\D-201708213-UBBF2017展台展示PPT美化-任冰鑫-1组\发言人+字体设计-黄晨星\文件\丁总\link\蓝\圆.png">
              <a:extLst>
                <a:ext uri="{FF2B5EF4-FFF2-40B4-BE49-F238E27FC236}">
                  <a16:creationId xmlns:a16="http://schemas.microsoft.com/office/drawing/2014/main" xmlns="" id="{104ED35F-D4CF-49A0-B53F-C63CF80A8629}"/>
                </a:ext>
              </a:extLst>
            </p:cNvPr>
            <p:cNvPicPr>
              <a:picLocks noChangeAspect="1" noChangeArrowheads="1"/>
            </p:cNvPicPr>
            <p:nvPr/>
          </p:nvPicPr>
          <p:blipFill>
            <a:blip r:embed="rId14" cstate="screen">
              <a:duotone>
                <a:schemeClr val="bg2">
                  <a:shade val="45000"/>
                  <a:satMod val="135000"/>
                </a:schemeClr>
                <a:prstClr val="white"/>
              </a:duotone>
              <a:alphaModFix amt="65000"/>
              <a:extLst>
                <a:ext uri="{28A0092B-C50C-407E-A947-70E740481C1C}">
                  <a14:useLocalDpi xmlns:a14="http://schemas.microsoft.com/office/drawing/2010/main"/>
                </a:ext>
              </a:extLst>
            </a:blip>
            <a:stretch>
              <a:fillRect/>
            </a:stretch>
          </p:blipFill>
          <p:spPr bwMode="auto">
            <a:xfrm>
              <a:off x="1787208" y="1836152"/>
              <a:ext cx="720000" cy="720000"/>
            </a:xfrm>
            <a:prstGeom prst="rect">
              <a:avLst/>
            </a:prstGeom>
            <a:extLst>
              <a:ext uri="{909E8E84-426E-40DD-AFC4-6F175D3DCCD1}">
                <a14:hiddenFill xmlns:a14="http://schemas.microsoft.com/office/drawing/2010/main">
                  <a:solidFill>
                    <a:srgbClr val="FFFFFF"/>
                  </a:solidFill>
                </a14:hiddenFill>
              </a:ext>
            </a:extLst>
          </p:spPr>
        </p:pic>
        <p:pic>
          <p:nvPicPr>
            <p:cNvPr id="245" name="图片 143">
              <a:extLst>
                <a:ext uri="{FF2B5EF4-FFF2-40B4-BE49-F238E27FC236}">
                  <a16:creationId xmlns:a16="http://schemas.microsoft.com/office/drawing/2014/main" xmlns="" id="{9A30F668-272B-460C-88A3-82577EF221F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957362" y="1987121"/>
              <a:ext cx="389273" cy="389273"/>
            </a:xfrm>
            <a:prstGeom prst="rect">
              <a:avLst/>
            </a:prstGeom>
          </p:spPr>
        </p:pic>
      </p:grpSp>
      <p:grpSp>
        <p:nvGrpSpPr>
          <p:cNvPr id="246" name="组合 12">
            <a:extLst>
              <a:ext uri="{FF2B5EF4-FFF2-40B4-BE49-F238E27FC236}">
                <a16:creationId xmlns:a16="http://schemas.microsoft.com/office/drawing/2014/main" xmlns="" id="{54D4BFF7-8B09-4D13-B71B-3601A8203373}"/>
              </a:ext>
            </a:extLst>
          </p:cNvPr>
          <p:cNvGrpSpPr/>
          <p:nvPr/>
        </p:nvGrpSpPr>
        <p:grpSpPr>
          <a:xfrm>
            <a:off x="8918455" y="5224309"/>
            <a:ext cx="832562" cy="804822"/>
            <a:chOff x="1339366" y="1477652"/>
            <a:chExt cx="720000" cy="720000"/>
          </a:xfrm>
        </p:grpSpPr>
        <p:pic>
          <p:nvPicPr>
            <p:cNvPr id="247" name="Picture 2" descr="X:\品执服务客户\华为\设计+制作\2017\8月\D-201708213-UBBF2017展台展示PPT美化-任冰鑫-1组\发言人+字体设计-黄晨星\文件\丁总\link\蓝\圆.png">
              <a:extLst>
                <a:ext uri="{FF2B5EF4-FFF2-40B4-BE49-F238E27FC236}">
                  <a16:creationId xmlns:a16="http://schemas.microsoft.com/office/drawing/2014/main" xmlns="" id="{66BE6B2D-DB37-4DCA-B424-0683D535DCC0}"/>
                </a:ext>
              </a:extLst>
            </p:cNvPr>
            <p:cNvPicPr>
              <a:picLocks noChangeAspect="1" noChangeArrowheads="1"/>
            </p:cNvPicPr>
            <p:nvPr/>
          </p:nvPicPr>
          <p:blipFill>
            <a:blip r:embed="rId14" cstate="screen">
              <a:duotone>
                <a:schemeClr val="bg2">
                  <a:shade val="45000"/>
                  <a:satMod val="135000"/>
                </a:schemeClr>
                <a:prstClr val="white"/>
              </a:duotone>
              <a:alphaModFix amt="65000"/>
              <a:extLst>
                <a:ext uri="{28A0092B-C50C-407E-A947-70E740481C1C}">
                  <a14:useLocalDpi xmlns:a14="http://schemas.microsoft.com/office/drawing/2010/main"/>
                </a:ext>
              </a:extLst>
            </a:blip>
            <a:stretch>
              <a:fillRect/>
            </a:stretch>
          </p:blipFill>
          <p:spPr bwMode="auto">
            <a:xfrm>
              <a:off x="1339366" y="1477652"/>
              <a:ext cx="720000" cy="720000"/>
            </a:xfrm>
            <a:prstGeom prst="rect">
              <a:avLst/>
            </a:prstGeom>
            <a:extLst>
              <a:ext uri="{909E8E84-426E-40DD-AFC4-6F175D3DCCD1}">
                <a14:hiddenFill xmlns:a14="http://schemas.microsoft.com/office/drawing/2010/main">
                  <a:solidFill>
                    <a:srgbClr val="FFFFFF"/>
                  </a:solidFill>
                </a14:hiddenFill>
              </a:ext>
            </a:extLst>
          </p:spPr>
        </p:pic>
        <p:grpSp>
          <p:nvGrpSpPr>
            <p:cNvPr id="248" name="组合 77">
              <a:extLst>
                <a:ext uri="{FF2B5EF4-FFF2-40B4-BE49-F238E27FC236}">
                  <a16:creationId xmlns:a16="http://schemas.microsoft.com/office/drawing/2014/main" xmlns="" id="{E6BE0C69-D72C-4BF8-9F0E-6E3C460F347D}"/>
                </a:ext>
              </a:extLst>
            </p:cNvPr>
            <p:cNvGrpSpPr>
              <a:grpSpLocks noChangeAspect="1"/>
            </p:cNvGrpSpPr>
            <p:nvPr/>
          </p:nvGrpSpPr>
          <p:grpSpPr bwMode="auto">
            <a:xfrm>
              <a:off x="1473156" y="1630973"/>
              <a:ext cx="452421" cy="413358"/>
              <a:chOff x="6770" y="20523"/>
              <a:chExt cx="1643" cy="1362"/>
            </a:xfrm>
            <a:solidFill>
              <a:schemeClr val="bg1"/>
            </a:solidFill>
          </p:grpSpPr>
          <p:sp>
            <p:nvSpPr>
              <p:cNvPr id="249" name="任意多边形 78">
                <a:extLst>
                  <a:ext uri="{FF2B5EF4-FFF2-40B4-BE49-F238E27FC236}">
                    <a16:creationId xmlns:a16="http://schemas.microsoft.com/office/drawing/2014/main" xmlns="" id="{0C0BA7C5-52DB-4181-9871-FE1F743016D0}"/>
                  </a:ext>
                </a:extLst>
              </p:cNvPr>
              <p:cNvSpPr>
                <a:spLocks/>
              </p:cNvSpPr>
              <p:nvPr/>
            </p:nvSpPr>
            <p:spPr bwMode="auto">
              <a:xfrm>
                <a:off x="6908" y="21210"/>
                <a:ext cx="1440" cy="550"/>
              </a:xfrm>
              <a:custGeom>
                <a:avLst/>
                <a:gdLst>
                  <a:gd name="T0" fmla="*/ 0 w 2541"/>
                  <a:gd name="T1" fmla="*/ 1 h 972"/>
                  <a:gd name="T2" fmla="*/ 0 w 2541"/>
                  <a:gd name="T3" fmla="*/ 1 h 972"/>
                  <a:gd name="T4" fmla="*/ 1 w 2541"/>
                  <a:gd name="T5" fmla="*/ 1 h 972"/>
                  <a:gd name="T6" fmla="*/ 1 w 2541"/>
                  <a:gd name="T7" fmla="*/ 1 h 972"/>
                  <a:gd name="T8" fmla="*/ 1 w 2541"/>
                  <a:gd name="T9" fmla="*/ 0 h 972"/>
                  <a:gd name="T10" fmla="*/ 1 w 2541"/>
                  <a:gd name="T11" fmla="*/ 0 h 972"/>
                  <a:gd name="T12" fmla="*/ 1 w 2541"/>
                  <a:gd name="T13" fmla="*/ 1 h 972"/>
                  <a:gd name="T14" fmla="*/ 1 w 2541"/>
                  <a:gd name="T15" fmla="*/ 1 h 972"/>
                  <a:gd name="T16" fmla="*/ 2 w 2541"/>
                  <a:gd name="T17" fmla="*/ 1 h 972"/>
                  <a:gd name="T18" fmla="*/ 2 w 2541"/>
                  <a:gd name="T19" fmla="*/ 1 h 972"/>
                  <a:gd name="T20" fmla="*/ 2 w 2541"/>
                  <a:gd name="T21" fmla="*/ 1 h 972"/>
                  <a:gd name="T22" fmla="*/ 1 w 2541"/>
                  <a:gd name="T23" fmla="*/ 1 h 972"/>
                  <a:gd name="T24" fmla="*/ 1 w 2541"/>
                  <a:gd name="T25" fmla="*/ 1 h 972"/>
                  <a:gd name="T26" fmla="*/ 2 w 2541"/>
                  <a:gd name="T27" fmla="*/ 1 h 972"/>
                  <a:gd name="T28" fmla="*/ 2 w 2541"/>
                  <a:gd name="T29" fmla="*/ 1 h 972"/>
                  <a:gd name="T30" fmla="*/ 2 w 2541"/>
                  <a:gd name="T31" fmla="*/ 1 h 972"/>
                  <a:gd name="T32" fmla="*/ 1 w 2541"/>
                  <a:gd name="T33" fmla="*/ 1 h 972"/>
                  <a:gd name="T34" fmla="*/ 1 w 2541"/>
                  <a:gd name="T35" fmla="*/ 1 h 972"/>
                  <a:gd name="T36" fmla="*/ 1 w 2541"/>
                  <a:gd name="T37" fmla="*/ 1 h 972"/>
                  <a:gd name="T38" fmla="*/ 1 w 2541"/>
                  <a:gd name="T39" fmla="*/ 1 h 972"/>
                  <a:gd name="T40" fmla="*/ 1 w 2541"/>
                  <a:gd name="T41" fmla="*/ 1 h 972"/>
                  <a:gd name="T42" fmla="*/ 1 w 2541"/>
                  <a:gd name="T43" fmla="*/ 1 h 972"/>
                  <a:gd name="T44" fmla="*/ 1 w 2541"/>
                  <a:gd name="T45" fmla="*/ 1 h 972"/>
                  <a:gd name="T46" fmla="*/ 1 w 2541"/>
                  <a:gd name="T47" fmla="*/ 1 h 972"/>
                  <a:gd name="T48" fmla="*/ 1 w 2541"/>
                  <a:gd name="T49" fmla="*/ 1 h 972"/>
                  <a:gd name="T50" fmla="*/ 1 w 2541"/>
                  <a:gd name="T51" fmla="*/ 1 h 972"/>
                  <a:gd name="T52" fmla="*/ 1 w 2541"/>
                  <a:gd name="T53" fmla="*/ 1 h 972"/>
                  <a:gd name="T54" fmla="*/ 1 w 2541"/>
                  <a:gd name="T55" fmla="*/ 1 h 972"/>
                  <a:gd name="T56" fmla="*/ 0 w 2541"/>
                  <a:gd name="T57" fmla="*/ 1 h 9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41"/>
                  <a:gd name="T88" fmla="*/ 0 h 972"/>
                  <a:gd name="T89" fmla="*/ 2541 w 2541"/>
                  <a:gd name="T90" fmla="*/ 972 h 9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41" h="972">
                    <a:moveTo>
                      <a:pt x="0" y="971"/>
                    </a:moveTo>
                    <a:lnTo>
                      <a:pt x="0" y="469"/>
                    </a:lnTo>
                    <a:cubicBezTo>
                      <a:pt x="0" y="354"/>
                      <a:pt x="140" y="285"/>
                      <a:pt x="287" y="211"/>
                    </a:cubicBezTo>
                    <a:cubicBezTo>
                      <a:pt x="419" y="145"/>
                      <a:pt x="672" y="45"/>
                      <a:pt x="740" y="24"/>
                    </a:cubicBezTo>
                    <a:cubicBezTo>
                      <a:pt x="812" y="0"/>
                      <a:pt x="904" y="0"/>
                      <a:pt x="972" y="0"/>
                    </a:cubicBezTo>
                    <a:lnTo>
                      <a:pt x="1276" y="0"/>
                    </a:lnTo>
                    <a:cubicBezTo>
                      <a:pt x="1353" y="0"/>
                      <a:pt x="1535" y="69"/>
                      <a:pt x="1691" y="158"/>
                    </a:cubicBezTo>
                    <a:cubicBezTo>
                      <a:pt x="1821" y="232"/>
                      <a:pt x="1936" y="292"/>
                      <a:pt x="1965" y="305"/>
                    </a:cubicBezTo>
                    <a:cubicBezTo>
                      <a:pt x="2014" y="313"/>
                      <a:pt x="2272" y="351"/>
                      <a:pt x="2354" y="371"/>
                    </a:cubicBezTo>
                    <a:cubicBezTo>
                      <a:pt x="2457" y="398"/>
                      <a:pt x="2540" y="522"/>
                      <a:pt x="2540" y="654"/>
                    </a:cubicBezTo>
                    <a:lnTo>
                      <a:pt x="2540" y="960"/>
                    </a:lnTo>
                    <a:lnTo>
                      <a:pt x="2201" y="962"/>
                    </a:lnTo>
                    <a:lnTo>
                      <a:pt x="2201" y="871"/>
                    </a:lnTo>
                    <a:lnTo>
                      <a:pt x="2450" y="871"/>
                    </a:lnTo>
                    <a:lnTo>
                      <a:pt x="2450" y="656"/>
                    </a:lnTo>
                    <a:cubicBezTo>
                      <a:pt x="2450" y="566"/>
                      <a:pt x="2395" y="477"/>
                      <a:pt x="2331" y="460"/>
                    </a:cubicBezTo>
                    <a:cubicBezTo>
                      <a:pt x="2248" y="439"/>
                      <a:pt x="1946" y="396"/>
                      <a:pt x="1944" y="396"/>
                    </a:cubicBezTo>
                    <a:lnTo>
                      <a:pt x="1936" y="394"/>
                    </a:lnTo>
                    <a:lnTo>
                      <a:pt x="1931" y="390"/>
                    </a:lnTo>
                    <a:cubicBezTo>
                      <a:pt x="1929" y="390"/>
                      <a:pt x="1797" y="324"/>
                      <a:pt x="1646" y="237"/>
                    </a:cubicBezTo>
                    <a:cubicBezTo>
                      <a:pt x="1495" y="151"/>
                      <a:pt x="1331" y="90"/>
                      <a:pt x="1276" y="90"/>
                    </a:cubicBezTo>
                    <a:lnTo>
                      <a:pt x="972" y="90"/>
                    </a:lnTo>
                    <a:cubicBezTo>
                      <a:pt x="912" y="90"/>
                      <a:pt x="827" y="90"/>
                      <a:pt x="768" y="109"/>
                    </a:cubicBezTo>
                    <a:cubicBezTo>
                      <a:pt x="704" y="130"/>
                      <a:pt x="457" y="228"/>
                      <a:pt x="329" y="292"/>
                    </a:cubicBezTo>
                    <a:cubicBezTo>
                      <a:pt x="223" y="345"/>
                      <a:pt x="93" y="411"/>
                      <a:pt x="93" y="469"/>
                    </a:cubicBezTo>
                    <a:lnTo>
                      <a:pt x="93" y="881"/>
                    </a:lnTo>
                    <a:lnTo>
                      <a:pt x="314" y="879"/>
                    </a:lnTo>
                    <a:lnTo>
                      <a:pt x="314" y="970"/>
                    </a:lnTo>
                    <a:lnTo>
                      <a:pt x="0" y="97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0" name="任意多边形 79">
                <a:extLst>
                  <a:ext uri="{FF2B5EF4-FFF2-40B4-BE49-F238E27FC236}">
                    <a16:creationId xmlns:a16="http://schemas.microsoft.com/office/drawing/2014/main" xmlns="" id="{EC035FD7-0460-4322-AC95-419E2C57D653}"/>
                  </a:ext>
                </a:extLst>
              </p:cNvPr>
              <p:cNvSpPr>
                <a:spLocks/>
              </p:cNvSpPr>
              <p:nvPr/>
            </p:nvSpPr>
            <p:spPr bwMode="auto">
              <a:xfrm>
                <a:off x="7360" y="21708"/>
                <a:ext cx="158" cy="52"/>
              </a:xfrm>
              <a:custGeom>
                <a:avLst/>
                <a:gdLst>
                  <a:gd name="T0" fmla="*/ 1 w 277"/>
                  <a:gd name="T1" fmla="*/ 1 h 93"/>
                  <a:gd name="T2" fmla="*/ 1 w 277"/>
                  <a:gd name="T3" fmla="*/ 1 h 93"/>
                  <a:gd name="T4" fmla="*/ 0 w 277"/>
                  <a:gd name="T5" fmla="*/ 1 h 93"/>
                  <a:gd name="T6" fmla="*/ 1 w 277"/>
                  <a:gd name="T7" fmla="*/ 0 h 93"/>
                  <a:gd name="T8" fmla="*/ 1 w 277"/>
                  <a:gd name="T9" fmla="*/ 1 h 93"/>
                  <a:gd name="T10" fmla="*/ 1 w 277"/>
                  <a:gd name="T11" fmla="*/ 1 h 93"/>
                  <a:gd name="T12" fmla="*/ 0 60000 65536"/>
                  <a:gd name="T13" fmla="*/ 0 60000 65536"/>
                  <a:gd name="T14" fmla="*/ 0 60000 65536"/>
                  <a:gd name="T15" fmla="*/ 0 60000 65536"/>
                  <a:gd name="T16" fmla="*/ 0 60000 65536"/>
                  <a:gd name="T17" fmla="*/ 0 60000 65536"/>
                  <a:gd name="T18" fmla="*/ 0 w 277"/>
                  <a:gd name="T19" fmla="*/ 0 h 93"/>
                  <a:gd name="T20" fmla="*/ 277 w 27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277" h="93">
                    <a:moveTo>
                      <a:pt x="138" y="91"/>
                    </a:moveTo>
                    <a:lnTo>
                      <a:pt x="1" y="92"/>
                    </a:lnTo>
                    <a:lnTo>
                      <a:pt x="0" y="1"/>
                    </a:lnTo>
                    <a:lnTo>
                      <a:pt x="276" y="0"/>
                    </a:lnTo>
                    <a:lnTo>
                      <a:pt x="276" y="90"/>
                    </a:lnTo>
                    <a:lnTo>
                      <a:pt x="138"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1" name="任意多边形 80">
                <a:extLst>
                  <a:ext uri="{FF2B5EF4-FFF2-40B4-BE49-F238E27FC236}">
                    <a16:creationId xmlns:a16="http://schemas.microsoft.com/office/drawing/2014/main" xmlns="" id="{CFABCBDB-A5F9-4EED-B5F4-5C503C475566}"/>
                  </a:ext>
                </a:extLst>
              </p:cNvPr>
              <p:cNvSpPr>
                <a:spLocks/>
              </p:cNvSpPr>
              <p:nvPr/>
            </p:nvSpPr>
            <p:spPr bwMode="auto">
              <a:xfrm>
                <a:off x="7725" y="21705"/>
                <a:ext cx="175" cy="53"/>
              </a:xfrm>
              <a:custGeom>
                <a:avLst/>
                <a:gdLst>
                  <a:gd name="T0" fmla="*/ 1 w 307"/>
                  <a:gd name="T1" fmla="*/ 1 h 93"/>
                  <a:gd name="T2" fmla="*/ 1 w 307"/>
                  <a:gd name="T3" fmla="*/ 1 h 93"/>
                  <a:gd name="T4" fmla="*/ 0 w 307"/>
                  <a:gd name="T5" fmla="*/ 1 h 93"/>
                  <a:gd name="T6" fmla="*/ 1 w 307"/>
                  <a:gd name="T7" fmla="*/ 0 h 93"/>
                  <a:gd name="T8" fmla="*/ 1 w 307"/>
                  <a:gd name="T9" fmla="*/ 1 h 93"/>
                  <a:gd name="T10" fmla="*/ 1 w 307"/>
                  <a:gd name="T11" fmla="*/ 1 h 93"/>
                  <a:gd name="T12" fmla="*/ 0 60000 65536"/>
                  <a:gd name="T13" fmla="*/ 0 60000 65536"/>
                  <a:gd name="T14" fmla="*/ 0 60000 65536"/>
                  <a:gd name="T15" fmla="*/ 0 60000 65536"/>
                  <a:gd name="T16" fmla="*/ 0 60000 65536"/>
                  <a:gd name="T17" fmla="*/ 0 60000 65536"/>
                  <a:gd name="T18" fmla="*/ 0 w 307"/>
                  <a:gd name="T19" fmla="*/ 0 h 93"/>
                  <a:gd name="T20" fmla="*/ 307 w 307"/>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307" h="93">
                    <a:moveTo>
                      <a:pt x="153" y="91"/>
                    </a:moveTo>
                    <a:lnTo>
                      <a:pt x="1" y="92"/>
                    </a:lnTo>
                    <a:lnTo>
                      <a:pt x="0" y="1"/>
                    </a:lnTo>
                    <a:lnTo>
                      <a:pt x="306" y="0"/>
                    </a:lnTo>
                    <a:lnTo>
                      <a:pt x="306" y="90"/>
                    </a:lnTo>
                    <a:lnTo>
                      <a:pt x="153"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2" name="任意多边形 81">
                <a:extLst>
                  <a:ext uri="{FF2B5EF4-FFF2-40B4-BE49-F238E27FC236}">
                    <a16:creationId xmlns:a16="http://schemas.microsoft.com/office/drawing/2014/main" xmlns="" id="{E76542A1-0BF0-4605-8F07-359E7AEC1606}"/>
                  </a:ext>
                </a:extLst>
              </p:cNvPr>
              <p:cNvSpPr>
                <a:spLocks/>
              </p:cNvSpPr>
              <p:nvPr/>
            </p:nvSpPr>
            <p:spPr bwMode="auto">
              <a:xfrm>
                <a:off x="6983" y="21383"/>
                <a:ext cx="1025" cy="52"/>
              </a:xfrm>
              <a:custGeom>
                <a:avLst/>
                <a:gdLst>
                  <a:gd name="T0" fmla="*/ 1 w 1807"/>
                  <a:gd name="T1" fmla="*/ 1 h 92"/>
                  <a:gd name="T2" fmla="*/ 0 w 1807"/>
                  <a:gd name="T3" fmla="*/ 1 h 92"/>
                  <a:gd name="T4" fmla="*/ 0 w 1807"/>
                  <a:gd name="T5" fmla="*/ 0 h 92"/>
                  <a:gd name="T6" fmla="*/ 1 w 1807"/>
                  <a:gd name="T7" fmla="*/ 0 h 92"/>
                  <a:gd name="T8" fmla="*/ 1 w 1807"/>
                  <a:gd name="T9" fmla="*/ 1 h 92"/>
                  <a:gd name="T10" fmla="*/ 1 w 1807"/>
                  <a:gd name="T11" fmla="*/ 1 h 92"/>
                  <a:gd name="T12" fmla="*/ 0 60000 65536"/>
                  <a:gd name="T13" fmla="*/ 0 60000 65536"/>
                  <a:gd name="T14" fmla="*/ 0 60000 65536"/>
                  <a:gd name="T15" fmla="*/ 0 60000 65536"/>
                  <a:gd name="T16" fmla="*/ 0 60000 65536"/>
                  <a:gd name="T17" fmla="*/ 0 60000 65536"/>
                  <a:gd name="T18" fmla="*/ 0 w 1807"/>
                  <a:gd name="T19" fmla="*/ 0 h 92"/>
                  <a:gd name="T20" fmla="*/ 1807 w 1807"/>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807" h="92">
                    <a:moveTo>
                      <a:pt x="903" y="91"/>
                    </a:moveTo>
                    <a:lnTo>
                      <a:pt x="0" y="91"/>
                    </a:lnTo>
                    <a:lnTo>
                      <a:pt x="0" y="0"/>
                    </a:lnTo>
                    <a:lnTo>
                      <a:pt x="1806" y="0"/>
                    </a:lnTo>
                    <a:lnTo>
                      <a:pt x="1806" y="91"/>
                    </a:lnTo>
                    <a:lnTo>
                      <a:pt x="903" y="91"/>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3" name="任意多边形 82">
                <a:extLst>
                  <a:ext uri="{FF2B5EF4-FFF2-40B4-BE49-F238E27FC236}">
                    <a16:creationId xmlns:a16="http://schemas.microsoft.com/office/drawing/2014/main" xmlns="" id="{7FBBD7BA-87AD-459F-997B-C9E1AF1CB348}"/>
                  </a:ext>
                </a:extLst>
              </p:cNvPr>
              <p:cNvSpPr>
                <a:spLocks/>
              </p:cNvSpPr>
              <p:nvPr/>
            </p:nvSpPr>
            <p:spPr bwMode="auto">
              <a:xfrm>
                <a:off x="7583" y="21235"/>
                <a:ext cx="52" cy="173"/>
              </a:xfrm>
              <a:custGeom>
                <a:avLst/>
                <a:gdLst>
                  <a:gd name="T0" fmla="*/ 1 w 92"/>
                  <a:gd name="T1" fmla="*/ 1 h 305"/>
                  <a:gd name="T2" fmla="*/ 0 w 92"/>
                  <a:gd name="T3" fmla="*/ 1 h 305"/>
                  <a:gd name="T4" fmla="*/ 0 w 92"/>
                  <a:gd name="T5" fmla="*/ 0 h 305"/>
                  <a:gd name="T6" fmla="*/ 1 w 92"/>
                  <a:gd name="T7" fmla="*/ 0 h 305"/>
                  <a:gd name="T8" fmla="*/ 1 w 92"/>
                  <a:gd name="T9" fmla="*/ 1 h 305"/>
                  <a:gd name="T10" fmla="*/ 1 w 92"/>
                  <a:gd name="T11" fmla="*/ 1 h 305"/>
                  <a:gd name="T12" fmla="*/ 0 60000 65536"/>
                  <a:gd name="T13" fmla="*/ 0 60000 65536"/>
                  <a:gd name="T14" fmla="*/ 0 60000 65536"/>
                  <a:gd name="T15" fmla="*/ 0 60000 65536"/>
                  <a:gd name="T16" fmla="*/ 0 60000 65536"/>
                  <a:gd name="T17" fmla="*/ 0 60000 65536"/>
                  <a:gd name="T18" fmla="*/ 0 w 92"/>
                  <a:gd name="T19" fmla="*/ 0 h 305"/>
                  <a:gd name="T20" fmla="*/ 92 w 92"/>
                  <a:gd name="T21" fmla="*/ 305 h 305"/>
                </a:gdLst>
                <a:ahLst/>
                <a:cxnLst>
                  <a:cxn ang="T12">
                    <a:pos x="T0" y="T1"/>
                  </a:cxn>
                  <a:cxn ang="T13">
                    <a:pos x="T2" y="T3"/>
                  </a:cxn>
                  <a:cxn ang="T14">
                    <a:pos x="T4" y="T5"/>
                  </a:cxn>
                  <a:cxn ang="T15">
                    <a:pos x="T6" y="T7"/>
                  </a:cxn>
                  <a:cxn ang="T16">
                    <a:pos x="T8" y="T9"/>
                  </a:cxn>
                  <a:cxn ang="T17">
                    <a:pos x="T10" y="T11"/>
                  </a:cxn>
                </a:cxnLst>
                <a:rect l="T18" t="T19" r="T20" b="T21"/>
                <a:pathLst>
                  <a:path w="92" h="305">
                    <a:moveTo>
                      <a:pt x="45" y="304"/>
                    </a:moveTo>
                    <a:lnTo>
                      <a:pt x="0" y="304"/>
                    </a:lnTo>
                    <a:lnTo>
                      <a:pt x="0" y="0"/>
                    </a:lnTo>
                    <a:lnTo>
                      <a:pt x="91" y="0"/>
                    </a:lnTo>
                    <a:lnTo>
                      <a:pt x="91" y="304"/>
                    </a:lnTo>
                    <a:lnTo>
                      <a:pt x="45" y="304"/>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4" name="任意多边形 83">
                <a:extLst>
                  <a:ext uri="{FF2B5EF4-FFF2-40B4-BE49-F238E27FC236}">
                    <a16:creationId xmlns:a16="http://schemas.microsoft.com/office/drawing/2014/main" xmlns="" id="{2D9F2E59-36C3-4BBC-B3D2-B2AB4B12FCB9}"/>
                  </a:ext>
                </a:extLst>
              </p:cNvPr>
              <p:cNvSpPr>
                <a:spLocks/>
              </p:cNvSpPr>
              <p:nvPr/>
            </p:nvSpPr>
            <p:spPr bwMode="auto">
              <a:xfrm>
                <a:off x="7253" y="21220"/>
                <a:ext cx="170" cy="203"/>
              </a:xfrm>
              <a:custGeom>
                <a:avLst/>
                <a:gdLst>
                  <a:gd name="T0" fmla="*/ 1 w 299"/>
                  <a:gd name="T1" fmla="*/ 1 h 358"/>
                  <a:gd name="T2" fmla="*/ 1 w 299"/>
                  <a:gd name="T3" fmla="*/ 1 h 358"/>
                  <a:gd name="T4" fmla="*/ 0 w 299"/>
                  <a:gd name="T5" fmla="*/ 1 h 358"/>
                  <a:gd name="T6" fmla="*/ 1 w 299"/>
                  <a:gd name="T7" fmla="*/ 0 h 358"/>
                  <a:gd name="T8" fmla="*/ 1 w 299"/>
                  <a:gd name="T9" fmla="*/ 1 h 358"/>
                  <a:gd name="T10" fmla="*/ 1 w 299"/>
                  <a:gd name="T11" fmla="*/ 1 h 358"/>
                  <a:gd name="T12" fmla="*/ 0 60000 65536"/>
                  <a:gd name="T13" fmla="*/ 0 60000 65536"/>
                  <a:gd name="T14" fmla="*/ 0 60000 65536"/>
                  <a:gd name="T15" fmla="*/ 0 60000 65536"/>
                  <a:gd name="T16" fmla="*/ 0 60000 65536"/>
                  <a:gd name="T17" fmla="*/ 0 60000 65536"/>
                  <a:gd name="T18" fmla="*/ 0 w 299"/>
                  <a:gd name="T19" fmla="*/ 0 h 358"/>
                  <a:gd name="T20" fmla="*/ 299 w 299"/>
                  <a:gd name="T21" fmla="*/ 358 h 358"/>
                </a:gdLst>
                <a:ahLst/>
                <a:cxnLst>
                  <a:cxn ang="T12">
                    <a:pos x="T0" y="T1"/>
                  </a:cxn>
                  <a:cxn ang="T13">
                    <a:pos x="T2" y="T3"/>
                  </a:cxn>
                  <a:cxn ang="T14">
                    <a:pos x="T4" y="T5"/>
                  </a:cxn>
                  <a:cxn ang="T15">
                    <a:pos x="T6" y="T7"/>
                  </a:cxn>
                  <a:cxn ang="T16">
                    <a:pos x="T8" y="T9"/>
                  </a:cxn>
                  <a:cxn ang="T17">
                    <a:pos x="T10" y="T11"/>
                  </a:cxn>
                </a:cxnLst>
                <a:rect l="T18" t="T19" r="T20" b="T21"/>
                <a:pathLst>
                  <a:path w="299" h="358">
                    <a:moveTo>
                      <a:pt x="186" y="205"/>
                    </a:moveTo>
                    <a:lnTo>
                      <a:pt x="73" y="357"/>
                    </a:lnTo>
                    <a:lnTo>
                      <a:pt x="0" y="302"/>
                    </a:lnTo>
                    <a:lnTo>
                      <a:pt x="226" y="0"/>
                    </a:lnTo>
                    <a:lnTo>
                      <a:pt x="298" y="54"/>
                    </a:lnTo>
                    <a:lnTo>
                      <a:pt x="186" y="205"/>
                    </a:ln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5" name="任意多边形 84">
                <a:extLst>
                  <a:ext uri="{FF2B5EF4-FFF2-40B4-BE49-F238E27FC236}">
                    <a16:creationId xmlns:a16="http://schemas.microsoft.com/office/drawing/2014/main" xmlns="" id="{1253F023-29C1-4045-AC38-F4CF228B33B7}"/>
                  </a:ext>
                </a:extLst>
              </p:cNvPr>
              <p:cNvSpPr>
                <a:spLocks/>
              </p:cNvSpPr>
              <p:nvPr/>
            </p:nvSpPr>
            <p:spPr bwMode="auto">
              <a:xfrm>
                <a:off x="8123" y="21430"/>
                <a:ext cx="200" cy="203"/>
              </a:xfrm>
              <a:custGeom>
                <a:avLst/>
                <a:gdLst>
                  <a:gd name="T0" fmla="*/ 1 w 352"/>
                  <a:gd name="T1" fmla="*/ 1 h 357"/>
                  <a:gd name="T2" fmla="*/ 1 w 352"/>
                  <a:gd name="T3" fmla="*/ 0 h 357"/>
                  <a:gd name="T4" fmla="*/ 1 w 352"/>
                  <a:gd name="T5" fmla="*/ 1 h 357"/>
                  <a:gd name="T6" fmla="*/ 1 w 352"/>
                  <a:gd name="T7" fmla="*/ 1 h 357"/>
                  <a:gd name="T8" fmla="*/ 1 w 352"/>
                  <a:gd name="T9" fmla="*/ 1 h 357"/>
                  <a:gd name="T10" fmla="*/ 1 w 352"/>
                  <a:gd name="T11" fmla="*/ 1 h 357"/>
                  <a:gd name="T12" fmla="*/ 1 w 352"/>
                  <a:gd name="T13" fmla="*/ 1 h 357"/>
                  <a:gd name="T14" fmla="*/ 0 60000 65536"/>
                  <a:gd name="T15" fmla="*/ 0 60000 65536"/>
                  <a:gd name="T16" fmla="*/ 0 60000 65536"/>
                  <a:gd name="T17" fmla="*/ 0 60000 65536"/>
                  <a:gd name="T18" fmla="*/ 0 60000 65536"/>
                  <a:gd name="T19" fmla="*/ 0 60000 65536"/>
                  <a:gd name="T20" fmla="*/ 0 60000 65536"/>
                  <a:gd name="T21" fmla="*/ 0 w 352"/>
                  <a:gd name="T22" fmla="*/ 0 h 357"/>
                  <a:gd name="T23" fmla="*/ 352 w 352"/>
                  <a:gd name="T24" fmla="*/ 357 h 3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2" h="357">
                    <a:moveTo>
                      <a:pt x="102" y="256"/>
                    </a:moveTo>
                    <a:cubicBezTo>
                      <a:pt x="0" y="154"/>
                      <a:pt x="23" y="5"/>
                      <a:pt x="25" y="0"/>
                    </a:cubicBezTo>
                    <a:lnTo>
                      <a:pt x="113" y="15"/>
                    </a:lnTo>
                    <a:cubicBezTo>
                      <a:pt x="113" y="15"/>
                      <a:pt x="96" y="124"/>
                      <a:pt x="166" y="192"/>
                    </a:cubicBezTo>
                    <a:cubicBezTo>
                      <a:pt x="238" y="264"/>
                      <a:pt x="351" y="266"/>
                      <a:pt x="351" y="266"/>
                    </a:cubicBezTo>
                    <a:lnTo>
                      <a:pt x="351" y="356"/>
                    </a:lnTo>
                    <a:cubicBezTo>
                      <a:pt x="346" y="356"/>
                      <a:pt x="200" y="354"/>
                      <a:pt x="102" y="25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6" name="任意多边形 85">
                <a:extLst>
                  <a:ext uri="{FF2B5EF4-FFF2-40B4-BE49-F238E27FC236}">
                    <a16:creationId xmlns:a16="http://schemas.microsoft.com/office/drawing/2014/main" xmlns="" id="{4CE6C163-1362-49FA-B46D-84BD27FEC75E}"/>
                  </a:ext>
                </a:extLst>
              </p:cNvPr>
              <p:cNvSpPr>
                <a:spLocks/>
              </p:cNvSpPr>
              <p:nvPr/>
            </p:nvSpPr>
            <p:spPr bwMode="auto">
              <a:xfrm>
                <a:off x="7068" y="21575"/>
                <a:ext cx="310" cy="310"/>
              </a:xfrm>
              <a:custGeom>
                <a:avLst/>
                <a:gdLst>
                  <a:gd name="T0" fmla="*/ 1 w 549"/>
                  <a:gd name="T1" fmla="*/ 1 h 548"/>
                  <a:gd name="T2" fmla="*/ 0 w 549"/>
                  <a:gd name="T3" fmla="*/ 1 h 548"/>
                  <a:gd name="T4" fmla="*/ 1 w 549"/>
                  <a:gd name="T5" fmla="*/ 0 h 548"/>
                  <a:gd name="T6" fmla="*/ 1 w 549"/>
                  <a:gd name="T7" fmla="*/ 1 h 548"/>
                  <a:gd name="T8" fmla="*/ 1 w 549"/>
                  <a:gd name="T9" fmla="*/ 1 h 548"/>
                  <a:gd name="T10" fmla="*/ 1 w 549"/>
                  <a:gd name="T11" fmla="*/ 1 h 548"/>
                  <a:gd name="T12" fmla="*/ 1 w 549"/>
                  <a:gd name="T13" fmla="*/ 1 h 548"/>
                  <a:gd name="T14" fmla="*/ 1 w 549"/>
                  <a:gd name="T15" fmla="*/ 1 h 548"/>
                  <a:gd name="T16" fmla="*/ 1 w 549"/>
                  <a:gd name="T17" fmla="*/ 1 h 548"/>
                  <a:gd name="T18" fmla="*/ 1 w 549"/>
                  <a:gd name="T19" fmla="*/ 1 h 5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9"/>
                  <a:gd name="T31" fmla="*/ 0 h 548"/>
                  <a:gd name="T32" fmla="*/ 549 w 549"/>
                  <a:gd name="T33" fmla="*/ 548 h 5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9" h="548">
                    <a:moveTo>
                      <a:pt x="274" y="547"/>
                    </a:moveTo>
                    <a:cubicBezTo>
                      <a:pt x="123" y="547"/>
                      <a:pt x="0" y="425"/>
                      <a:pt x="0" y="274"/>
                    </a:cubicBezTo>
                    <a:cubicBezTo>
                      <a:pt x="0" y="123"/>
                      <a:pt x="123" y="0"/>
                      <a:pt x="274" y="0"/>
                    </a:cubicBezTo>
                    <a:cubicBezTo>
                      <a:pt x="425" y="0"/>
                      <a:pt x="548" y="123"/>
                      <a:pt x="548" y="274"/>
                    </a:cubicBezTo>
                    <a:cubicBezTo>
                      <a:pt x="548" y="425"/>
                      <a:pt x="425" y="547"/>
                      <a:pt x="274" y="547"/>
                    </a:cubicBezTo>
                    <a:close/>
                    <a:moveTo>
                      <a:pt x="274" y="91"/>
                    </a:moveTo>
                    <a:cubicBezTo>
                      <a:pt x="172" y="91"/>
                      <a:pt x="91" y="174"/>
                      <a:pt x="91" y="274"/>
                    </a:cubicBezTo>
                    <a:cubicBezTo>
                      <a:pt x="91" y="376"/>
                      <a:pt x="174" y="457"/>
                      <a:pt x="274" y="457"/>
                    </a:cubicBezTo>
                    <a:cubicBezTo>
                      <a:pt x="374" y="457"/>
                      <a:pt x="457" y="374"/>
                      <a:pt x="457" y="274"/>
                    </a:cubicBezTo>
                    <a:cubicBezTo>
                      <a:pt x="457" y="172"/>
                      <a:pt x="374" y="91"/>
                      <a:pt x="274" y="9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7" name="任意多边形 86">
                <a:extLst>
                  <a:ext uri="{FF2B5EF4-FFF2-40B4-BE49-F238E27FC236}">
                    <a16:creationId xmlns:a16="http://schemas.microsoft.com/office/drawing/2014/main" xmlns="" id="{84C945F5-9CD2-4097-A9B0-8FCEDB7A15A2}"/>
                  </a:ext>
                </a:extLst>
              </p:cNvPr>
              <p:cNvSpPr>
                <a:spLocks/>
              </p:cNvSpPr>
              <p:nvPr/>
            </p:nvSpPr>
            <p:spPr bwMode="auto">
              <a:xfrm>
                <a:off x="7180" y="21685"/>
                <a:ext cx="85" cy="85"/>
              </a:xfrm>
              <a:custGeom>
                <a:avLst/>
                <a:gdLst>
                  <a:gd name="T0" fmla="*/ 1 w 152"/>
                  <a:gd name="T1" fmla="*/ 1 h 152"/>
                  <a:gd name="T2" fmla="*/ 1 w 152"/>
                  <a:gd name="T3" fmla="*/ 1 h 152"/>
                  <a:gd name="T4" fmla="*/ 1 w 152"/>
                  <a:gd name="T5" fmla="*/ 1 h 152"/>
                  <a:gd name="T6" fmla="*/ 1 w 152"/>
                  <a:gd name="T7" fmla="*/ 1 h 152"/>
                  <a:gd name="T8" fmla="*/ 1 w 152"/>
                  <a:gd name="T9" fmla="*/ 1 h 152"/>
                  <a:gd name="T10" fmla="*/ 1 w 152"/>
                  <a:gd name="T11" fmla="*/ 1 h 152"/>
                  <a:gd name="T12" fmla="*/ 0 w 152"/>
                  <a:gd name="T13" fmla="*/ 1 h 152"/>
                  <a:gd name="T14" fmla="*/ 1 w 152"/>
                  <a:gd name="T15" fmla="*/ 1 h 152"/>
                  <a:gd name="T16" fmla="*/ 1 w 152"/>
                  <a:gd name="T17" fmla="*/ 1 h 152"/>
                  <a:gd name="T18" fmla="*/ 1 w 152"/>
                  <a:gd name="T19" fmla="*/ 0 h 152"/>
                  <a:gd name="T20" fmla="*/ 1 w 152"/>
                  <a:gd name="T21" fmla="*/ 1 h 152"/>
                  <a:gd name="T22" fmla="*/ 1 w 152"/>
                  <a:gd name="T23" fmla="*/ 1 h 152"/>
                  <a:gd name="T24" fmla="*/ 1 w 152"/>
                  <a:gd name="T25" fmla="*/ 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52"/>
                  <a:gd name="T41" fmla="*/ 152 w 15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52">
                    <a:moveTo>
                      <a:pt x="151" y="76"/>
                    </a:moveTo>
                    <a:cubicBezTo>
                      <a:pt x="151" y="90"/>
                      <a:pt x="147" y="102"/>
                      <a:pt x="140" y="114"/>
                    </a:cubicBezTo>
                    <a:cubicBezTo>
                      <a:pt x="133" y="126"/>
                      <a:pt x="125" y="134"/>
                      <a:pt x="113" y="141"/>
                    </a:cubicBezTo>
                    <a:cubicBezTo>
                      <a:pt x="101" y="148"/>
                      <a:pt x="89" y="151"/>
                      <a:pt x="75" y="151"/>
                    </a:cubicBezTo>
                    <a:cubicBezTo>
                      <a:pt x="61" y="151"/>
                      <a:pt x="49" y="148"/>
                      <a:pt x="37" y="141"/>
                    </a:cubicBezTo>
                    <a:cubicBezTo>
                      <a:pt x="25" y="134"/>
                      <a:pt x="17" y="126"/>
                      <a:pt x="10" y="114"/>
                    </a:cubicBezTo>
                    <a:cubicBezTo>
                      <a:pt x="3" y="102"/>
                      <a:pt x="0" y="90"/>
                      <a:pt x="0" y="76"/>
                    </a:cubicBezTo>
                    <a:cubicBezTo>
                      <a:pt x="0" y="62"/>
                      <a:pt x="3" y="50"/>
                      <a:pt x="10" y="38"/>
                    </a:cubicBezTo>
                    <a:cubicBezTo>
                      <a:pt x="17" y="26"/>
                      <a:pt x="25" y="17"/>
                      <a:pt x="37" y="10"/>
                    </a:cubicBezTo>
                    <a:cubicBezTo>
                      <a:pt x="49" y="3"/>
                      <a:pt x="61" y="0"/>
                      <a:pt x="75" y="0"/>
                    </a:cubicBezTo>
                    <a:cubicBezTo>
                      <a:pt x="89" y="0"/>
                      <a:pt x="101" y="3"/>
                      <a:pt x="113" y="10"/>
                    </a:cubicBezTo>
                    <a:cubicBezTo>
                      <a:pt x="125" y="17"/>
                      <a:pt x="133" y="26"/>
                      <a:pt x="140" y="38"/>
                    </a:cubicBezTo>
                    <a:cubicBezTo>
                      <a:pt x="147" y="50"/>
                      <a:pt x="151" y="62"/>
                      <a:pt x="151" y="7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8" name="任意多边形 87">
                <a:extLst>
                  <a:ext uri="{FF2B5EF4-FFF2-40B4-BE49-F238E27FC236}">
                    <a16:creationId xmlns:a16="http://schemas.microsoft.com/office/drawing/2014/main" xmlns="" id="{8116FAAC-C29F-4302-BD3E-7243FDFC1FD1}"/>
                  </a:ext>
                </a:extLst>
              </p:cNvPr>
              <p:cNvSpPr>
                <a:spLocks/>
              </p:cNvSpPr>
              <p:nvPr/>
            </p:nvSpPr>
            <p:spPr bwMode="auto">
              <a:xfrm>
                <a:off x="7983" y="21685"/>
                <a:ext cx="85" cy="85"/>
              </a:xfrm>
              <a:custGeom>
                <a:avLst/>
                <a:gdLst>
                  <a:gd name="T0" fmla="*/ 1 w 152"/>
                  <a:gd name="T1" fmla="*/ 1 h 152"/>
                  <a:gd name="T2" fmla="*/ 1 w 152"/>
                  <a:gd name="T3" fmla="*/ 1 h 152"/>
                  <a:gd name="T4" fmla="*/ 1 w 152"/>
                  <a:gd name="T5" fmla="*/ 1 h 152"/>
                  <a:gd name="T6" fmla="*/ 1 w 152"/>
                  <a:gd name="T7" fmla="*/ 1 h 152"/>
                  <a:gd name="T8" fmla="*/ 1 w 152"/>
                  <a:gd name="T9" fmla="*/ 1 h 152"/>
                  <a:gd name="T10" fmla="*/ 1 w 152"/>
                  <a:gd name="T11" fmla="*/ 1 h 152"/>
                  <a:gd name="T12" fmla="*/ 0 w 152"/>
                  <a:gd name="T13" fmla="*/ 1 h 152"/>
                  <a:gd name="T14" fmla="*/ 1 w 152"/>
                  <a:gd name="T15" fmla="*/ 1 h 152"/>
                  <a:gd name="T16" fmla="*/ 1 w 152"/>
                  <a:gd name="T17" fmla="*/ 1 h 152"/>
                  <a:gd name="T18" fmla="*/ 1 w 152"/>
                  <a:gd name="T19" fmla="*/ 0 h 152"/>
                  <a:gd name="T20" fmla="*/ 1 w 152"/>
                  <a:gd name="T21" fmla="*/ 1 h 152"/>
                  <a:gd name="T22" fmla="*/ 1 w 152"/>
                  <a:gd name="T23" fmla="*/ 1 h 152"/>
                  <a:gd name="T24" fmla="*/ 1 w 152"/>
                  <a:gd name="T25" fmla="*/ 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52"/>
                  <a:gd name="T41" fmla="*/ 152 w 15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52">
                    <a:moveTo>
                      <a:pt x="151" y="76"/>
                    </a:moveTo>
                    <a:cubicBezTo>
                      <a:pt x="151" y="90"/>
                      <a:pt x="148" y="102"/>
                      <a:pt x="141" y="114"/>
                    </a:cubicBezTo>
                    <a:cubicBezTo>
                      <a:pt x="134" y="126"/>
                      <a:pt x="125" y="134"/>
                      <a:pt x="113" y="141"/>
                    </a:cubicBezTo>
                    <a:cubicBezTo>
                      <a:pt x="101" y="148"/>
                      <a:pt x="88" y="151"/>
                      <a:pt x="75" y="151"/>
                    </a:cubicBezTo>
                    <a:cubicBezTo>
                      <a:pt x="61" y="151"/>
                      <a:pt x="50" y="148"/>
                      <a:pt x="38" y="141"/>
                    </a:cubicBezTo>
                    <a:cubicBezTo>
                      <a:pt x="26" y="134"/>
                      <a:pt x="17" y="126"/>
                      <a:pt x="10" y="114"/>
                    </a:cubicBezTo>
                    <a:cubicBezTo>
                      <a:pt x="3" y="102"/>
                      <a:pt x="0" y="90"/>
                      <a:pt x="0" y="76"/>
                    </a:cubicBezTo>
                    <a:cubicBezTo>
                      <a:pt x="0" y="62"/>
                      <a:pt x="3" y="50"/>
                      <a:pt x="10" y="38"/>
                    </a:cubicBezTo>
                    <a:cubicBezTo>
                      <a:pt x="17" y="26"/>
                      <a:pt x="26" y="17"/>
                      <a:pt x="38" y="10"/>
                    </a:cubicBezTo>
                    <a:cubicBezTo>
                      <a:pt x="50" y="3"/>
                      <a:pt x="62" y="0"/>
                      <a:pt x="75" y="0"/>
                    </a:cubicBezTo>
                    <a:cubicBezTo>
                      <a:pt x="89" y="0"/>
                      <a:pt x="101" y="3"/>
                      <a:pt x="113" y="10"/>
                    </a:cubicBezTo>
                    <a:cubicBezTo>
                      <a:pt x="125" y="17"/>
                      <a:pt x="134" y="26"/>
                      <a:pt x="141" y="38"/>
                    </a:cubicBezTo>
                    <a:cubicBezTo>
                      <a:pt x="148" y="50"/>
                      <a:pt x="151" y="62"/>
                      <a:pt x="151" y="76"/>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59" name="任意多边形 88">
                <a:extLst>
                  <a:ext uri="{FF2B5EF4-FFF2-40B4-BE49-F238E27FC236}">
                    <a16:creationId xmlns:a16="http://schemas.microsoft.com/office/drawing/2014/main" xmlns="" id="{BA377D7F-C974-44C8-A8FF-3A3811A3E736}"/>
                  </a:ext>
                </a:extLst>
              </p:cNvPr>
              <p:cNvSpPr>
                <a:spLocks/>
              </p:cNvSpPr>
              <p:nvPr/>
            </p:nvSpPr>
            <p:spPr bwMode="auto">
              <a:xfrm>
                <a:off x="7870" y="21575"/>
                <a:ext cx="310" cy="310"/>
              </a:xfrm>
              <a:custGeom>
                <a:avLst/>
                <a:gdLst>
                  <a:gd name="T0" fmla="*/ 1 w 548"/>
                  <a:gd name="T1" fmla="*/ 1 h 548"/>
                  <a:gd name="T2" fmla="*/ 0 w 548"/>
                  <a:gd name="T3" fmla="*/ 1 h 548"/>
                  <a:gd name="T4" fmla="*/ 1 w 548"/>
                  <a:gd name="T5" fmla="*/ 0 h 548"/>
                  <a:gd name="T6" fmla="*/ 1 w 548"/>
                  <a:gd name="T7" fmla="*/ 1 h 548"/>
                  <a:gd name="T8" fmla="*/ 1 w 548"/>
                  <a:gd name="T9" fmla="*/ 1 h 548"/>
                  <a:gd name="T10" fmla="*/ 1 w 548"/>
                  <a:gd name="T11" fmla="*/ 1 h 548"/>
                  <a:gd name="T12" fmla="*/ 1 w 548"/>
                  <a:gd name="T13" fmla="*/ 1 h 548"/>
                  <a:gd name="T14" fmla="*/ 1 w 548"/>
                  <a:gd name="T15" fmla="*/ 1 h 548"/>
                  <a:gd name="T16" fmla="*/ 1 w 548"/>
                  <a:gd name="T17" fmla="*/ 1 h 548"/>
                  <a:gd name="T18" fmla="*/ 1 w 548"/>
                  <a:gd name="T19" fmla="*/ 1 h 5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8"/>
                  <a:gd name="T31" fmla="*/ 0 h 548"/>
                  <a:gd name="T32" fmla="*/ 548 w 548"/>
                  <a:gd name="T33" fmla="*/ 548 h 5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8" h="548">
                    <a:moveTo>
                      <a:pt x="273" y="547"/>
                    </a:moveTo>
                    <a:cubicBezTo>
                      <a:pt x="122" y="547"/>
                      <a:pt x="0" y="425"/>
                      <a:pt x="0" y="274"/>
                    </a:cubicBezTo>
                    <a:cubicBezTo>
                      <a:pt x="0" y="123"/>
                      <a:pt x="122" y="0"/>
                      <a:pt x="273" y="0"/>
                    </a:cubicBezTo>
                    <a:cubicBezTo>
                      <a:pt x="424" y="0"/>
                      <a:pt x="547" y="123"/>
                      <a:pt x="547" y="274"/>
                    </a:cubicBezTo>
                    <a:cubicBezTo>
                      <a:pt x="547" y="425"/>
                      <a:pt x="424" y="547"/>
                      <a:pt x="273" y="547"/>
                    </a:cubicBezTo>
                    <a:close/>
                    <a:moveTo>
                      <a:pt x="273" y="91"/>
                    </a:moveTo>
                    <a:cubicBezTo>
                      <a:pt x="172" y="91"/>
                      <a:pt x="90" y="174"/>
                      <a:pt x="90" y="274"/>
                    </a:cubicBezTo>
                    <a:cubicBezTo>
                      <a:pt x="90" y="376"/>
                      <a:pt x="173" y="457"/>
                      <a:pt x="273" y="457"/>
                    </a:cubicBezTo>
                    <a:cubicBezTo>
                      <a:pt x="373" y="457"/>
                      <a:pt x="456" y="374"/>
                      <a:pt x="456" y="274"/>
                    </a:cubicBezTo>
                    <a:cubicBezTo>
                      <a:pt x="456" y="172"/>
                      <a:pt x="375" y="91"/>
                      <a:pt x="273" y="9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0" name="任意多边形 89">
                <a:extLst>
                  <a:ext uri="{FF2B5EF4-FFF2-40B4-BE49-F238E27FC236}">
                    <a16:creationId xmlns:a16="http://schemas.microsoft.com/office/drawing/2014/main" xmlns="" id="{29E62DC3-4C6F-40E4-B252-5496803D33AB}"/>
                  </a:ext>
                </a:extLst>
              </p:cNvPr>
              <p:cNvSpPr>
                <a:spLocks/>
              </p:cNvSpPr>
              <p:nvPr/>
            </p:nvSpPr>
            <p:spPr bwMode="auto">
              <a:xfrm>
                <a:off x="7510" y="20608"/>
                <a:ext cx="230" cy="252"/>
              </a:xfrm>
              <a:custGeom>
                <a:avLst/>
                <a:gdLst>
                  <a:gd name="T0" fmla="*/ 1 w 404"/>
                  <a:gd name="T1" fmla="*/ 1 h 447"/>
                  <a:gd name="T2" fmla="*/ 1 w 404"/>
                  <a:gd name="T3" fmla="*/ 1 h 447"/>
                  <a:gd name="T4" fmla="*/ 1 w 404"/>
                  <a:gd name="T5" fmla="*/ 1 h 447"/>
                  <a:gd name="T6" fmla="*/ 1 w 404"/>
                  <a:gd name="T7" fmla="*/ 1 h 447"/>
                  <a:gd name="T8" fmla="*/ 1 w 404"/>
                  <a:gd name="T9" fmla="*/ 1 h 447"/>
                  <a:gd name="T10" fmla="*/ 1 w 404"/>
                  <a:gd name="T11" fmla="*/ 1 h 447"/>
                  <a:gd name="T12" fmla="*/ 1 w 404"/>
                  <a:gd name="T13" fmla="*/ 1 h 447"/>
                  <a:gd name="T14" fmla="*/ 1 w 404"/>
                  <a:gd name="T15" fmla="*/ 1 h 447"/>
                  <a:gd name="T16" fmla="*/ 1 w 404"/>
                  <a:gd name="T17" fmla="*/ 1 h 447"/>
                  <a:gd name="T18" fmla="*/ 1 w 404"/>
                  <a:gd name="T19" fmla="*/ 1 h 447"/>
                  <a:gd name="T20" fmla="*/ 1 w 404"/>
                  <a:gd name="T21" fmla="*/ 1 h 447"/>
                  <a:gd name="T22" fmla="*/ 1 w 404"/>
                  <a:gd name="T23" fmla="*/ 1 h 447"/>
                  <a:gd name="T24" fmla="*/ 1 w 404"/>
                  <a:gd name="T25" fmla="*/ 1 h 447"/>
                  <a:gd name="T26" fmla="*/ 1 w 404"/>
                  <a:gd name="T27" fmla="*/ 1 h 447"/>
                  <a:gd name="T28" fmla="*/ 1 w 404"/>
                  <a:gd name="T29" fmla="*/ 1 h 447"/>
                  <a:gd name="T30" fmla="*/ 1 w 404"/>
                  <a:gd name="T31" fmla="*/ 1 h 447"/>
                  <a:gd name="T32" fmla="*/ 1 w 404"/>
                  <a:gd name="T33" fmla="*/ 1 h 447"/>
                  <a:gd name="T34" fmla="*/ 1 w 404"/>
                  <a:gd name="T35" fmla="*/ 1 h 447"/>
                  <a:gd name="T36" fmla="*/ 1 w 404"/>
                  <a:gd name="T37" fmla="*/ 1 h 447"/>
                  <a:gd name="T38" fmla="*/ 1 w 404"/>
                  <a:gd name="T39" fmla="*/ 1 h 447"/>
                  <a:gd name="T40" fmla="*/ 1 w 404"/>
                  <a:gd name="T41" fmla="*/ 1 h 447"/>
                  <a:gd name="T42" fmla="*/ 1 w 404"/>
                  <a:gd name="T43" fmla="*/ 1 h 447"/>
                  <a:gd name="T44" fmla="*/ 1 w 404"/>
                  <a:gd name="T45" fmla="*/ 1 h 447"/>
                  <a:gd name="T46" fmla="*/ 1 w 404"/>
                  <a:gd name="T47" fmla="*/ 1 h 447"/>
                  <a:gd name="T48" fmla="*/ 1 w 404"/>
                  <a:gd name="T49" fmla="*/ 1 h 447"/>
                  <a:gd name="T50" fmla="*/ 1 w 404"/>
                  <a:gd name="T51" fmla="*/ 1 h 447"/>
                  <a:gd name="T52" fmla="*/ 1 w 404"/>
                  <a:gd name="T53" fmla="*/ 1 h 447"/>
                  <a:gd name="T54" fmla="*/ 1 w 404"/>
                  <a:gd name="T55" fmla="*/ 1 h 447"/>
                  <a:gd name="T56" fmla="*/ 1 w 404"/>
                  <a:gd name="T57" fmla="*/ 1 h 447"/>
                  <a:gd name="T58" fmla="*/ 1 w 404"/>
                  <a:gd name="T59" fmla="*/ 1 h 447"/>
                  <a:gd name="T60" fmla="*/ 1 w 404"/>
                  <a:gd name="T61" fmla="*/ 1 h 447"/>
                  <a:gd name="T62" fmla="*/ 1 w 404"/>
                  <a:gd name="T63" fmla="*/ 1 h 447"/>
                  <a:gd name="T64" fmla="*/ 1 w 404"/>
                  <a:gd name="T65" fmla="*/ 1 h 447"/>
                  <a:gd name="T66" fmla="*/ 1 w 404"/>
                  <a:gd name="T67" fmla="*/ 1 h 447"/>
                  <a:gd name="T68" fmla="*/ 1 w 404"/>
                  <a:gd name="T69" fmla="*/ 1 h 447"/>
                  <a:gd name="T70" fmla="*/ 1 w 404"/>
                  <a:gd name="T71" fmla="*/ 1 h 447"/>
                  <a:gd name="T72" fmla="*/ 1 w 404"/>
                  <a:gd name="T73" fmla="*/ 1 h 447"/>
                  <a:gd name="T74" fmla="*/ 1 w 404"/>
                  <a:gd name="T75" fmla="*/ 1 h 447"/>
                  <a:gd name="T76" fmla="*/ 1 w 404"/>
                  <a:gd name="T77" fmla="*/ 0 h 447"/>
                  <a:gd name="T78" fmla="*/ 0 w 404"/>
                  <a:gd name="T79" fmla="*/ 1 h 447"/>
                  <a:gd name="T80" fmla="*/ 1 w 404"/>
                  <a:gd name="T81" fmla="*/ 1 h 447"/>
                  <a:gd name="T82" fmla="*/ 1 w 404"/>
                  <a:gd name="T83" fmla="*/ 1 h 447"/>
                  <a:gd name="T84" fmla="*/ 1 w 404"/>
                  <a:gd name="T85" fmla="*/ 1 h 447"/>
                  <a:gd name="T86" fmla="*/ 1 w 404"/>
                  <a:gd name="T87" fmla="*/ 1 h 447"/>
                  <a:gd name="T88" fmla="*/ 1 w 404"/>
                  <a:gd name="T89" fmla="*/ 1 h 447"/>
                  <a:gd name="T90" fmla="*/ 1 w 404"/>
                  <a:gd name="T91" fmla="*/ 1 h 447"/>
                  <a:gd name="T92" fmla="*/ 1 w 404"/>
                  <a:gd name="T93" fmla="*/ 1 h 447"/>
                  <a:gd name="T94" fmla="*/ 1 w 404"/>
                  <a:gd name="T95" fmla="*/ 1 h 447"/>
                  <a:gd name="T96" fmla="*/ 1 w 404"/>
                  <a:gd name="T97" fmla="*/ 1 h 447"/>
                  <a:gd name="T98" fmla="*/ 1 w 404"/>
                  <a:gd name="T99" fmla="*/ 1 h 447"/>
                  <a:gd name="T100" fmla="*/ 1 w 404"/>
                  <a:gd name="T101" fmla="*/ 1 h 447"/>
                  <a:gd name="T102" fmla="*/ 1 w 404"/>
                  <a:gd name="T103" fmla="*/ 1 h 4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4"/>
                  <a:gd name="T157" fmla="*/ 0 h 447"/>
                  <a:gd name="T158" fmla="*/ 404 w 404"/>
                  <a:gd name="T159" fmla="*/ 447 h 4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4" h="447">
                    <a:moveTo>
                      <a:pt x="258" y="153"/>
                    </a:moveTo>
                    <a:cubicBezTo>
                      <a:pt x="258" y="168"/>
                      <a:pt x="237" y="168"/>
                      <a:pt x="237" y="153"/>
                    </a:cubicBezTo>
                    <a:cubicBezTo>
                      <a:pt x="237" y="138"/>
                      <a:pt x="258" y="138"/>
                      <a:pt x="258" y="153"/>
                    </a:cubicBezTo>
                    <a:close/>
                    <a:moveTo>
                      <a:pt x="196" y="93"/>
                    </a:moveTo>
                    <a:cubicBezTo>
                      <a:pt x="196" y="108"/>
                      <a:pt x="175" y="108"/>
                      <a:pt x="175" y="93"/>
                    </a:cubicBezTo>
                    <a:cubicBezTo>
                      <a:pt x="175" y="78"/>
                      <a:pt x="196" y="78"/>
                      <a:pt x="196" y="93"/>
                    </a:cubicBezTo>
                    <a:close/>
                    <a:moveTo>
                      <a:pt x="134" y="196"/>
                    </a:moveTo>
                    <a:cubicBezTo>
                      <a:pt x="134" y="212"/>
                      <a:pt x="113" y="212"/>
                      <a:pt x="113" y="196"/>
                    </a:cubicBezTo>
                    <a:cubicBezTo>
                      <a:pt x="113" y="181"/>
                      <a:pt x="134" y="183"/>
                      <a:pt x="134" y="196"/>
                    </a:cubicBezTo>
                    <a:close/>
                    <a:moveTo>
                      <a:pt x="173" y="121"/>
                    </a:moveTo>
                    <a:lnTo>
                      <a:pt x="173" y="287"/>
                    </a:lnTo>
                    <a:lnTo>
                      <a:pt x="136" y="247"/>
                    </a:lnTo>
                    <a:lnTo>
                      <a:pt x="136" y="225"/>
                    </a:lnTo>
                    <a:cubicBezTo>
                      <a:pt x="166" y="212"/>
                      <a:pt x="156" y="166"/>
                      <a:pt x="124" y="166"/>
                    </a:cubicBezTo>
                    <a:cubicBezTo>
                      <a:pt x="92" y="166"/>
                      <a:pt x="83" y="212"/>
                      <a:pt x="113" y="225"/>
                    </a:cubicBezTo>
                    <a:lnTo>
                      <a:pt x="113" y="257"/>
                    </a:lnTo>
                    <a:lnTo>
                      <a:pt x="175" y="319"/>
                    </a:lnTo>
                    <a:lnTo>
                      <a:pt x="175" y="342"/>
                    </a:lnTo>
                    <a:cubicBezTo>
                      <a:pt x="94" y="336"/>
                      <a:pt x="30" y="268"/>
                      <a:pt x="30" y="185"/>
                    </a:cubicBezTo>
                    <a:cubicBezTo>
                      <a:pt x="30" y="98"/>
                      <a:pt x="100" y="28"/>
                      <a:pt x="185" y="28"/>
                    </a:cubicBezTo>
                    <a:cubicBezTo>
                      <a:pt x="269" y="28"/>
                      <a:pt x="339" y="98"/>
                      <a:pt x="339" y="185"/>
                    </a:cubicBezTo>
                    <a:cubicBezTo>
                      <a:pt x="339" y="191"/>
                      <a:pt x="345" y="198"/>
                      <a:pt x="349" y="204"/>
                    </a:cubicBezTo>
                    <a:cubicBezTo>
                      <a:pt x="353" y="210"/>
                      <a:pt x="358" y="217"/>
                      <a:pt x="362" y="223"/>
                    </a:cubicBezTo>
                    <a:cubicBezTo>
                      <a:pt x="377" y="245"/>
                      <a:pt x="368" y="244"/>
                      <a:pt x="356" y="244"/>
                    </a:cubicBezTo>
                    <a:lnTo>
                      <a:pt x="336" y="244"/>
                    </a:lnTo>
                    <a:cubicBezTo>
                      <a:pt x="328" y="244"/>
                      <a:pt x="322" y="249"/>
                      <a:pt x="322" y="257"/>
                    </a:cubicBezTo>
                    <a:cubicBezTo>
                      <a:pt x="322" y="276"/>
                      <a:pt x="324" y="291"/>
                      <a:pt x="324" y="310"/>
                    </a:cubicBezTo>
                    <a:cubicBezTo>
                      <a:pt x="324" y="342"/>
                      <a:pt x="319" y="366"/>
                      <a:pt x="279" y="366"/>
                    </a:cubicBezTo>
                    <a:cubicBezTo>
                      <a:pt x="239" y="366"/>
                      <a:pt x="234" y="391"/>
                      <a:pt x="234" y="427"/>
                    </a:cubicBezTo>
                    <a:cubicBezTo>
                      <a:pt x="234" y="446"/>
                      <a:pt x="260" y="444"/>
                      <a:pt x="260" y="427"/>
                    </a:cubicBezTo>
                    <a:cubicBezTo>
                      <a:pt x="260" y="404"/>
                      <a:pt x="262" y="395"/>
                      <a:pt x="277" y="395"/>
                    </a:cubicBezTo>
                    <a:cubicBezTo>
                      <a:pt x="339" y="395"/>
                      <a:pt x="349" y="359"/>
                      <a:pt x="349" y="310"/>
                    </a:cubicBezTo>
                    <a:lnTo>
                      <a:pt x="347" y="270"/>
                    </a:lnTo>
                    <a:cubicBezTo>
                      <a:pt x="375" y="270"/>
                      <a:pt x="390" y="266"/>
                      <a:pt x="396" y="253"/>
                    </a:cubicBezTo>
                    <a:cubicBezTo>
                      <a:pt x="403" y="234"/>
                      <a:pt x="377" y="204"/>
                      <a:pt x="362" y="179"/>
                    </a:cubicBezTo>
                    <a:cubicBezTo>
                      <a:pt x="360" y="79"/>
                      <a:pt x="279" y="0"/>
                      <a:pt x="181" y="0"/>
                    </a:cubicBezTo>
                    <a:cubicBezTo>
                      <a:pt x="81" y="0"/>
                      <a:pt x="0" y="83"/>
                      <a:pt x="0" y="183"/>
                    </a:cubicBezTo>
                    <a:cubicBezTo>
                      <a:pt x="0" y="285"/>
                      <a:pt x="81" y="366"/>
                      <a:pt x="181" y="366"/>
                    </a:cubicBezTo>
                    <a:cubicBezTo>
                      <a:pt x="196" y="366"/>
                      <a:pt x="194" y="353"/>
                      <a:pt x="194" y="342"/>
                    </a:cubicBezTo>
                    <a:lnTo>
                      <a:pt x="194" y="270"/>
                    </a:lnTo>
                    <a:lnTo>
                      <a:pt x="256" y="208"/>
                    </a:lnTo>
                    <a:lnTo>
                      <a:pt x="256" y="178"/>
                    </a:lnTo>
                    <a:cubicBezTo>
                      <a:pt x="286" y="164"/>
                      <a:pt x="277" y="119"/>
                      <a:pt x="245" y="119"/>
                    </a:cubicBezTo>
                    <a:cubicBezTo>
                      <a:pt x="213" y="119"/>
                      <a:pt x="203" y="164"/>
                      <a:pt x="234" y="178"/>
                    </a:cubicBezTo>
                    <a:lnTo>
                      <a:pt x="234" y="198"/>
                    </a:lnTo>
                    <a:lnTo>
                      <a:pt x="196" y="238"/>
                    </a:lnTo>
                    <a:lnTo>
                      <a:pt x="196" y="119"/>
                    </a:lnTo>
                    <a:cubicBezTo>
                      <a:pt x="226" y="106"/>
                      <a:pt x="217" y="61"/>
                      <a:pt x="185" y="61"/>
                    </a:cubicBezTo>
                    <a:cubicBezTo>
                      <a:pt x="152" y="62"/>
                      <a:pt x="143" y="108"/>
                      <a:pt x="173" y="121"/>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1" name="任意多边形 90">
                <a:extLst>
                  <a:ext uri="{FF2B5EF4-FFF2-40B4-BE49-F238E27FC236}">
                    <a16:creationId xmlns:a16="http://schemas.microsoft.com/office/drawing/2014/main" xmlns="" id="{556DBAAD-B891-44EB-923A-CB87BC958B68}"/>
                  </a:ext>
                </a:extLst>
              </p:cNvPr>
              <p:cNvSpPr>
                <a:spLocks/>
              </p:cNvSpPr>
              <p:nvPr/>
            </p:nvSpPr>
            <p:spPr bwMode="auto">
              <a:xfrm>
                <a:off x="7415" y="20523"/>
                <a:ext cx="410" cy="412"/>
              </a:xfrm>
              <a:custGeom>
                <a:avLst/>
                <a:gdLst>
                  <a:gd name="T0" fmla="*/ 1 w 725"/>
                  <a:gd name="T1" fmla="*/ 1 h 726"/>
                  <a:gd name="T2" fmla="*/ 0 w 725"/>
                  <a:gd name="T3" fmla="*/ 1 h 726"/>
                  <a:gd name="T4" fmla="*/ 1 w 725"/>
                  <a:gd name="T5" fmla="*/ 0 h 726"/>
                  <a:gd name="T6" fmla="*/ 1 w 725"/>
                  <a:gd name="T7" fmla="*/ 1 h 726"/>
                  <a:gd name="T8" fmla="*/ 1 w 725"/>
                  <a:gd name="T9" fmla="*/ 1 h 726"/>
                  <a:gd name="T10" fmla="*/ 1 w 725"/>
                  <a:gd name="T11" fmla="*/ 1 h 726"/>
                  <a:gd name="T12" fmla="*/ 1 w 725"/>
                  <a:gd name="T13" fmla="*/ 1 h 726"/>
                  <a:gd name="T14" fmla="*/ 1 w 725"/>
                  <a:gd name="T15" fmla="*/ 1 h 726"/>
                  <a:gd name="T16" fmla="*/ 1 w 725"/>
                  <a:gd name="T17" fmla="*/ 1 h 726"/>
                  <a:gd name="T18" fmla="*/ 1 w 725"/>
                  <a:gd name="T19" fmla="*/ 1 h 7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5"/>
                  <a:gd name="T31" fmla="*/ 0 h 726"/>
                  <a:gd name="T32" fmla="*/ 725 w 725"/>
                  <a:gd name="T33" fmla="*/ 726 h 7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5" h="726">
                    <a:moveTo>
                      <a:pt x="362" y="725"/>
                    </a:moveTo>
                    <a:cubicBezTo>
                      <a:pt x="162" y="725"/>
                      <a:pt x="0" y="562"/>
                      <a:pt x="0" y="362"/>
                    </a:cubicBezTo>
                    <a:cubicBezTo>
                      <a:pt x="0" y="162"/>
                      <a:pt x="162" y="0"/>
                      <a:pt x="362" y="0"/>
                    </a:cubicBezTo>
                    <a:cubicBezTo>
                      <a:pt x="562" y="0"/>
                      <a:pt x="724" y="162"/>
                      <a:pt x="724" y="362"/>
                    </a:cubicBezTo>
                    <a:cubicBezTo>
                      <a:pt x="724" y="562"/>
                      <a:pt x="562" y="725"/>
                      <a:pt x="362" y="725"/>
                    </a:cubicBezTo>
                    <a:close/>
                    <a:moveTo>
                      <a:pt x="362" y="62"/>
                    </a:moveTo>
                    <a:cubicBezTo>
                      <a:pt x="196" y="62"/>
                      <a:pt x="60" y="198"/>
                      <a:pt x="60" y="364"/>
                    </a:cubicBezTo>
                    <a:cubicBezTo>
                      <a:pt x="60" y="530"/>
                      <a:pt x="196" y="666"/>
                      <a:pt x="362" y="666"/>
                    </a:cubicBezTo>
                    <a:cubicBezTo>
                      <a:pt x="528" y="666"/>
                      <a:pt x="664" y="530"/>
                      <a:pt x="664" y="364"/>
                    </a:cubicBezTo>
                    <a:cubicBezTo>
                      <a:pt x="664" y="198"/>
                      <a:pt x="528" y="62"/>
                      <a:pt x="362" y="62"/>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2" name="任意多边形 91">
                <a:extLst>
                  <a:ext uri="{FF2B5EF4-FFF2-40B4-BE49-F238E27FC236}">
                    <a16:creationId xmlns:a16="http://schemas.microsoft.com/office/drawing/2014/main" xmlns="" id="{B7913061-5258-4A86-BB97-F3C3FAF28125}"/>
                  </a:ext>
                </a:extLst>
              </p:cNvPr>
              <p:cNvSpPr>
                <a:spLocks/>
              </p:cNvSpPr>
              <p:nvPr/>
            </p:nvSpPr>
            <p:spPr bwMode="auto">
              <a:xfrm>
                <a:off x="7853" y="20715"/>
                <a:ext cx="325" cy="325"/>
              </a:xfrm>
              <a:custGeom>
                <a:avLst/>
                <a:gdLst>
                  <a:gd name="T0" fmla="*/ 1 w 574"/>
                  <a:gd name="T1" fmla="*/ 1 h 575"/>
                  <a:gd name="T2" fmla="*/ 0 w 574"/>
                  <a:gd name="T3" fmla="*/ 1 h 575"/>
                  <a:gd name="T4" fmla="*/ 1 w 574"/>
                  <a:gd name="T5" fmla="*/ 0 h 575"/>
                  <a:gd name="T6" fmla="*/ 1 w 574"/>
                  <a:gd name="T7" fmla="*/ 1 h 575"/>
                  <a:gd name="T8" fmla="*/ 1 w 574"/>
                  <a:gd name="T9" fmla="*/ 1 h 575"/>
                  <a:gd name="T10" fmla="*/ 1 w 574"/>
                  <a:gd name="T11" fmla="*/ 1 h 575"/>
                  <a:gd name="T12" fmla="*/ 1 w 574"/>
                  <a:gd name="T13" fmla="*/ 1 h 575"/>
                  <a:gd name="T14" fmla="*/ 1 w 574"/>
                  <a:gd name="T15" fmla="*/ 1 h 575"/>
                  <a:gd name="T16" fmla="*/ 1 w 574"/>
                  <a:gd name="T17" fmla="*/ 1 h 575"/>
                  <a:gd name="T18" fmla="*/ 1 w 574"/>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6" y="574"/>
                    </a:moveTo>
                    <a:cubicBezTo>
                      <a:pt x="128" y="574"/>
                      <a:pt x="0" y="446"/>
                      <a:pt x="0" y="287"/>
                    </a:cubicBezTo>
                    <a:cubicBezTo>
                      <a:pt x="0" y="129"/>
                      <a:pt x="128" y="0"/>
                      <a:pt x="286" y="0"/>
                    </a:cubicBezTo>
                    <a:cubicBezTo>
                      <a:pt x="445" y="0"/>
                      <a:pt x="573" y="129"/>
                      <a:pt x="573" y="287"/>
                    </a:cubicBezTo>
                    <a:cubicBezTo>
                      <a:pt x="573" y="446"/>
                      <a:pt x="443" y="574"/>
                      <a:pt x="286" y="574"/>
                    </a:cubicBezTo>
                    <a:close/>
                    <a:moveTo>
                      <a:pt x="286" y="60"/>
                    </a:moveTo>
                    <a:cubicBezTo>
                      <a:pt x="162" y="60"/>
                      <a:pt x="60" y="163"/>
                      <a:pt x="60" y="287"/>
                    </a:cubicBezTo>
                    <a:cubicBezTo>
                      <a:pt x="60" y="412"/>
                      <a:pt x="161" y="513"/>
                      <a:pt x="286" y="513"/>
                    </a:cubicBezTo>
                    <a:cubicBezTo>
                      <a:pt x="410" y="513"/>
                      <a:pt x="513" y="412"/>
                      <a:pt x="513" y="287"/>
                    </a:cubicBezTo>
                    <a:cubicBezTo>
                      <a:pt x="513" y="163"/>
                      <a:pt x="411" y="60"/>
                      <a:pt x="286"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3" name="任意多边形 92">
                <a:extLst>
                  <a:ext uri="{FF2B5EF4-FFF2-40B4-BE49-F238E27FC236}">
                    <a16:creationId xmlns:a16="http://schemas.microsoft.com/office/drawing/2014/main" xmlns="" id="{DF41536E-A947-44F5-BF25-53AA1AEF70E2}"/>
                  </a:ext>
                </a:extLst>
              </p:cNvPr>
              <p:cNvSpPr>
                <a:spLocks/>
              </p:cNvSpPr>
              <p:nvPr/>
            </p:nvSpPr>
            <p:spPr bwMode="auto">
              <a:xfrm>
                <a:off x="7060" y="20715"/>
                <a:ext cx="325" cy="325"/>
              </a:xfrm>
              <a:custGeom>
                <a:avLst/>
                <a:gdLst>
                  <a:gd name="T0" fmla="*/ 1 w 575"/>
                  <a:gd name="T1" fmla="*/ 1 h 575"/>
                  <a:gd name="T2" fmla="*/ 0 w 575"/>
                  <a:gd name="T3" fmla="*/ 1 h 575"/>
                  <a:gd name="T4" fmla="*/ 1 w 575"/>
                  <a:gd name="T5" fmla="*/ 0 h 575"/>
                  <a:gd name="T6" fmla="*/ 1 w 575"/>
                  <a:gd name="T7" fmla="*/ 1 h 575"/>
                  <a:gd name="T8" fmla="*/ 1 w 575"/>
                  <a:gd name="T9" fmla="*/ 1 h 575"/>
                  <a:gd name="T10" fmla="*/ 1 w 575"/>
                  <a:gd name="T11" fmla="*/ 1 h 575"/>
                  <a:gd name="T12" fmla="*/ 1 w 575"/>
                  <a:gd name="T13" fmla="*/ 1 h 575"/>
                  <a:gd name="T14" fmla="*/ 1 w 575"/>
                  <a:gd name="T15" fmla="*/ 1 h 575"/>
                  <a:gd name="T16" fmla="*/ 1 w 575"/>
                  <a:gd name="T17" fmla="*/ 1 h 575"/>
                  <a:gd name="T18" fmla="*/ 1 w 575"/>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5"/>
                  <a:gd name="T31" fmla="*/ 0 h 575"/>
                  <a:gd name="T32" fmla="*/ 575 w 575"/>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5" h="575">
                    <a:moveTo>
                      <a:pt x="287" y="574"/>
                    </a:moveTo>
                    <a:cubicBezTo>
                      <a:pt x="129" y="574"/>
                      <a:pt x="0" y="446"/>
                      <a:pt x="0" y="287"/>
                    </a:cubicBezTo>
                    <a:cubicBezTo>
                      <a:pt x="0" y="129"/>
                      <a:pt x="128" y="0"/>
                      <a:pt x="287" y="0"/>
                    </a:cubicBezTo>
                    <a:cubicBezTo>
                      <a:pt x="445" y="0"/>
                      <a:pt x="574" y="128"/>
                      <a:pt x="574" y="287"/>
                    </a:cubicBezTo>
                    <a:cubicBezTo>
                      <a:pt x="574" y="445"/>
                      <a:pt x="444" y="574"/>
                      <a:pt x="287" y="574"/>
                    </a:cubicBezTo>
                    <a:close/>
                    <a:moveTo>
                      <a:pt x="287" y="60"/>
                    </a:moveTo>
                    <a:cubicBezTo>
                      <a:pt x="162" y="60"/>
                      <a:pt x="61" y="163"/>
                      <a:pt x="61" y="287"/>
                    </a:cubicBezTo>
                    <a:cubicBezTo>
                      <a:pt x="61" y="412"/>
                      <a:pt x="162" y="513"/>
                      <a:pt x="287" y="513"/>
                    </a:cubicBezTo>
                    <a:cubicBezTo>
                      <a:pt x="412" y="513"/>
                      <a:pt x="513" y="412"/>
                      <a:pt x="513" y="287"/>
                    </a:cubicBezTo>
                    <a:cubicBezTo>
                      <a:pt x="513" y="163"/>
                      <a:pt x="412" y="60"/>
                      <a:pt x="287"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4" name="任意多边形 93">
                <a:extLst>
                  <a:ext uri="{FF2B5EF4-FFF2-40B4-BE49-F238E27FC236}">
                    <a16:creationId xmlns:a16="http://schemas.microsoft.com/office/drawing/2014/main" xmlns="" id="{7D036CD8-2012-4635-9B1F-4B685A9426DE}"/>
                  </a:ext>
                </a:extLst>
              </p:cNvPr>
              <p:cNvSpPr>
                <a:spLocks/>
              </p:cNvSpPr>
              <p:nvPr/>
            </p:nvSpPr>
            <p:spPr bwMode="auto">
              <a:xfrm>
                <a:off x="7980" y="20880"/>
                <a:ext cx="70" cy="28"/>
              </a:xfrm>
              <a:custGeom>
                <a:avLst/>
                <a:gdLst>
                  <a:gd name="T0" fmla="*/ 1 w 124"/>
                  <a:gd name="T1" fmla="*/ 1 h 50"/>
                  <a:gd name="T2" fmla="*/ 1 w 124"/>
                  <a:gd name="T3" fmla="*/ 1 h 50"/>
                  <a:gd name="T4" fmla="*/ 1 w 124"/>
                  <a:gd name="T5" fmla="*/ 1 h 50"/>
                  <a:gd name="T6" fmla="*/ 1 w 124"/>
                  <a:gd name="T7" fmla="*/ 1 h 50"/>
                  <a:gd name="T8" fmla="*/ 1 w 124"/>
                  <a:gd name="T9" fmla="*/ 1 h 50"/>
                  <a:gd name="T10" fmla="*/ 1 w 124"/>
                  <a:gd name="T11" fmla="*/ 1 h 50"/>
                  <a:gd name="T12" fmla="*/ 1 w 124"/>
                  <a:gd name="T13" fmla="*/ 1 h 50"/>
                  <a:gd name="T14" fmla="*/ 1 w 124"/>
                  <a:gd name="T15" fmla="*/ 1 h 50"/>
                  <a:gd name="T16" fmla="*/ 0 60000 65536"/>
                  <a:gd name="T17" fmla="*/ 0 60000 65536"/>
                  <a:gd name="T18" fmla="*/ 0 60000 65536"/>
                  <a:gd name="T19" fmla="*/ 0 60000 65536"/>
                  <a:gd name="T20" fmla="*/ 0 60000 65536"/>
                  <a:gd name="T21" fmla="*/ 0 60000 65536"/>
                  <a:gd name="T22" fmla="*/ 0 60000 65536"/>
                  <a:gd name="T23" fmla="*/ 0 60000 65536"/>
                  <a:gd name="T24" fmla="*/ 0 w 124"/>
                  <a:gd name="T25" fmla="*/ 0 h 50"/>
                  <a:gd name="T26" fmla="*/ 124 w 124"/>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 h="50">
                    <a:moveTo>
                      <a:pt x="108" y="48"/>
                    </a:moveTo>
                    <a:cubicBezTo>
                      <a:pt x="106" y="48"/>
                      <a:pt x="102" y="48"/>
                      <a:pt x="100" y="46"/>
                    </a:cubicBezTo>
                    <a:cubicBezTo>
                      <a:pt x="78" y="31"/>
                      <a:pt x="45" y="31"/>
                      <a:pt x="23" y="46"/>
                    </a:cubicBezTo>
                    <a:cubicBezTo>
                      <a:pt x="17" y="49"/>
                      <a:pt x="8" y="48"/>
                      <a:pt x="4" y="42"/>
                    </a:cubicBezTo>
                    <a:cubicBezTo>
                      <a:pt x="0" y="36"/>
                      <a:pt x="2" y="27"/>
                      <a:pt x="8" y="23"/>
                    </a:cubicBezTo>
                    <a:cubicBezTo>
                      <a:pt x="40" y="0"/>
                      <a:pt x="83" y="0"/>
                      <a:pt x="115" y="23"/>
                    </a:cubicBezTo>
                    <a:cubicBezTo>
                      <a:pt x="121" y="27"/>
                      <a:pt x="123" y="36"/>
                      <a:pt x="119" y="42"/>
                    </a:cubicBezTo>
                    <a:cubicBezTo>
                      <a:pt x="117" y="46"/>
                      <a:pt x="112" y="48"/>
                      <a:pt x="108" y="48"/>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5" name="任意多边形 94">
                <a:extLst>
                  <a:ext uri="{FF2B5EF4-FFF2-40B4-BE49-F238E27FC236}">
                    <a16:creationId xmlns:a16="http://schemas.microsoft.com/office/drawing/2014/main" xmlns="" id="{7F0C794B-AC89-4B04-974B-D14292FA12CE}"/>
                  </a:ext>
                </a:extLst>
              </p:cNvPr>
              <p:cNvSpPr>
                <a:spLocks/>
              </p:cNvSpPr>
              <p:nvPr/>
            </p:nvSpPr>
            <p:spPr bwMode="auto">
              <a:xfrm>
                <a:off x="7963" y="20855"/>
                <a:ext cx="105" cy="30"/>
              </a:xfrm>
              <a:custGeom>
                <a:avLst/>
                <a:gdLst>
                  <a:gd name="T0" fmla="*/ 1 w 186"/>
                  <a:gd name="T1" fmla="*/ 1 h 54"/>
                  <a:gd name="T2" fmla="*/ 1 w 186"/>
                  <a:gd name="T3" fmla="*/ 1 h 54"/>
                  <a:gd name="T4" fmla="*/ 1 w 186"/>
                  <a:gd name="T5" fmla="*/ 1 h 54"/>
                  <a:gd name="T6" fmla="*/ 1 w 186"/>
                  <a:gd name="T7" fmla="*/ 1 h 54"/>
                  <a:gd name="T8" fmla="*/ 1 w 186"/>
                  <a:gd name="T9" fmla="*/ 1 h 54"/>
                  <a:gd name="T10" fmla="*/ 1 w 186"/>
                  <a:gd name="T11" fmla="*/ 0 h 54"/>
                  <a:gd name="T12" fmla="*/ 1 w 186"/>
                  <a:gd name="T13" fmla="*/ 1 h 54"/>
                  <a:gd name="T14" fmla="*/ 1 w 186"/>
                  <a:gd name="T15" fmla="*/ 1 h 54"/>
                  <a:gd name="T16" fmla="*/ 1 w 186"/>
                  <a:gd name="T17" fmla="*/ 1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6"/>
                  <a:gd name="T28" fmla="*/ 0 h 54"/>
                  <a:gd name="T29" fmla="*/ 186 w 186"/>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6" h="54">
                    <a:moveTo>
                      <a:pt x="168" y="51"/>
                    </a:moveTo>
                    <a:cubicBezTo>
                      <a:pt x="166" y="51"/>
                      <a:pt x="162" y="51"/>
                      <a:pt x="160" y="49"/>
                    </a:cubicBezTo>
                    <a:cubicBezTo>
                      <a:pt x="119" y="21"/>
                      <a:pt x="62" y="21"/>
                      <a:pt x="23" y="49"/>
                    </a:cubicBezTo>
                    <a:cubicBezTo>
                      <a:pt x="17" y="53"/>
                      <a:pt x="8" y="51"/>
                      <a:pt x="4" y="45"/>
                    </a:cubicBezTo>
                    <a:cubicBezTo>
                      <a:pt x="0" y="40"/>
                      <a:pt x="2" y="30"/>
                      <a:pt x="8" y="27"/>
                    </a:cubicBezTo>
                    <a:cubicBezTo>
                      <a:pt x="32" y="10"/>
                      <a:pt x="61" y="0"/>
                      <a:pt x="92" y="0"/>
                    </a:cubicBezTo>
                    <a:cubicBezTo>
                      <a:pt x="122" y="0"/>
                      <a:pt x="153" y="10"/>
                      <a:pt x="177" y="27"/>
                    </a:cubicBezTo>
                    <a:cubicBezTo>
                      <a:pt x="183" y="30"/>
                      <a:pt x="185" y="40"/>
                      <a:pt x="181" y="45"/>
                    </a:cubicBezTo>
                    <a:cubicBezTo>
                      <a:pt x="177" y="49"/>
                      <a:pt x="174" y="51"/>
                      <a:pt x="168" y="5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6" name="任意多边形 95">
                <a:extLst>
                  <a:ext uri="{FF2B5EF4-FFF2-40B4-BE49-F238E27FC236}">
                    <a16:creationId xmlns:a16="http://schemas.microsoft.com/office/drawing/2014/main" xmlns="" id="{50CD6BD9-EBBB-4C26-B414-0FB46B6656DF}"/>
                  </a:ext>
                </a:extLst>
              </p:cNvPr>
              <p:cNvSpPr>
                <a:spLocks/>
              </p:cNvSpPr>
              <p:nvPr/>
            </p:nvSpPr>
            <p:spPr bwMode="auto">
              <a:xfrm>
                <a:off x="7945" y="20823"/>
                <a:ext cx="140" cy="37"/>
              </a:xfrm>
              <a:custGeom>
                <a:avLst/>
                <a:gdLst>
                  <a:gd name="T0" fmla="*/ 1 w 246"/>
                  <a:gd name="T1" fmla="*/ 1 h 64"/>
                  <a:gd name="T2" fmla="*/ 1 w 246"/>
                  <a:gd name="T3" fmla="*/ 1 h 64"/>
                  <a:gd name="T4" fmla="*/ 1 w 246"/>
                  <a:gd name="T5" fmla="*/ 1 h 64"/>
                  <a:gd name="T6" fmla="*/ 1 w 246"/>
                  <a:gd name="T7" fmla="*/ 1 h 64"/>
                  <a:gd name="T8" fmla="*/ 1 w 246"/>
                  <a:gd name="T9" fmla="*/ 1 h 64"/>
                  <a:gd name="T10" fmla="*/ 1 w 246"/>
                  <a:gd name="T11" fmla="*/ 1 h 64"/>
                  <a:gd name="T12" fmla="*/ 1 w 246"/>
                  <a:gd name="T13" fmla="*/ 0 h 64"/>
                  <a:gd name="T14" fmla="*/ 1 w 246"/>
                  <a:gd name="T15" fmla="*/ 1 h 64"/>
                  <a:gd name="T16" fmla="*/ 1 w 246"/>
                  <a:gd name="T17" fmla="*/ 1 h 64"/>
                  <a:gd name="T18" fmla="*/ 1 w 246"/>
                  <a:gd name="T19" fmla="*/ 1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64"/>
                  <a:gd name="T32" fmla="*/ 246 w 246"/>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64">
                    <a:moveTo>
                      <a:pt x="230" y="61"/>
                    </a:moveTo>
                    <a:cubicBezTo>
                      <a:pt x="228" y="61"/>
                      <a:pt x="224" y="61"/>
                      <a:pt x="222" y="59"/>
                    </a:cubicBezTo>
                    <a:cubicBezTo>
                      <a:pt x="192" y="38"/>
                      <a:pt x="157" y="27"/>
                      <a:pt x="122" y="27"/>
                    </a:cubicBezTo>
                    <a:cubicBezTo>
                      <a:pt x="86" y="27"/>
                      <a:pt x="53" y="38"/>
                      <a:pt x="22" y="59"/>
                    </a:cubicBezTo>
                    <a:cubicBezTo>
                      <a:pt x="17" y="63"/>
                      <a:pt x="7" y="61"/>
                      <a:pt x="4" y="55"/>
                    </a:cubicBezTo>
                    <a:cubicBezTo>
                      <a:pt x="0" y="50"/>
                      <a:pt x="2" y="40"/>
                      <a:pt x="7" y="36"/>
                    </a:cubicBezTo>
                    <a:cubicBezTo>
                      <a:pt x="41" y="12"/>
                      <a:pt x="80" y="0"/>
                      <a:pt x="122" y="0"/>
                    </a:cubicBezTo>
                    <a:cubicBezTo>
                      <a:pt x="163" y="0"/>
                      <a:pt x="204" y="14"/>
                      <a:pt x="238" y="36"/>
                    </a:cubicBezTo>
                    <a:cubicBezTo>
                      <a:pt x="243" y="40"/>
                      <a:pt x="245" y="50"/>
                      <a:pt x="241" y="55"/>
                    </a:cubicBezTo>
                    <a:cubicBezTo>
                      <a:pt x="238" y="59"/>
                      <a:pt x="234" y="61"/>
                      <a:pt x="230" y="6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7" name="任意多边形 96">
                <a:extLst>
                  <a:ext uri="{FF2B5EF4-FFF2-40B4-BE49-F238E27FC236}">
                    <a16:creationId xmlns:a16="http://schemas.microsoft.com/office/drawing/2014/main" xmlns="" id="{FFC933EC-B291-4EE9-BAAC-709D3D4C428E}"/>
                  </a:ext>
                </a:extLst>
              </p:cNvPr>
              <p:cNvSpPr>
                <a:spLocks/>
              </p:cNvSpPr>
              <p:nvPr/>
            </p:nvSpPr>
            <p:spPr bwMode="auto">
              <a:xfrm>
                <a:off x="7928" y="20793"/>
                <a:ext cx="177" cy="40"/>
              </a:xfrm>
              <a:custGeom>
                <a:avLst/>
                <a:gdLst>
                  <a:gd name="T0" fmla="*/ 1 w 311"/>
                  <a:gd name="T1" fmla="*/ 1 h 72"/>
                  <a:gd name="T2" fmla="*/ 1 w 311"/>
                  <a:gd name="T3" fmla="*/ 1 h 72"/>
                  <a:gd name="T4" fmla="*/ 1 w 311"/>
                  <a:gd name="T5" fmla="*/ 1 h 72"/>
                  <a:gd name="T6" fmla="*/ 1 w 311"/>
                  <a:gd name="T7" fmla="*/ 1 h 72"/>
                  <a:gd name="T8" fmla="*/ 1 w 311"/>
                  <a:gd name="T9" fmla="*/ 1 h 72"/>
                  <a:gd name="T10" fmla="*/ 1 w 311"/>
                  <a:gd name="T11" fmla="*/ 1 h 72"/>
                  <a:gd name="T12" fmla="*/ 1 w 311"/>
                  <a:gd name="T13" fmla="*/ 0 h 72"/>
                  <a:gd name="T14" fmla="*/ 1 w 311"/>
                  <a:gd name="T15" fmla="*/ 1 h 72"/>
                  <a:gd name="T16" fmla="*/ 1 w 311"/>
                  <a:gd name="T17" fmla="*/ 1 h 72"/>
                  <a:gd name="T18" fmla="*/ 1 w 311"/>
                  <a:gd name="T19" fmla="*/ 1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72"/>
                  <a:gd name="T32" fmla="*/ 311 w 311"/>
                  <a:gd name="T33" fmla="*/ 72 h 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72">
                    <a:moveTo>
                      <a:pt x="291" y="69"/>
                    </a:moveTo>
                    <a:cubicBezTo>
                      <a:pt x="289" y="69"/>
                      <a:pt x="286" y="69"/>
                      <a:pt x="284" y="68"/>
                    </a:cubicBezTo>
                    <a:cubicBezTo>
                      <a:pt x="246" y="41"/>
                      <a:pt x="199" y="26"/>
                      <a:pt x="153" y="26"/>
                    </a:cubicBezTo>
                    <a:cubicBezTo>
                      <a:pt x="106" y="26"/>
                      <a:pt x="61" y="41"/>
                      <a:pt x="23" y="68"/>
                    </a:cubicBezTo>
                    <a:cubicBezTo>
                      <a:pt x="18" y="71"/>
                      <a:pt x="7" y="70"/>
                      <a:pt x="4" y="64"/>
                    </a:cubicBezTo>
                    <a:cubicBezTo>
                      <a:pt x="0" y="59"/>
                      <a:pt x="2" y="49"/>
                      <a:pt x="8" y="45"/>
                    </a:cubicBezTo>
                    <a:cubicBezTo>
                      <a:pt x="52" y="15"/>
                      <a:pt x="102" y="0"/>
                      <a:pt x="155" y="0"/>
                    </a:cubicBezTo>
                    <a:cubicBezTo>
                      <a:pt x="207" y="0"/>
                      <a:pt x="259" y="15"/>
                      <a:pt x="303" y="45"/>
                    </a:cubicBezTo>
                    <a:cubicBezTo>
                      <a:pt x="308" y="49"/>
                      <a:pt x="310" y="58"/>
                      <a:pt x="306" y="64"/>
                    </a:cubicBezTo>
                    <a:cubicBezTo>
                      <a:pt x="301" y="68"/>
                      <a:pt x="295" y="69"/>
                      <a:pt x="291" y="6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8" name="任意多边形 97">
                <a:extLst>
                  <a:ext uri="{FF2B5EF4-FFF2-40B4-BE49-F238E27FC236}">
                    <a16:creationId xmlns:a16="http://schemas.microsoft.com/office/drawing/2014/main" xmlns="" id="{03D59B7D-CEC4-4CFC-9469-538E3152A419}"/>
                  </a:ext>
                </a:extLst>
              </p:cNvPr>
              <p:cNvSpPr>
                <a:spLocks/>
              </p:cNvSpPr>
              <p:nvPr/>
            </p:nvSpPr>
            <p:spPr bwMode="auto">
              <a:xfrm>
                <a:off x="7993" y="20915"/>
                <a:ext cx="47" cy="48"/>
              </a:xfrm>
              <a:custGeom>
                <a:avLst/>
                <a:gdLst>
                  <a:gd name="T0" fmla="*/ 1 w 84"/>
                  <a:gd name="T1" fmla="*/ 1 h 84"/>
                  <a:gd name="T2" fmla="*/ 0 w 84"/>
                  <a:gd name="T3" fmla="*/ 1 h 84"/>
                  <a:gd name="T4" fmla="*/ 1 w 84"/>
                  <a:gd name="T5" fmla="*/ 0 h 84"/>
                  <a:gd name="T6" fmla="*/ 1 w 84"/>
                  <a:gd name="T7" fmla="*/ 1 h 84"/>
                  <a:gd name="T8" fmla="*/ 1 w 84"/>
                  <a:gd name="T9" fmla="*/ 1 h 84"/>
                  <a:gd name="T10" fmla="*/ 1 w 84"/>
                  <a:gd name="T11" fmla="*/ 1 h 84"/>
                  <a:gd name="T12" fmla="*/ 1 w 84"/>
                  <a:gd name="T13" fmla="*/ 1 h 84"/>
                  <a:gd name="T14" fmla="*/ 1 w 84"/>
                  <a:gd name="T15" fmla="*/ 1 h 84"/>
                  <a:gd name="T16" fmla="*/ 1 w 84"/>
                  <a:gd name="T17" fmla="*/ 1 h 84"/>
                  <a:gd name="T18" fmla="*/ 1 w 84"/>
                  <a:gd name="T19" fmla="*/ 1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4"/>
                  <a:gd name="T31" fmla="*/ 0 h 84"/>
                  <a:gd name="T32" fmla="*/ 84 w 84"/>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4" h="84">
                    <a:moveTo>
                      <a:pt x="41" y="83"/>
                    </a:moveTo>
                    <a:cubicBezTo>
                      <a:pt x="19" y="83"/>
                      <a:pt x="0" y="64"/>
                      <a:pt x="0" y="41"/>
                    </a:cubicBezTo>
                    <a:cubicBezTo>
                      <a:pt x="0" y="19"/>
                      <a:pt x="18" y="0"/>
                      <a:pt x="41" y="0"/>
                    </a:cubicBezTo>
                    <a:cubicBezTo>
                      <a:pt x="63" y="0"/>
                      <a:pt x="83" y="19"/>
                      <a:pt x="83" y="41"/>
                    </a:cubicBezTo>
                    <a:cubicBezTo>
                      <a:pt x="83" y="64"/>
                      <a:pt x="64" y="83"/>
                      <a:pt x="41" y="83"/>
                    </a:cubicBezTo>
                    <a:close/>
                    <a:moveTo>
                      <a:pt x="41" y="30"/>
                    </a:moveTo>
                    <a:cubicBezTo>
                      <a:pt x="34" y="30"/>
                      <a:pt x="28" y="36"/>
                      <a:pt x="28" y="43"/>
                    </a:cubicBezTo>
                    <a:cubicBezTo>
                      <a:pt x="28" y="51"/>
                      <a:pt x="34" y="56"/>
                      <a:pt x="41" y="56"/>
                    </a:cubicBezTo>
                    <a:cubicBezTo>
                      <a:pt x="49" y="56"/>
                      <a:pt x="55" y="51"/>
                      <a:pt x="55" y="43"/>
                    </a:cubicBezTo>
                    <a:cubicBezTo>
                      <a:pt x="55" y="36"/>
                      <a:pt x="49" y="30"/>
                      <a:pt x="41" y="3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69" name="任意多边形 98">
                <a:extLst>
                  <a:ext uri="{FF2B5EF4-FFF2-40B4-BE49-F238E27FC236}">
                    <a16:creationId xmlns:a16="http://schemas.microsoft.com/office/drawing/2014/main" xmlns="" id="{A84C0E41-6A0D-4A04-A189-759FF7DE49D5}"/>
                  </a:ext>
                </a:extLst>
              </p:cNvPr>
              <p:cNvSpPr>
                <a:spLocks/>
              </p:cNvSpPr>
              <p:nvPr/>
            </p:nvSpPr>
            <p:spPr bwMode="auto">
              <a:xfrm>
                <a:off x="7128" y="20810"/>
                <a:ext cx="190" cy="120"/>
              </a:xfrm>
              <a:custGeom>
                <a:avLst/>
                <a:gdLst>
                  <a:gd name="T0" fmla="*/ 1 w 337"/>
                  <a:gd name="T1" fmla="*/ 1 h 212"/>
                  <a:gd name="T2" fmla="*/ 1 w 337"/>
                  <a:gd name="T3" fmla="*/ 1 h 212"/>
                  <a:gd name="T4" fmla="*/ 0 w 337"/>
                  <a:gd name="T5" fmla="*/ 1 h 212"/>
                  <a:gd name="T6" fmla="*/ 1 w 337"/>
                  <a:gd name="T7" fmla="*/ 1 h 212"/>
                  <a:gd name="T8" fmla="*/ 1 w 337"/>
                  <a:gd name="T9" fmla="*/ 0 h 212"/>
                  <a:gd name="T10" fmla="*/ 1 w 337"/>
                  <a:gd name="T11" fmla="*/ 1 h 212"/>
                  <a:gd name="T12" fmla="*/ 1 w 337"/>
                  <a:gd name="T13" fmla="*/ 1 h 212"/>
                  <a:gd name="T14" fmla="*/ 1 w 337"/>
                  <a:gd name="T15" fmla="*/ 1 h 212"/>
                  <a:gd name="T16" fmla="*/ 1 w 337"/>
                  <a:gd name="T17" fmla="*/ 1 h 212"/>
                  <a:gd name="T18" fmla="*/ 1 w 337"/>
                  <a:gd name="T19" fmla="*/ 1 h 212"/>
                  <a:gd name="T20" fmla="*/ 1 w 337"/>
                  <a:gd name="T21" fmla="*/ 1 h 212"/>
                  <a:gd name="T22" fmla="*/ 1 w 337"/>
                  <a:gd name="T23" fmla="*/ 1 h 212"/>
                  <a:gd name="T24" fmla="*/ 1 w 337"/>
                  <a:gd name="T25" fmla="*/ 1 h 212"/>
                  <a:gd name="T26" fmla="*/ 1 w 337"/>
                  <a:gd name="T27" fmla="*/ 1 h 212"/>
                  <a:gd name="T28" fmla="*/ 1 w 337"/>
                  <a:gd name="T29" fmla="*/ 1 h 212"/>
                  <a:gd name="T30" fmla="*/ 1 w 337"/>
                  <a:gd name="T31" fmla="*/ 1 h 212"/>
                  <a:gd name="T32" fmla="*/ 1 w 337"/>
                  <a:gd name="T33" fmla="*/ 1 h 212"/>
                  <a:gd name="T34" fmla="*/ 1 w 337"/>
                  <a:gd name="T35" fmla="*/ 1 h 212"/>
                  <a:gd name="T36" fmla="*/ 1 w 337"/>
                  <a:gd name="T37" fmla="*/ 1 h 212"/>
                  <a:gd name="T38" fmla="*/ 1 w 337"/>
                  <a:gd name="T39" fmla="*/ 1 h 2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7"/>
                  <a:gd name="T61" fmla="*/ 0 h 212"/>
                  <a:gd name="T62" fmla="*/ 337 w 337"/>
                  <a:gd name="T63" fmla="*/ 212 h 2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7" h="212">
                    <a:moveTo>
                      <a:pt x="259" y="211"/>
                    </a:moveTo>
                    <a:lnTo>
                      <a:pt x="76" y="211"/>
                    </a:lnTo>
                    <a:cubicBezTo>
                      <a:pt x="34" y="211"/>
                      <a:pt x="0" y="177"/>
                      <a:pt x="0" y="136"/>
                    </a:cubicBezTo>
                    <a:cubicBezTo>
                      <a:pt x="0" y="96"/>
                      <a:pt x="32" y="62"/>
                      <a:pt x="72" y="60"/>
                    </a:cubicBezTo>
                    <a:cubicBezTo>
                      <a:pt x="89" y="23"/>
                      <a:pt x="127" y="0"/>
                      <a:pt x="168" y="0"/>
                    </a:cubicBezTo>
                    <a:cubicBezTo>
                      <a:pt x="210" y="0"/>
                      <a:pt x="247" y="24"/>
                      <a:pt x="264" y="60"/>
                    </a:cubicBezTo>
                    <a:cubicBezTo>
                      <a:pt x="304" y="62"/>
                      <a:pt x="336" y="96"/>
                      <a:pt x="336" y="136"/>
                    </a:cubicBezTo>
                    <a:cubicBezTo>
                      <a:pt x="334" y="177"/>
                      <a:pt x="300" y="211"/>
                      <a:pt x="259" y="211"/>
                    </a:cubicBezTo>
                    <a:close/>
                    <a:moveTo>
                      <a:pt x="77" y="89"/>
                    </a:moveTo>
                    <a:cubicBezTo>
                      <a:pt x="51" y="89"/>
                      <a:pt x="30" y="109"/>
                      <a:pt x="30" y="134"/>
                    </a:cubicBezTo>
                    <a:cubicBezTo>
                      <a:pt x="30" y="158"/>
                      <a:pt x="51" y="179"/>
                      <a:pt x="76" y="179"/>
                    </a:cubicBezTo>
                    <a:lnTo>
                      <a:pt x="259" y="179"/>
                    </a:lnTo>
                    <a:cubicBezTo>
                      <a:pt x="283" y="179"/>
                      <a:pt x="304" y="159"/>
                      <a:pt x="304" y="134"/>
                    </a:cubicBezTo>
                    <a:cubicBezTo>
                      <a:pt x="304" y="110"/>
                      <a:pt x="283" y="89"/>
                      <a:pt x="259" y="89"/>
                    </a:cubicBezTo>
                    <a:lnTo>
                      <a:pt x="255" y="89"/>
                    </a:lnTo>
                    <a:cubicBezTo>
                      <a:pt x="247" y="89"/>
                      <a:pt x="242" y="85"/>
                      <a:pt x="240" y="79"/>
                    </a:cubicBezTo>
                    <a:cubicBezTo>
                      <a:pt x="228" y="49"/>
                      <a:pt x="200" y="28"/>
                      <a:pt x="168" y="28"/>
                    </a:cubicBezTo>
                    <a:cubicBezTo>
                      <a:pt x="136" y="28"/>
                      <a:pt x="108" y="49"/>
                      <a:pt x="96" y="79"/>
                    </a:cubicBezTo>
                    <a:cubicBezTo>
                      <a:pt x="94" y="85"/>
                      <a:pt x="87" y="91"/>
                      <a:pt x="81" y="89"/>
                    </a:cubicBezTo>
                    <a:lnTo>
                      <a:pt x="77" y="8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0" name="任意多边形 99">
                <a:extLst>
                  <a:ext uri="{FF2B5EF4-FFF2-40B4-BE49-F238E27FC236}">
                    <a16:creationId xmlns:a16="http://schemas.microsoft.com/office/drawing/2014/main" xmlns="" id="{7948956B-B3E2-47D7-92C4-257162E112C3}"/>
                  </a:ext>
                </a:extLst>
              </p:cNvPr>
              <p:cNvSpPr>
                <a:spLocks/>
              </p:cNvSpPr>
              <p:nvPr/>
            </p:nvSpPr>
            <p:spPr bwMode="auto">
              <a:xfrm>
                <a:off x="6770" y="20960"/>
                <a:ext cx="325" cy="325"/>
              </a:xfrm>
              <a:custGeom>
                <a:avLst/>
                <a:gdLst>
                  <a:gd name="T0" fmla="*/ 1 w 574"/>
                  <a:gd name="T1" fmla="*/ 1 h 575"/>
                  <a:gd name="T2" fmla="*/ 0 w 574"/>
                  <a:gd name="T3" fmla="*/ 1 h 575"/>
                  <a:gd name="T4" fmla="*/ 1 w 574"/>
                  <a:gd name="T5" fmla="*/ 0 h 575"/>
                  <a:gd name="T6" fmla="*/ 1 w 574"/>
                  <a:gd name="T7" fmla="*/ 1 h 575"/>
                  <a:gd name="T8" fmla="*/ 1 w 574"/>
                  <a:gd name="T9" fmla="*/ 1 h 575"/>
                  <a:gd name="T10" fmla="*/ 1 w 574"/>
                  <a:gd name="T11" fmla="*/ 1 h 575"/>
                  <a:gd name="T12" fmla="*/ 1 w 574"/>
                  <a:gd name="T13" fmla="*/ 1 h 575"/>
                  <a:gd name="T14" fmla="*/ 1 w 574"/>
                  <a:gd name="T15" fmla="*/ 1 h 575"/>
                  <a:gd name="T16" fmla="*/ 1 w 574"/>
                  <a:gd name="T17" fmla="*/ 1 h 575"/>
                  <a:gd name="T18" fmla="*/ 1 w 574"/>
                  <a:gd name="T19" fmla="*/ 1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4"/>
                    </a:moveTo>
                    <a:cubicBezTo>
                      <a:pt x="128" y="574"/>
                      <a:pt x="0" y="446"/>
                      <a:pt x="0" y="287"/>
                    </a:cubicBezTo>
                    <a:cubicBezTo>
                      <a:pt x="0" y="129"/>
                      <a:pt x="128" y="0"/>
                      <a:pt x="287" y="0"/>
                    </a:cubicBezTo>
                    <a:cubicBezTo>
                      <a:pt x="445" y="0"/>
                      <a:pt x="573" y="129"/>
                      <a:pt x="573" y="287"/>
                    </a:cubicBezTo>
                    <a:cubicBezTo>
                      <a:pt x="573" y="446"/>
                      <a:pt x="443" y="574"/>
                      <a:pt x="287" y="574"/>
                    </a:cubicBezTo>
                    <a:close/>
                    <a:moveTo>
                      <a:pt x="287" y="60"/>
                    </a:moveTo>
                    <a:cubicBezTo>
                      <a:pt x="162" y="60"/>
                      <a:pt x="60" y="163"/>
                      <a:pt x="60" y="287"/>
                    </a:cubicBezTo>
                    <a:cubicBezTo>
                      <a:pt x="60" y="412"/>
                      <a:pt x="162" y="513"/>
                      <a:pt x="287" y="513"/>
                    </a:cubicBezTo>
                    <a:cubicBezTo>
                      <a:pt x="411" y="513"/>
                      <a:pt x="513" y="412"/>
                      <a:pt x="513" y="287"/>
                    </a:cubicBezTo>
                    <a:cubicBezTo>
                      <a:pt x="513" y="163"/>
                      <a:pt x="411" y="60"/>
                      <a:pt x="287" y="60"/>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1" name="任意多边形 100">
                <a:extLst>
                  <a:ext uri="{FF2B5EF4-FFF2-40B4-BE49-F238E27FC236}">
                    <a16:creationId xmlns:a16="http://schemas.microsoft.com/office/drawing/2014/main" xmlns="" id="{6C63F6AA-B3D8-4744-963E-89C99E9DA175}"/>
                  </a:ext>
                </a:extLst>
              </p:cNvPr>
              <p:cNvSpPr>
                <a:spLocks/>
              </p:cNvSpPr>
              <p:nvPr/>
            </p:nvSpPr>
            <p:spPr bwMode="auto">
              <a:xfrm>
                <a:off x="6870" y="21070"/>
                <a:ext cx="140" cy="108"/>
              </a:xfrm>
              <a:custGeom>
                <a:avLst/>
                <a:gdLst>
                  <a:gd name="T0" fmla="*/ 1 w 247"/>
                  <a:gd name="T1" fmla="*/ 1 h 190"/>
                  <a:gd name="T2" fmla="*/ 1 w 247"/>
                  <a:gd name="T3" fmla="*/ 1 h 190"/>
                  <a:gd name="T4" fmla="*/ 0 w 247"/>
                  <a:gd name="T5" fmla="*/ 1 h 190"/>
                  <a:gd name="T6" fmla="*/ 0 w 247"/>
                  <a:gd name="T7" fmla="*/ 1 h 190"/>
                  <a:gd name="T8" fmla="*/ 1 w 247"/>
                  <a:gd name="T9" fmla="*/ 0 h 190"/>
                  <a:gd name="T10" fmla="*/ 1 w 247"/>
                  <a:gd name="T11" fmla="*/ 0 h 190"/>
                  <a:gd name="T12" fmla="*/ 1 w 247"/>
                  <a:gd name="T13" fmla="*/ 1 h 190"/>
                  <a:gd name="T14" fmla="*/ 1 w 247"/>
                  <a:gd name="T15" fmla="*/ 1 h 190"/>
                  <a:gd name="T16" fmla="*/ 1 w 247"/>
                  <a:gd name="T17" fmla="*/ 1 h 190"/>
                  <a:gd name="T18" fmla="*/ 1 w 247"/>
                  <a:gd name="T19" fmla="*/ 1 h 190"/>
                  <a:gd name="T20" fmla="*/ 1 w 247"/>
                  <a:gd name="T21" fmla="*/ 1 h 190"/>
                  <a:gd name="T22" fmla="*/ 1 w 247"/>
                  <a:gd name="T23" fmla="*/ 1 h 190"/>
                  <a:gd name="T24" fmla="*/ 1 w 247"/>
                  <a:gd name="T25" fmla="*/ 1 h 190"/>
                  <a:gd name="T26" fmla="*/ 1 w 247"/>
                  <a:gd name="T27" fmla="*/ 1 h 1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190"/>
                  <a:gd name="T44" fmla="*/ 247 w 247"/>
                  <a:gd name="T45" fmla="*/ 190 h 1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190">
                    <a:moveTo>
                      <a:pt x="231" y="189"/>
                    </a:moveTo>
                    <a:lnTo>
                      <a:pt x="14" y="189"/>
                    </a:lnTo>
                    <a:cubicBezTo>
                      <a:pt x="6" y="189"/>
                      <a:pt x="0" y="183"/>
                      <a:pt x="0" y="176"/>
                    </a:cubicBezTo>
                    <a:lnTo>
                      <a:pt x="0" y="14"/>
                    </a:lnTo>
                    <a:cubicBezTo>
                      <a:pt x="0" y="6"/>
                      <a:pt x="6" y="0"/>
                      <a:pt x="14" y="0"/>
                    </a:cubicBezTo>
                    <a:lnTo>
                      <a:pt x="231" y="0"/>
                    </a:lnTo>
                    <a:cubicBezTo>
                      <a:pt x="238" y="0"/>
                      <a:pt x="244" y="6"/>
                      <a:pt x="244" y="14"/>
                    </a:cubicBezTo>
                    <a:lnTo>
                      <a:pt x="244" y="176"/>
                    </a:lnTo>
                    <a:cubicBezTo>
                      <a:pt x="246" y="182"/>
                      <a:pt x="238" y="189"/>
                      <a:pt x="231" y="189"/>
                    </a:cubicBezTo>
                    <a:close/>
                    <a:moveTo>
                      <a:pt x="29" y="161"/>
                    </a:moveTo>
                    <a:lnTo>
                      <a:pt x="217" y="161"/>
                    </a:lnTo>
                    <a:lnTo>
                      <a:pt x="217" y="25"/>
                    </a:lnTo>
                    <a:lnTo>
                      <a:pt x="29" y="25"/>
                    </a:lnTo>
                    <a:lnTo>
                      <a:pt x="29" y="161"/>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2" name="任意多边形 101">
                <a:extLst>
                  <a:ext uri="{FF2B5EF4-FFF2-40B4-BE49-F238E27FC236}">
                    <a16:creationId xmlns:a16="http://schemas.microsoft.com/office/drawing/2014/main" xmlns="" id="{F6E82D49-E74D-46D9-A8DC-032765ED1F17}"/>
                  </a:ext>
                </a:extLst>
              </p:cNvPr>
              <p:cNvSpPr>
                <a:spLocks/>
              </p:cNvSpPr>
              <p:nvPr/>
            </p:nvSpPr>
            <p:spPr bwMode="auto">
              <a:xfrm>
                <a:off x="6855" y="21100"/>
                <a:ext cx="30" cy="48"/>
              </a:xfrm>
              <a:custGeom>
                <a:avLst/>
                <a:gdLst>
                  <a:gd name="T0" fmla="*/ 1 w 54"/>
                  <a:gd name="T1" fmla="*/ 1 h 82"/>
                  <a:gd name="T2" fmla="*/ 1 w 54"/>
                  <a:gd name="T3" fmla="*/ 1 h 82"/>
                  <a:gd name="T4" fmla="*/ 0 w 54"/>
                  <a:gd name="T5" fmla="*/ 1 h 82"/>
                  <a:gd name="T6" fmla="*/ 0 w 54"/>
                  <a:gd name="T7" fmla="*/ 1 h 82"/>
                  <a:gd name="T8" fmla="*/ 1 w 54"/>
                  <a:gd name="T9" fmla="*/ 0 h 82"/>
                  <a:gd name="T10" fmla="*/ 1 w 54"/>
                  <a:gd name="T11" fmla="*/ 0 h 82"/>
                  <a:gd name="T12" fmla="*/ 1 w 54"/>
                  <a:gd name="T13" fmla="*/ 1 h 82"/>
                  <a:gd name="T14" fmla="*/ 1 w 54"/>
                  <a:gd name="T15" fmla="*/ 1 h 82"/>
                  <a:gd name="T16" fmla="*/ 1 w 54"/>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82"/>
                  <a:gd name="T29" fmla="*/ 54 w 54"/>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82">
                    <a:moveTo>
                      <a:pt x="39" y="81"/>
                    </a:moveTo>
                    <a:lnTo>
                      <a:pt x="13" y="81"/>
                    </a:lnTo>
                    <a:cubicBezTo>
                      <a:pt x="6" y="81"/>
                      <a:pt x="0" y="76"/>
                      <a:pt x="0" y="68"/>
                    </a:cubicBezTo>
                    <a:lnTo>
                      <a:pt x="0" y="13"/>
                    </a:lnTo>
                    <a:cubicBezTo>
                      <a:pt x="0" y="6"/>
                      <a:pt x="6" y="0"/>
                      <a:pt x="13" y="0"/>
                    </a:cubicBezTo>
                    <a:lnTo>
                      <a:pt x="39" y="0"/>
                    </a:lnTo>
                    <a:cubicBezTo>
                      <a:pt x="47" y="0"/>
                      <a:pt x="53" y="6"/>
                      <a:pt x="53" y="13"/>
                    </a:cubicBezTo>
                    <a:lnTo>
                      <a:pt x="53" y="68"/>
                    </a:lnTo>
                    <a:cubicBezTo>
                      <a:pt x="53" y="76"/>
                      <a:pt x="47" y="81"/>
                      <a:pt x="39"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3" name="任意多边形 102">
                <a:extLst>
                  <a:ext uri="{FF2B5EF4-FFF2-40B4-BE49-F238E27FC236}">
                    <a16:creationId xmlns:a16="http://schemas.microsoft.com/office/drawing/2014/main" xmlns="" id="{48ED4D19-81AF-41D0-8F66-5EA4023102CB}"/>
                  </a:ext>
                </a:extLst>
              </p:cNvPr>
              <p:cNvSpPr>
                <a:spLocks/>
              </p:cNvSpPr>
              <p:nvPr/>
            </p:nvSpPr>
            <p:spPr bwMode="auto">
              <a:xfrm>
                <a:off x="6900" y="21100"/>
                <a:ext cx="18" cy="48"/>
              </a:xfrm>
              <a:custGeom>
                <a:avLst/>
                <a:gdLst>
                  <a:gd name="T0" fmla="*/ 1 w 29"/>
                  <a:gd name="T1" fmla="*/ 1 h 82"/>
                  <a:gd name="T2" fmla="*/ 0 w 29"/>
                  <a:gd name="T3" fmla="*/ 1 h 82"/>
                  <a:gd name="T4" fmla="*/ 0 w 29"/>
                  <a:gd name="T5" fmla="*/ 1 h 82"/>
                  <a:gd name="T6" fmla="*/ 1 w 29"/>
                  <a:gd name="T7" fmla="*/ 0 h 82"/>
                  <a:gd name="T8" fmla="*/ 1 w 29"/>
                  <a:gd name="T9" fmla="*/ 1 h 82"/>
                  <a:gd name="T10" fmla="*/ 1 w 29"/>
                  <a:gd name="T11" fmla="*/ 1 h 82"/>
                  <a:gd name="T12" fmla="*/ 1 w 29"/>
                  <a:gd name="T13" fmla="*/ 1 h 82"/>
                  <a:gd name="T14" fmla="*/ 0 60000 65536"/>
                  <a:gd name="T15" fmla="*/ 0 60000 65536"/>
                  <a:gd name="T16" fmla="*/ 0 60000 65536"/>
                  <a:gd name="T17" fmla="*/ 0 60000 65536"/>
                  <a:gd name="T18" fmla="*/ 0 60000 65536"/>
                  <a:gd name="T19" fmla="*/ 0 60000 65536"/>
                  <a:gd name="T20" fmla="*/ 0 60000 65536"/>
                  <a:gd name="T21" fmla="*/ 0 w 29"/>
                  <a:gd name="T22" fmla="*/ 0 h 82"/>
                  <a:gd name="T23" fmla="*/ 29 w 29"/>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82">
                    <a:moveTo>
                      <a:pt x="13" y="81"/>
                    </a:moveTo>
                    <a:cubicBezTo>
                      <a:pt x="6" y="81"/>
                      <a:pt x="0" y="76"/>
                      <a:pt x="0" y="68"/>
                    </a:cubicBezTo>
                    <a:lnTo>
                      <a:pt x="0" y="13"/>
                    </a:lnTo>
                    <a:cubicBezTo>
                      <a:pt x="0" y="6"/>
                      <a:pt x="5" y="0"/>
                      <a:pt x="13" y="0"/>
                    </a:cubicBezTo>
                    <a:cubicBezTo>
                      <a:pt x="20" y="0"/>
                      <a:pt x="27" y="6"/>
                      <a:pt x="27" y="13"/>
                    </a:cubicBezTo>
                    <a:lnTo>
                      <a:pt x="27" y="68"/>
                    </a:lnTo>
                    <a:cubicBezTo>
                      <a:pt x="28" y="76"/>
                      <a:pt x="21"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4" name="任意多边形 103">
                <a:extLst>
                  <a:ext uri="{FF2B5EF4-FFF2-40B4-BE49-F238E27FC236}">
                    <a16:creationId xmlns:a16="http://schemas.microsoft.com/office/drawing/2014/main" xmlns="" id="{F7A3EF3B-8F45-4B30-8CB2-68961DC46F88}"/>
                  </a:ext>
                </a:extLst>
              </p:cNvPr>
              <p:cNvSpPr>
                <a:spLocks/>
              </p:cNvSpPr>
              <p:nvPr/>
            </p:nvSpPr>
            <p:spPr bwMode="auto">
              <a:xfrm>
                <a:off x="6933" y="21100"/>
                <a:ext cx="15" cy="48"/>
              </a:xfrm>
              <a:custGeom>
                <a:avLst/>
                <a:gdLst>
                  <a:gd name="T0" fmla="*/ 1 w 27"/>
                  <a:gd name="T1" fmla="*/ 1 h 82"/>
                  <a:gd name="T2" fmla="*/ 0 w 27"/>
                  <a:gd name="T3" fmla="*/ 1 h 82"/>
                  <a:gd name="T4" fmla="*/ 0 w 27"/>
                  <a:gd name="T5" fmla="*/ 1 h 82"/>
                  <a:gd name="T6" fmla="*/ 1 w 27"/>
                  <a:gd name="T7" fmla="*/ 0 h 82"/>
                  <a:gd name="T8" fmla="*/ 1 w 27"/>
                  <a:gd name="T9" fmla="*/ 1 h 82"/>
                  <a:gd name="T10" fmla="*/ 1 w 27"/>
                  <a:gd name="T11" fmla="*/ 1 h 82"/>
                  <a:gd name="T12" fmla="*/ 1 w 27"/>
                  <a:gd name="T13" fmla="*/ 1 h 82"/>
                  <a:gd name="T14" fmla="*/ 0 60000 65536"/>
                  <a:gd name="T15" fmla="*/ 0 60000 65536"/>
                  <a:gd name="T16" fmla="*/ 0 60000 65536"/>
                  <a:gd name="T17" fmla="*/ 0 60000 65536"/>
                  <a:gd name="T18" fmla="*/ 0 60000 65536"/>
                  <a:gd name="T19" fmla="*/ 0 60000 65536"/>
                  <a:gd name="T20" fmla="*/ 0 60000 65536"/>
                  <a:gd name="T21" fmla="*/ 0 w 27"/>
                  <a:gd name="T22" fmla="*/ 0 h 82"/>
                  <a:gd name="T23" fmla="*/ 27 w 27"/>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2">
                    <a:moveTo>
                      <a:pt x="13" y="81"/>
                    </a:moveTo>
                    <a:cubicBezTo>
                      <a:pt x="6" y="81"/>
                      <a:pt x="0" y="76"/>
                      <a:pt x="0" y="68"/>
                    </a:cubicBezTo>
                    <a:lnTo>
                      <a:pt x="0" y="13"/>
                    </a:lnTo>
                    <a:cubicBezTo>
                      <a:pt x="0" y="6"/>
                      <a:pt x="5" y="0"/>
                      <a:pt x="13" y="0"/>
                    </a:cubicBezTo>
                    <a:cubicBezTo>
                      <a:pt x="20" y="0"/>
                      <a:pt x="26" y="6"/>
                      <a:pt x="26" y="13"/>
                    </a:cubicBezTo>
                    <a:lnTo>
                      <a:pt x="26" y="68"/>
                    </a:lnTo>
                    <a:cubicBezTo>
                      <a:pt x="26" y="76"/>
                      <a:pt x="21"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5" name="任意多边形 104">
                <a:extLst>
                  <a:ext uri="{FF2B5EF4-FFF2-40B4-BE49-F238E27FC236}">
                    <a16:creationId xmlns:a16="http://schemas.microsoft.com/office/drawing/2014/main" xmlns="" id="{D5D0D2B5-B402-4AED-9778-915D4D284859}"/>
                  </a:ext>
                </a:extLst>
              </p:cNvPr>
              <p:cNvSpPr>
                <a:spLocks/>
              </p:cNvSpPr>
              <p:nvPr/>
            </p:nvSpPr>
            <p:spPr bwMode="auto">
              <a:xfrm>
                <a:off x="6963" y="21100"/>
                <a:ext cx="15" cy="48"/>
              </a:xfrm>
              <a:custGeom>
                <a:avLst/>
                <a:gdLst>
                  <a:gd name="T0" fmla="*/ 1 w 27"/>
                  <a:gd name="T1" fmla="*/ 1 h 82"/>
                  <a:gd name="T2" fmla="*/ 0 w 27"/>
                  <a:gd name="T3" fmla="*/ 1 h 82"/>
                  <a:gd name="T4" fmla="*/ 0 w 27"/>
                  <a:gd name="T5" fmla="*/ 1 h 82"/>
                  <a:gd name="T6" fmla="*/ 1 w 27"/>
                  <a:gd name="T7" fmla="*/ 0 h 82"/>
                  <a:gd name="T8" fmla="*/ 1 w 27"/>
                  <a:gd name="T9" fmla="*/ 1 h 82"/>
                  <a:gd name="T10" fmla="*/ 1 w 27"/>
                  <a:gd name="T11" fmla="*/ 1 h 82"/>
                  <a:gd name="T12" fmla="*/ 1 w 27"/>
                  <a:gd name="T13" fmla="*/ 1 h 82"/>
                  <a:gd name="T14" fmla="*/ 0 60000 65536"/>
                  <a:gd name="T15" fmla="*/ 0 60000 65536"/>
                  <a:gd name="T16" fmla="*/ 0 60000 65536"/>
                  <a:gd name="T17" fmla="*/ 0 60000 65536"/>
                  <a:gd name="T18" fmla="*/ 0 60000 65536"/>
                  <a:gd name="T19" fmla="*/ 0 60000 65536"/>
                  <a:gd name="T20" fmla="*/ 0 60000 65536"/>
                  <a:gd name="T21" fmla="*/ 0 w 27"/>
                  <a:gd name="T22" fmla="*/ 0 h 82"/>
                  <a:gd name="T23" fmla="*/ 27 w 27"/>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2">
                    <a:moveTo>
                      <a:pt x="13" y="81"/>
                    </a:moveTo>
                    <a:cubicBezTo>
                      <a:pt x="5" y="81"/>
                      <a:pt x="0" y="76"/>
                      <a:pt x="0" y="68"/>
                    </a:cubicBezTo>
                    <a:lnTo>
                      <a:pt x="0" y="13"/>
                    </a:lnTo>
                    <a:cubicBezTo>
                      <a:pt x="0" y="6"/>
                      <a:pt x="5" y="0"/>
                      <a:pt x="13" y="0"/>
                    </a:cubicBezTo>
                    <a:cubicBezTo>
                      <a:pt x="20" y="0"/>
                      <a:pt x="26" y="6"/>
                      <a:pt x="26" y="13"/>
                    </a:cubicBezTo>
                    <a:lnTo>
                      <a:pt x="26" y="68"/>
                    </a:lnTo>
                    <a:cubicBezTo>
                      <a:pt x="26" y="76"/>
                      <a:pt x="20" y="81"/>
                      <a:pt x="13" y="81"/>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6" name="任意多边形 105">
                <a:extLst>
                  <a:ext uri="{FF2B5EF4-FFF2-40B4-BE49-F238E27FC236}">
                    <a16:creationId xmlns:a16="http://schemas.microsoft.com/office/drawing/2014/main" xmlns="" id="{BC05225D-8FB7-4667-B5D1-DCFF93E5448B}"/>
                  </a:ext>
                </a:extLst>
              </p:cNvPr>
              <p:cNvSpPr>
                <a:spLocks/>
              </p:cNvSpPr>
              <p:nvPr/>
            </p:nvSpPr>
            <p:spPr bwMode="auto">
              <a:xfrm>
                <a:off x="8238" y="21135"/>
                <a:ext cx="157" cy="88"/>
              </a:xfrm>
              <a:custGeom>
                <a:avLst/>
                <a:gdLst>
                  <a:gd name="T0" fmla="*/ 1 w 276"/>
                  <a:gd name="T1" fmla="*/ 1 h 153"/>
                  <a:gd name="T2" fmla="*/ 1 w 276"/>
                  <a:gd name="T3" fmla="*/ 1 h 153"/>
                  <a:gd name="T4" fmla="*/ 1 w 276"/>
                  <a:gd name="T5" fmla="*/ 1 h 153"/>
                  <a:gd name="T6" fmla="*/ 1 w 276"/>
                  <a:gd name="T7" fmla="*/ 0 h 153"/>
                  <a:gd name="T8" fmla="*/ 1 w 276"/>
                  <a:gd name="T9" fmla="*/ 1 h 153"/>
                  <a:gd name="T10" fmla="*/ 1 w 276"/>
                  <a:gd name="T11" fmla="*/ 1 h 153"/>
                  <a:gd name="T12" fmla="*/ 1 w 276"/>
                  <a:gd name="T13" fmla="*/ 1 h 153"/>
                  <a:gd name="T14" fmla="*/ 1 w 276"/>
                  <a:gd name="T15" fmla="*/ 1 h 153"/>
                  <a:gd name="T16" fmla="*/ 1 w 276"/>
                  <a:gd name="T17" fmla="*/ 1 h 153"/>
                  <a:gd name="T18" fmla="*/ 1 w 276"/>
                  <a:gd name="T19" fmla="*/ 1 h 153"/>
                  <a:gd name="T20" fmla="*/ 1 w 276"/>
                  <a:gd name="T21" fmla="*/ 1 h 153"/>
                  <a:gd name="T22" fmla="*/ 1 w 276"/>
                  <a:gd name="T23" fmla="*/ 1 h 1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6"/>
                  <a:gd name="T37" fmla="*/ 0 h 153"/>
                  <a:gd name="T38" fmla="*/ 276 w 276"/>
                  <a:gd name="T39" fmla="*/ 153 h 1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6" h="153">
                    <a:moveTo>
                      <a:pt x="138" y="152"/>
                    </a:moveTo>
                    <a:cubicBezTo>
                      <a:pt x="85" y="152"/>
                      <a:pt x="36" y="128"/>
                      <a:pt x="4" y="85"/>
                    </a:cubicBezTo>
                    <a:cubicBezTo>
                      <a:pt x="0" y="79"/>
                      <a:pt x="0" y="73"/>
                      <a:pt x="4" y="68"/>
                    </a:cubicBezTo>
                    <a:cubicBezTo>
                      <a:pt x="36" y="24"/>
                      <a:pt x="85" y="0"/>
                      <a:pt x="138" y="0"/>
                    </a:cubicBezTo>
                    <a:cubicBezTo>
                      <a:pt x="190" y="0"/>
                      <a:pt x="240" y="24"/>
                      <a:pt x="272" y="68"/>
                    </a:cubicBezTo>
                    <a:cubicBezTo>
                      <a:pt x="275" y="73"/>
                      <a:pt x="275" y="79"/>
                      <a:pt x="272" y="85"/>
                    </a:cubicBezTo>
                    <a:cubicBezTo>
                      <a:pt x="240" y="128"/>
                      <a:pt x="190" y="152"/>
                      <a:pt x="138" y="152"/>
                    </a:cubicBezTo>
                    <a:close/>
                    <a:moveTo>
                      <a:pt x="32" y="77"/>
                    </a:moveTo>
                    <a:cubicBezTo>
                      <a:pt x="58" y="107"/>
                      <a:pt x="96" y="126"/>
                      <a:pt x="138" y="126"/>
                    </a:cubicBezTo>
                    <a:cubicBezTo>
                      <a:pt x="179" y="126"/>
                      <a:pt x="217" y="109"/>
                      <a:pt x="243" y="77"/>
                    </a:cubicBezTo>
                    <a:cubicBezTo>
                      <a:pt x="217" y="47"/>
                      <a:pt x="179" y="28"/>
                      <a:pt x="138" y="28"/>
                    </a:cubicBezTo>
                    <a:cubicBezTo>
                      <a:pt x="96" y="28"/>
                      <a:pt x="58" y="47"/>
                      <a:pt x="32" y="77"/>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7" name="任意多边形 106">
                <a:extLst>
                  <a:ext uri="{FF2B5EF4-FFF2-40B4-BE49-F238E27FC236}">
                    <a16:creationId xmlns:a16="http://schemas.microsoft.com/office/drawing/2014/main" xmlns="" id="{34B8A29D-47C7-4853-8CE7-144012749A6C}"/>
                  </a:ext>
                </a:extLst>
              </p:cNvPr>
              <p:cNvSpPr>
                <a:spLocks/>
              </p:cNvSpPr>
              <p:nvPr/>
            </p:nvSpPr>
            <p:spPr bwMode="auto">
              <a:xfrm>
                <a:off x="8310" y="21073"/>
                <a:ext cx="15" cy="80"/>
              </a:xfrm>
              <a:custGeom>
                <a:avLst/>
                <a:gdLst>
                  <a:gd name="T0" fmla="*/ 1 w 28"/>
                  <a:gd name="T1" fmla="*/ 1 h 139"/>
                  <a:gd name="T2" fmla="*/ 0 w 28"/>
                  <a:gd name="T3" fmla="*/ 1 h 139"/>
                  <a:gd name="T4" fmla="*/ 0 w 28"/>
                  <a:gd name="T5" fmla="*/ 1 h 139"/>
                  <a:gd name="T6" fmla="*/ 1 w 28"/>
                  <a:gd name="T7" fmla="*/ 0 h 139"/>
                  <a:gd name="T8" fmla="*/ 1 w 28"/>
                  <a:gd name="T9" fmla="*/ 1 h 139"/>
                  <a:gd name="T10" fmla="*/ 1 w 28"/>
                  <a:gd name="T11" fmla="*/ 1 h 139"/>
                  <a:gd name="T12" fmla="*/ 1 w 28"/>
                  <a:gd name="T13" fmla="*/ 1 h 139"/>
                  <a:gd name="T14" fmla="*/ 0 60000 65536"/>
                  <a:gd name="T15" fmla="*/ 0 60000 65536"/>
                  <a:gd name="T16" fmla="*/ 0 60000 65536"/>
                  <a:gd name="T17" fmla="*/ 0 60000 65536"/>
                  <a:gd name="T18" fmla="*/ 0 60000 65536"/>
                  <a:gd name="T19" fmla="*/ 0 60000 65536"/>
                  <a:gd name="T20" fmla="*/ 0 60000 65536"/>
                  <a:gd name="T21" fmla="*/ 0 w 28"/>
                  <a:gd name="T22" fmla="*/ 0 h 139"/>
                  <a:gd name="T23" fmla="*/ 28 w 28"/>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39">
                    <a:moveTo>
                      <a:pt x="14" y="138"/>
                    </a:moveTo>
                    <a:cubicBezTo>
                      <a:pt x="6" y="138"/>
                      <a:pt x="0" y="132"/>
                      <a:pt x="0" y="125"/>
                    </a:cubicBezTo>
                    <a:lnTo>
                      <a:pt x="0" y="13"/>
                    </a:lnTo>
                    <a:cubicBezTo>
                      <a:pt x="0" y="6"/>
                      <a:pt x="6" y="0"/>
                      <a:pt x="14" y="0"/>
                    </a:cubicBezTo>
                    <a:cubicBezTo>
                      <a:pt x="21" y="0"/>
                      <a:pt x="27" y="6"/>
                      <a:pt x="27" y="13"/>
                    </a:cubicBezTo>
                    <a:lnTo>
                      <a:pt x="27" y="125"/>
                    </a:lnTo>
                    <a:cubicBezTo>
                      <a:pt x="27" y="132"/>
                      <a:pt x="21" y="138"/>
                      <a:pt x="14" y="138"/>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8" name="任意多边形 107">
                <a:extLst>
                  <a:ext uri="{FF2B5EF4-FFF2-40B4-BE49-F238E27FC236}">
                    <a16:creationId xmlns:a16="http://schemas.microsoft.com/office/drawing/2014/main" xmlns="" id="{B57365BC-3755-4BCE-9524-E5B0681BFAB8}"/>
                  </a:ext>
                </a:extLst>
              </p:cNvPr>
              <p:cNvSpPr>
                <a:spLocks/>
              </p:cNvSpPr>
              <p:nvPr/>
            </p:nvSpPr>
            <p:spPr bwMode="auto">
              <a:xfrm>
                <a:off x="8223" y="21135"/>
                <a:ext cx="35" cy="50"/>
              </a:xfrm>
              <a:custGeom>
                <a:avLst/>
                <a:gdLst>
                  <a:gd name="T0" fmla="*/ 1 w 60"/>
                  <a:gd name="T1" fmla="*/ 1 h 90"/>
                  <a:gd name="T2" fmla="*/ 1 w 60"/>
                  <a:gd name="T3" fmla="*/ 1 h 90"/>
                  <a:gd name="T4" fmla="*/ 1 w 60"/>
                  <a:gd name="T5" fmla="*/ 1 h 90"/>
                  <a:gd name="T6" fmla="*/ 1 w 60"/>
                  <a:gd name="T7" fmla="*/ 1 h 90"/>
                  <a:gd name="T8" fmla="*/ 1 w 60"/>
                  <a:gd name="T9" fmla="*/ 1 h 90"/>
                  <a:gd name="T10" fmla="*/ 1 w 60"/>
                  <a:gd name="T11" fmla="*/ 1 h 90"/>
                  <a:gd name="T12" fmla="*/ 1 w 60"/>
                  <a:gd name="T13" fmla="*/ 1 h 90"/>
                  <a:gd name="T14" fmla="*/ 1 w 60"/>
                  <a:gd name="T15" fmla="*/ 1 h 90"/>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0"/>
                  <a:gd name="T26" fmla="*/ 60 w 60"/>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0">
                    <a:moveTo>
                      <a:pt x="42" y="89"/>
                    </a:moveTo>
                    <a:cubicBezTo>
                      <a:pt x="38" y="89"/>
                      <a:pt x="34" y="87"/>
                      <a:pt x="31" y="84"/>
                    </a:cubicBezTo>
                    <a:cubicBezTo>
                      <a:pt x="16" y="65"/>
                      <a:pt x="6" y="42"/>
                      <a:pt x="2" y="19"/>
                    </a:cubicBezTo>
                    <a:cubicBezTo>
                      <a:pt x="0" y="12"/>
                      <a:pt x="6" y="4"/>
                      <a:pt x="14" y="2"/>
                    </a:cubicBezTo>
                    <a:cubicBezTo>
                      <a:pt x="21" y="0"/>
                      <a:pt x="29" y="6"/>
                      <a:pt x="31" y="14"/>
                    </a:cubicBezTo>
                    <a:cubicBezTo>
                      <a:pt x="34" y="33"/>
                      <a:pt x="42" y="51"/>
                      <a:pt x="55" y="68"/>
                    </a:cubicBezTo>
                    <a:cubicBezTo>
                      <a:pt x="59" y="74"/>
                      <a:pt x="59" y="84"/>
                      <a:pt x="51" y="87"/>
                    </a:cubicBezTo>
                    <a:cubicBezTo>
                      <a:pt x="48" y="89"/>
                      <a:pt x="46" y="89"/>
                      <a:pt x="42" y="8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79" name="任意多边形 108">
                <a:extLst>
                  <a:ext uri="{FF2B5EF4-FFF2-40B4-BE49-F238E27FC236}">
                    <a16:creationId xmlns:a16="http://schemas.microsoft.com/office/drawing/2014/main" xmlns="" id="{7A3A13CF-7F71-479F-A4E4-6D363039B4C8}"/>
                  </a:ext>
                </a:extLst>
              </p:cNvPr>
              <p:cNvSpPr>
                <a:spLocks/>
              </p:cNvSpPr>
              <p:nvPr/>
            </p:nvSpPr>
            <p:spPr bwMode="auto">
              <a:xfrm>
                <a:off x="8378" y="21135"/>
                <a:ext cx="35" cy="50"/>
              </a:xfrm>
              <a:custGeom>
                <a:avLst/>
                <a:gdLst>
                  <a:gd name="T0" fmla="*/ 1 w 60"/>
                  <a:gd name="T1" fmla="*/ 1 h 90"/>
                  <a:gd name="T2" fmla="*/ 1 w 60"/>
                  <a:gd name="T3" fmla="*/ 1 h 90"/>
                  <a:gd name="T4" fmla="*/ 1 w 60"/>
                  <a:gd name="T5" fmla="*/ 1 h 90"/>
                  <a:gd name="T6" fmla="*/ 1 w 60"/>
                  <a:gd name="T7" fmla="*/ 1 h 90"/>
                  <a:gd name="T8" fmla="*/ 1 w 60"/>
                  <a:gd name="T9" fmla="*/ 1 h 90"/>
                  <a:gd name="T10" fmla="*/ 1 w 60"/>
                  <a:gd name="T11" fmla="*/ 1 h 90"/>
                  <a:gd name="T12" fmla="*/ 1 w 60"/>
                  <a:gd name="T13" fmla="*/ 1 h 90"/>
                  <a:gd name="T14" fmla="*/ 1 w 60"/>
                  <a:gd name="T15" fmla="*/ 1 h 90"/>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90"/>
                  <a:gd name="T26" fmla="*/ 60 w 60"/>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90">
                    <a:moveTo>
                      <a:pt x="15" y="89"/>
                    </a:moveTo>
                    <a:cubicBezTo>
                      <a:pt x="11" y="89"/>
                      <a:pt x="10" y="89"/>
                      <a:pt x="8" y="87"/>
                    </a:cubicBezTo>
                    <a:cubicBezTo>
                      <a:pt x="2" y="84"/>
                      <a:pt x="0" y="74"/>
                      <a:pt x="4" y="68"/>
                    </a:cubicBezTo>
                    <a:cubicBezTo>
                      <a:pt x="15" y="51"/>
                      <a:pt x="25" y="34"/>
                      <a:pt x="28" y="14"/>
                    </a:cubicBezTo>
                    <a:cubicBezTo>
                      <a:pt x="30" y="6"/>
                      <a:pt x="38" y="0"/>
                      <a:pt x="45" y="2"/>
                    </a:cubicBezTo>
                    <a:cubicBezTo>
                      <a:pt x="53" y="4"/>
                      <a:pt x="59" y="12"/>
                      <a:pt x="57" y="19"/>
                    </a:cubicBezTo>
                    <a:cubicBezTo>
                      <a:pt x="51" y="44"/>
                      <a:pt x="42" y="65"/>
                      <a:pt x="28" y="84"/>
                    </a:cubicBezTo>
                    <a:cubicBezTo>
                      <a:pt x="23" y="87"/>
                      <a:pt x="19" y="89"/>
                      <a:pt x="15" y="8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0" name="任意多边形 109">
                <a:extLst>
                  <a:ext uri="{FF2B5EF4-FFF2-40B4-BE49-F238E27FC236}">
                    <a16:creationId xmlns:a16="http://schemas.microsoft.com/office/drawing/2014/main" xmlns="" id="{46614E9B-4F95-460C-986F-FD11FBC92D78}"/>
                  </a:ext>
                </a:extLst>
              </p:cNvPr>
              <p:cNvSpPr>
                <a:spLocks/>
              </p:cNvSpPr>
              <p:nvPr/>
            </p:nvSpPr>
            <p:spPr bwMode="auto">
              <a:xfrm>
                <a:off x="8223" y="21033"/>
                <a:ext cx="190" cy="122"/>
              </a:xfrm>
              <a:custGeom>
                <a:avLst/>
                <a:gdLst>
                  <a:gd name="T0" fmla="*/ 1 w 334"/>
                  <a:gd name="T1" fmla="*/ 1 h 215"/>
                  <a:gd name="T2" fmla="*/ 1 w 334"/>
                  <a:gd name="T3" fmla="*/ 1 h 215"/>
                  <a:gd name="T4" fmla="*/ 1 w 334"/>
                  <a:gd name="T5" fmla="*/ 1 h 215"/>
                  <a:gd name="T6" fmla="*/ 1 w 334"/>
                  <a:gd name="T7" fmla="*/ 1 h 215"/>
                  <a:gd name="T8" fmla="*/ 1 w 334"/>
                  <a:gd name="T9" fmla="*/ 1 h 215"/>
                  <a:gd name="T10" fmla="*/ 1 w 334"/>
                  <a:gd name="T11" fmla="*/ 1 h 215"/>
                  <a:gd name="T12" fmla="*/ 1 w 334"/>
                  <a:gd name="T13" fmla="*/ 1 h 215"/>
                  <a:gd name="T14" fmla="*/ 1 w 334"/>
                  <a:gd name="T15" fmla="*/ 1 h 215"/>
                  <a:gd name="T16" fmla="*/ 1 w 334"/>
                  <a:gd name="T17" fmla="*/ 1 h 215"/>
                  <a:gd name="T18" fmla="*/ 0 w 334"/>
                  <a:gd name="T19" fmla="*/ 1 h 215"/>
                  <a:gd name="T20" fmla="*/ 1 w 334"/>
                  <a:gd name="T21" fmla="*/ 0 h 215"/>
                  <a:gd name="T22" fmla="*/ 1 w 334"/>
                  <a:gd name="T23" fmla="*/ 1 h 215"/>
                  <a:gd name="T24" fmla="*/ 1 w 334"/>
                  <a:gd name="T25" fmla="*/ 1 h 215"/>
                  <a:gd name="T26" fmla="*/ 1 w 334"/>
                  <a:gd name="T27" fmla="*/ 1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4"/>
                  <a:gd name="T43" fmla="*/ 0 h 215"/>
                  <a:gd name="T44" fmla="*/ 334 w 334"/>
                  <a:gd name="T45" fmla="*/ 215 h 2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4" h="215">
                    <a:moveTo>
                      <a:pt x="314" y="212"/>
                    </a:moveTo>
                    <a:lnTo>
                      <a:pt x="312" y="212"/>
                    </a:lnTo>
                    <a:cubicBezTo>
                      <a:pt x="304" y="210"/>
                      <a:pt x="299" y="202"/>
                      <a:pt x="300" y="195"/>
                    </a:cubicBezTo>
                    <a:cubicBezTo>
                      <a:pt x="302" y="185"/>
                      <a:pt x="304" y="176"/>
                      <a:pt x="304" y="166"/>
                    </a:cubicBezTo>
                    <a:cubicBezTo>
                      <a:pt x="304" y="91"/>
                      <a:pt x="242" y="29"/>
                      <a:pt x="167" y="29"/>
                    </a:cubicBezTo>
                    <a:cubicBezTo>
                      <a:pt x="91" y="29"/>
                      <a:pt x="29" y="91"/>
                      <a:pt x="29" y="166"/>
                    </a:cubicBezTo>
                    <a:cubicBezTo>
                      <a:pt x="29" y="176"/>
                      <a:pt x="31" y="185"/>
                      <a:pt x="33" y="195"/>
                    </a:cubicBezTo>
                    <a:cubicBezTo>
                      <a:pt x="34" y="202"/>
                      <a:pt x="29" y="210"/>
                      <a:pt x="21" y="212"/>
                    </a:cubicBezTo>
                    <a:cubicBezTo>
                      <a:pt x="14" y="214"/>
                      <a:pt x="6" y="208"/>
                      <a:pt x="4" y="200"/>
                    </a:cubicBezTo>
                    <a:cubicBezTo>
                      <a:pt x="2" y="189"/>
                      <a:pt x="0" y="178"/>
                      <a:pt x="0" y="166"/>
                    </a:cubicBezTo>
                    <a:cubicBezTo>
                      <a:pt x="0" y="74"/>
                      <a:pt x="74" y="0"/>
                      <a:pt x="167" y="0"/>
                    </a:cubicBezTo>
                    <a:cubicBezTo>
                      <a:pt x="259" y="0"/>
                      <a:pt x="333" y="74"/>
                      <a:pt x="333" y="166"/>
                    </a:cubicBezTo>
                    <a:cubicBezTo>
                      <a:pt x="333" y="178"/>
                      <a:pt x="331" y="189"/>
                      <a:pt x="329" y="200"/>
                    </a:cubicBezTo>
                    <a:cubicBezTo>
                      <a:pt x="327" y="206"/>
                      <a:pt x="319" y="212"/>
                      <a:pt x="314" y="212"/>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1" name="任意多边形 110">
                <a:extLst>
                  <a:ext uri="{FF2B5EF4-FFF2-40B4-BE49-F238E27FC236}">
                    <a16:creationId xmlns:a16="http://schemas.microsoft.com/office/drawing/2014/main" xmlns="" id="{CFF00EC5-C667-4E9B-BAE4-7C46CB5F5B1F}"/>
                  </a:ext>
                </a:extLst>
              </p:cNvPr>
              <p:cNvSpPr>
                <a:spLocks/>
              </p:cNvSpPr>
              <p:nvPr/>
            </p:nvSpPr>
            <p:spPr bwMode="auto">
              <a:xfrm>
                <a:off x="8393" y="21138"/>
                <a:ext cx="15" cy="17"/>
              </a:xfrm>
              <a:custGeom>
                <a:avLst/>
                <a:gdLst>
                  <a:gd name="T0" fmla="*/ 1 w 28"/>
                  <a:gd name="T1" fmla="*/ 1 h 30"/>
                  <a:gd name="T2" fmla="*/ 1 w 28"/>
                  <a:gd name="T3" fmla="*/ 1 h 30"/>
                  <a:gd name="T4" fmla="*/ 0 w 28"/>
                  <a:gd name="T5" fmla="*/ 1 h 30"/>
                  <a:gd name="T6" fmla="*/ 1 w 28"/>
                  <a:gd name="T7" fmla="*/ 1 h 30"/>
                  <a:gd name="T8" fmla="*/ 1 w 28"/>
                  <a:gd name="T9" fmla="*/ 1 h 30"/>
                  <a:gd name="T10" fmla="*/ 1 w 28"/>
                  <a:gd name="T11" fmla="*/ 1 h 30"/>
                  <a:gd name="T12" fmla="*/ 1 w 28"/>
                  <a:gd name="T13" fmla="*/ 1 h 30"/>
                  <a:gd name="T14" fmla="*/ 1 w 28"/>
                  <a:gd name="T15" fmla="*/ 1 h 3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30"/>
                  <a:gd name="T26" fmla="*/ 28 w 28"/>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30">
                    <a:moveTo>
                      <a:pt x="14" y="29"/>
                    </a:moveTo>
                    <a:cubicBezTo>
                      <a:pt x="10" y="29"/>
                      <a:pt x="6" y="27"/>
                      <a:pt x="4" y="25"/>
                    </a:cubicBezTo>
                    <a:cubicBezTo>
                      <a:pt x="2" y="23"/>
                      <a:pt x="0" y="19"/>
                      <a:pt x="0" y="15"/>
                    </a:cubicBezTo>
                    <a:cubicBezTo>
                      <a:pt x="0" y="12"/>
                      <a:pt x="2" y="8"/>
                      <a:pt x="4" y="6"/>
                    </a:cubicBezTo>
                    <a:cubicBezTo>
                      <a:pt x="10" y="0"/>
                      <a:pt x="19" y="0"/>
                      <a:pt x="23" y="6"/>
                    </a:cubicBezTo>
                    <a:cubicBezTo>
                      <a:pt x="25" y="8"/>
                      <a:pt x="27" y="12"/>
                      <a:pt x="27" y="15"/>
                    </a:cubicBezTo>
                    <a:cubicBezTo>
                      <a:pt x="27" y="19"/>
                      <a:pt x="25" y="23"/>
                      <a:pt x="23" y="25"/>
                    </a:cubicBezTo>
                    <a:cubicBezTo>
                      <a:pt x="21" y="27"/>
                      <a:pt x="17" y="29"/>
                      <a:pt x="14" y="2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2" name="任意多边形 111">
                <a:extLst>
                  <a:ext uri="{FF2B5EF4-FFF2-40B4-BE49-F238E27FC236}">
                    <a16:creationId xmlns:a16="http://schemas.microsoft.com/office/drawing/2014/main" xmlns="" id="{A30A3DC5-A594-4B78-9C1B-DE9833AFF2F8}"/>
                  </a:ext>
                </a:extLst>
              </p:cNvPr>
              <p:cNvSpPr>
                <a:spLocks/>
              </p:cNvSpPr>
              <p:nvPr/>
            </p:nvSpPr>
            <p:spPr bwMode="auto">
              <a:xfrm>
                <a:off x="8248" y="21105"/>
                <a:ext cx="137" cy="30"/>
              </a:xfrm>
              <a:custGeom>
                <a:avLst/>
                <a:gdLst>
                  <a:gd name="T0" fmla="*/ 1 w 242"/>
                  <a:gd name="T1" fmla="*/ 1 h 54"/>
                  <a:gd name="T2" fmla="*/ 1 w 242"/>
                  <a:gd name="T3" fmla="*/ 1 h 54"/>
                  <a:gd name="T4" fmla="*/ 1 w 242"/>
                  <a:gd name="T5" fmla="*/ 1 h 54"/>
                  <a:gd name="T6" fmla="*/ 1 w 242"/>
                  <a:gd name="T7" fmla="*/ 1 h 54"/>
                  <a:gd name="T8" fmla="*/ 1 w 242"/>
                  <a:gd name="T9" fmla="*/ 1 h 54"/>
                  <a:gd name="T10" fmla="*/ 1 w 242"/>
                  <a:gd name="T11" fmla="*/ 1 h 54"/>
                  <a:gd name="T12" fmla="*/ 1 w 242"/>
                  <a:gd name="T13" fmla="*/ 1 h 54"/>
                  <a:gd name="T14" fmla="*/ 1 w 242"/>
                  <a:gd name="T15" fmla="*/ 1 h 54"/>
                  <a:gd name="T16" fmla="*/ 1 w 242"/>
                  <a:gd name="T17" fmla="*/ 1 h 54"/>
                  <a:gd name="T18" fmla="*/ 1 w 242"/>
                  <a:gd name="T19" fmla="*/ 1 h 54"/>
                  <a:gd name="T20" fmla="*/ 1 w 242"/>
                  <a:gd name="T21" fmla="*/ 1 h 54"/>
                  <a:gd name="T22" fmla="*/ 1 w 242"/>
                  <a:gd name="T23" fmla="*/ 1 h 54"/>
                  <a:gd name="T24" fmla="*/ 1 w 242"/>
                  <a:gd name="T25" fmla="*/ 1 h 54"/>
                  <a:gd name="T26" fmla="*/ 1 w 242"/>
                  <a:gd name="T27" fmla="*/ 1 h 54"/>
                  <a:gd name="T28" fmla="*/ 1 w 242"/>
                  <a:gd name="T29" fmla="*/ 1 h 54"/>
                  <a:gd name="T30" fmla="*/ 1 w 242"/>
                  <a:gd name="T31" fmla="*/ 1 h 54"/>
                  <a:gd name="T32" fmla="*/ 1 w 242"/>
                  <a:gd name="T33" fmla="*/ 1 h 54"/>
                  <a:gd name="T34" fmla="*/ 1 w 242"/>
                  <a:gd name="T35" fmla="*/ 1 h 54"/>
                  <a:gd name="T36" fmla="*/ 1 w 242"/>
                  <a:gd name="T37" fmla="*/ 1 h 54"/>
                  <a:gd name="T38" fmla="*/ 1 w 242"/>
                  <a:gd name="T39" fmla="*/ 1 h 54"/>
                  <a:gd name="T40" fmla="*/ 1 w 242"/>
                  <a:gd name="T41" fmla="*/ 1 h 54"/>
                  <a:gd name="T42" fmla="*/ 1 w 242"/>
                  <a:gd name="T43" fmla="*/ 1 h 54"/>
                  <a:gd name="T44" fmla="*/ 1 w 242"/>
                  <a:gd name="T45" fmla="*/ 1 h 54"/>
                  <a:gd name="T46" fmla="*/ 1 w 242"/>
                  <a:gd name="T47" fmla="*/ 1 h 54"/>
                  <a:gd name="T48" fmla="*/ 1 w 242"/>
                  <a:gd name="T49" fmla="*/ 1 h 54"/>
                  <a:gd name="T50" fmla="*/ 1 w 242"/>
                  <a:gd name="T51" fmla="*/ 1 h 54"/>
                  <a:gd name="T52" fmla="*/ 1 w 242"/>
                  <a:gd name="T53" fmla="*/ 1 h 54"/>
                  <a:gd name="T54" fmla="*/ 1 w 242"/>
                  <a:gd name="T55" fmla="*/ 1 h 54"/>
                  <a:gd name="T56" fmla="*/ 1 w 242"/>
                  <a:gd name="T57" fmla="*/ 1 h 54"/>
                  <a:gd name="T58" fmla="*/ 1 w 242"/>
                  <a:gd name="T59" fmla="*/ 1 h 54"/>
                  <a:gd name="T60" fmla="*/ 1 w 242"/>
                  <a:gd name="T61" fmla="*/ 1 h 54"/>
                  <a:gd name="T62" fmla="*/ 1 w 242"/>
                  <a:gd name="T63" fmla="*/ 1 h 54"/>
                  <a:gd name="T64" fmla="*/ 1 w 242"/>
                  <a:gd name="T65" fmla="*/ 1 h 54"/>
                  <a:gd name="T66" fmla="*/ 1 w 242"/>
                  <a:gd name="T67" fmla="*/ 1 h 54"/>
                  <a:gd name="T68" fmla="*/ 1 w 242"/>
                  <a:gd name="T69" fmla="*/ 1 h 54"/>
                  <a:gd name="T70" fmla="*/ 1 w 242"/>
                  <a:gd name="T71" fmla="*/ 1 h 54"/>
                  <a:gd name="T72" fmla="*/ 1 w 242"/>
                  <a:gd name="T73" fmla="*/ 1 h 54"/>
                  <a:gd name="T74" fmla="*/ 1 w 242"/>
                  <a:gd name="T75" fmla="*/ 1 h 54"/>
                  <a:gd name="T76" fmla="*/ 1 w 242"/>
                  <a:gd name="T77" fmla="*/ 1 h 54"/>
                  <a:gd name="T78" fmla="*/ 1 w 242"/>
                  <a:gd name="T79" fmla="*/ 1 h 54"/>
                  <a:gd name="T80" fmla="*/ 1 w 242"/>
                  <a:gd name="T81" fmla="*/ 1 h 54"/>
                  <a:gd name="T82" fmla="*/ 1 w 242"/>
                  <a:gd name="T83" fmla="*/ 0 h 54"/>
                  <a:gd name="T84" fmla="*/ 1 w 242"/>
                  <a:gd name="T85" fmla="*/ 0 h 54"/>
                  <a:gd name="T86" fmla="*/ 1 w 242"/>
                  <a:gd name="T87" fmla="*/ 1 h 54"/>
                  <a:gd name="T88" fmla="*/ 1 w 242"/>
                  <a:gd name="T89" fmla="*/ 1 h 54"/>
                  <a:gd name="T90" fmla="*/ 1 w 242"/>
                  <a:gd name="T91" fmla="*/ 1 h 54"/>
                  <a:gd name="T92" fmla="*/ 1 w 242"/>
                  <a:gd name="T93" fmla="*/ 1 h 54"/>
                  <a:gd name="T94" fmla="*/ 1 w 242"/>
                  <a:gd name="T95" fmla="*/ 1 h 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2"/>
                  <a:gd name="T145" fmla="*/ 0 h 54"/>
                  <a:gd name="T146" fmla="*/ 242 w 242"/>
                  <a:gd name="T147" fmla="*/ 54 h 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2" h="54">
                    <a:moveTo>
                      <a:pt x="219" y="51"/>
                    </a:moveTo>
                    <a:cubicBezTo>
                      <a:pt x="211" y="47"/>
                      <a:pt x="209" y="39"/>
                      <a:pt x="213" y="32"/>
                    </a:cubicBezTo>
                    <a:cubicBezTo>
                      <a:pt x="217" y="24"/>
                      <a:pt x="224" y="22"/>
                      <a:pt x="232" y="26"/>
                    </a:cubicBezTo>
                    <a:cubicBezTo>
                      <a:pt x="239" y="30"/>
                      <a:pt x="241" y="38"/>
                      <a:pt x="238" y="45"/>
                    </a:cubicBezTo>
                    <a:cubicBezTo>
                      <a:pt x="236" y="49"/>
                      <a:pt x="230" y="53"/>
                      <a:pt x="224" y="53"/>
                    </a:cubicBezTo>
                    <a:cubicBezTo>
                      <a:pt x="223" y="53"/>
                      <a:pt x="221" y="53"/>
                      <a:pt x="219" y="51"/>
                    </a:cubicBezTo>
                    <a:close/>
                    <a:moveTo>
                      <a:pt x="4" y="45"/>
                    </a:moveTo>
                    <a:cubicBezTo>
                      <a:pt x="0" y="38"/>
                      <a:pt x="2" y="30"/>
                      <a:pt x="9" y="26"/>
                    </a:cubicBezTo>
                    <a:cubicBezTo>
                      <a:pt x="17" y="22"/>
                      <a:pt x="24" y="24"/>
                      <a:pt x="28" y="32"/>
                    </a:cubicBezTo>
                    <a:cubicBezTo>
                      <a:pt x="32" y="39"/>
                      <a:pt x="30" y="47"/>
                      <a:pt x="22" y="51"/>
                    </a:cubicBezTo>
                    <a:cubicBezTo>
                      <a:pt x="21" y="53"/>
                      <a:pt x="19" y="53"/>
                      <a:pt x="15" y="53"/>
                    </a:cubicBezTo>
                    <a:cubicBezTo>
                      <a:pt x="11" y="53"/>
                      <a:pt x="6" y="51"/>
                      <a:pt x="4" y="45"/>
                    </a:cubicBezTo>
                    <a:close/>
                    <a:moveTo>
                      <a:pt x="172" y="32"/>
                    </a:moveTo>
                    <a:cubicBezTo>
                      <a:pt x="164" y="30"/>
                      <a:pt x="160" y="22"/>
                      <a:pt x="162" y="15"/>
                    </a:cubicBezTo>
                    <a:cubicBezTo>
                      <a:pt x="164" y="7"/>
                      <a:pt x="172" y="4"/>
                      <a:pt x="179" y="5"/>
                    </a:cubicBezTo>
                    <a:cubicBezTo>
                      <a:pt x="187" y="7"/>
                      <a:pt x="190" y="15"/>
                      <a:pt x="189" y="22"/>
                    </a:cubicBezTo>
                    <a:cubicBezTo>
                      <a:pt x="187" y="28"/>
                      <a:pt x="181" y="34"/>
                      <a:pt x="175" y="34"/>
                    </a:cubicBezTo>
                    <a:cubicBezTo>
                      <a:pt x="173" y="34"/>
                      <a:pt x="172" y="34"/>
                      <a:pt x="172" y="32"/>
                    </a:cubicBezTo>
                    <a:close/>
                    <a:moveTo>
                      <a:pt x="53" y="22"/>
                    </a:moveTo>
                    <a:cubicBezTo>
                      <a:pt x="51" y="15"/>
                      <a:pt x="55" y="7"/>
                      <a:pt x="62" y="5"/>
                    </a:cubicBezTo>
                    <a:cubicBezTo>
                      <a:pt x="70" y="4"/>
                      <a:pt x="77" y="7"/>
                      <a:pt x="79" y="15"/>
                    </a:cubicBezTo>
                    <a:cubicBezTo>
                      <a:pt x="81" y="22"/>
                      <a:pt x="77" y="30"/>
                      <a:pt x="70" y="32"/>
                    </a:cubicBezTo>
                    <a:cubicBezTo>
                      <a:pt x="68" y="32"/>
                      <a:pt x="68" y="32"/>
                      <a:pt x="66" y="32"/>
                    </a:cubicBezTo>
                    <a:cubicBezTo>
                      <a:pt x="60" y="34"/>
                      <a:pt x="55" y="28"/>
                      <a:pt x="53" y="22"/>
                    </a:cubicBezTo>
                    <a:close/>
                    <a:moveTo>
                      <a:pt x="107" y="13"/>
                    </a:moveTo>
                    <a:cubicBezTo>
                      <a:pt x="107" y="5"/>
                      <a:pt x="113" y="0"/>
                      <a:pt x="121" y="0"/>
                    </a:cubicBezTo>
                    <a:cubicBezTo>
                      <a:pt x="128" y="0"/>
                      <a:pt x="134" y="5"/>
                      <a:pt x="134" y="13"/>
                    </a:cubicBezTo>
                    <a:cubicBezTo>
                      <a:pt x="134" y="21"/>
                      <a:pt x="128" y="26"/>
                      <a:pt x="121" y="26"/>
                    </a:cubicBezTo>
                    <a:cubicBezTo>
                      <a:pt x="113" y="26"/>
                      <a:pt x="107" y="21"/>
                      <a:pt x="107" y="13"/>
                    </a:cubicBez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3" name="任意多边形 112">
                <a:extLst>
                  <a:ext uri="{FF2B5EF4-FFF2-40B4-BE49-F238E27FC236}">
                    <a16:creationId xmlns:a16="http://schemas.microsoft.com/office/drawing/2014/main" xmlns="" id="{010F4E84-77AE-422F-A2B8-2B78D9953B9D}"/>
                  </a:ext>
                </a:extLst>
              </p:cNvPr>
              <p:cNvSpPr>
                <a:spLocks/>
              </p:cNvSpPr>
              <p:nvPr/>
            </p:nvSpPr>
            <p:spPr bwMode="auto">
              <a:xfrm>
                <a:off x="8225" y="21138"/>
                <a:ext cx="15" cy="17"/>
              </a:xfrm>
              <a:custGeom>
                <a:avLst/>
                <a:gdLst>
                  <a:gd name="T0" fmla="*/ 1 w 28"/>
                  <a:gd name="T1" fmla="*/ 1 h 30"/>
                  <a:gd name="T2" fmla="*/ 1 w 28"/>
                  <a:gd name="T3" fmla="*/ 1 h 30"/>
                  <a:gd name="T4" fmla="*/ 0 w 28"/>
                  <a:gd name="T5" fmla="*/ 1 h 30"/>
                  <a:gd name="T6" fmla="*/ 1 w 28"/>
                  <a:gd name="T7" fmla="*/ 1 h 30"/>
                  <a:gd name="T8" fmla="*/ 1 w 28"/>
                  <a:gd name="T9" fmla="*/ 1 h 30"/>
                  <a:gd name="T10" fmla="*/ 1 w 28"/>
                  <a:gd name="T11" fmla="*/ 1 h 30"/>
                  <a:gd name="T12" fmla="*/ 1 w 28"/>
                  <a:gd name="T13" fmla="*/ 1 h 30"/>
                  <a:gd name="T14" fmla="*/ 1 w 28"/>
                  <a:gd name="T15" fmla="*/ 1 h 3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30"/>
                  <a:gd name="T26" fmla="*/ 28 w 28"/>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30">
                    <a:moveTo>
                      <a:pt x="14" y="29"/>
                    </a:moveTo>
                    <a:cubicBezTo>
                      <a:pt x="10" y="29"/>
                      <a:pt x="6" y="27"/>
                      <a:pt x="4" y="25"/>
                    </a:cubicBezTo>
                    <a:cubicBezTo>
                      <a:pt x="2" y="23"/>
                      <a:pt x="0" y="19"/>
                      <a:pt x="0" y="15"/>
                    </a:cubicBezTo>
                    <a:cubicBezTo>
                      <a:pt x="0" y="12"/>
                      <a:pt x="2" y="8"/>
                      <a:pt x="4" y="6"/>
                    </a:cubicBezTo>
                    <a:cubicBezTo>
                      <a:pt x="10" y="0"/>
                      <a:pt x="19" y="0"/>
                      <a:pt x="23" y="6"/>
                    </a:cubicBezTo>
                    <a:cubicBezTo>
                      <a:pt x="25" y="8"/>
                      <a:pt x="27" y="12"/>
                      <a:pt x="27" y="15"/>
                    </a:cubicBezTo>
                    <a:cubicBezTo>
                      <a:pt x="27" y="19"/>
                      <a:pt x="25" y="23"/>
                      <a:pt x="23" y="25"/>
                    </a:cubicBezTo>
                    <a:cubicBezTo>
                      <a:pt x="21" y="27"/>
                      <a:pt x="17" y="29"/>
                      <a:pt x="14" y="29"/>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4" name="任意多边形 113">
                <a:extLst>
                  <a:ext uri="{FF2B5EF4-FFF2-40B4-BE49-F238E27FC236}">
                    <a16:creationId xmlns:a16="http://schemas.microsoft.com/office/drawing/2014/main" xmlns="" id="{5B2BE72C-F367-4A35-9D66-34CCFC434F43}"/>
                  </a:ext>
                </a:extLst>
              </p:cNvPr>
              <p:cNvSpPr>
                <a:spLocks/>
              </p:cNvSpPr>
              <p:nvPr/>
            </p:nvSpPr>
            <p:spPr bwMode="auto">
              <a:xfrm>
                <a:off x="7598" y="20963"/>
                <a:ext cx="22" cy="190"/>
              </a:xfrm>
              <a:custGeom>
                <a:avLst/>
                <a:gdLst>
                  <a:gd name="T0" fmla="*/ 1 w 41"/>
                  <a:gd name="T1" fmla="*/ 1 h 337"/>
                  <a:gd name="T2" fmla="*/ 0 w 41"/>
                  <a:gd name="T3" fmla="*/ 1 h 337"/>
                  <a:gd name="T4" fmla="*/ 0 w 41"/>
                  <a:gd name="T5" fmla="*/ 1 h 337"/>
                  <a:gd name="T6" fmla="*/ 1 w 41"/>
                  <a:gd name="T7" fmla="*/ 1 h 337"/>
                  <a:gd name="T8" fmla="*/ 1 w 41"/>
                  <a:gd name="T9" fmla="*/ 1 h 337"/>
                  <a:gd name="T10" fmla="*/ 1 w 41"/>
                  <a:gd name="T11" fmla="*/ 1 h 337"/>
                  <a:gd name="T12" fmla="*/ 0 w 41"/>
                  <a:gd name="T13" fmla="*/ 1 h 337"/>
                  <a:gd name="T14" fmla="*/ 0 w 41"/>
                  <a:gd name="T15" fmla="*/ 1 h 337"/>
                  <a:gd name="T16" fmla="*/ 1 w 41"/>
                  <a:gd name="T17" fmla="*/ 1 h 337"/>
                  <a:gd name="T18" fmla="*/ 1 w 41"/>
                  <a:gd name="T19" fmla="*/ 1 h 337"/>
                  <a:gd name="T20" fmla="*/ 1 w 41"/>
                  <a:gd name="T21" fmla="*/ 1 h 337"/>
                  <a:gd name="T22" fmla="*/ 0 w 41"/>
                  <a:gd name="T23" fmla="*/ 1 h 337"/>
                  <a:gd name="T24" fmla="*/ 0 w 41"/>
                  <a:gd name="T25" fmla="*/ 1 h 337"/>
                  <a:gd name="T26" fmla="*/ 1 w 41"/>
                  <a:gd name="T27" fmla="*/ 1 h 337"/>
                  <a:gd name="T28" fmla="*/ 1 w 41"/>
                  <a:gd name="T29" fmla="*/ 1 h 337"/>
                  <a:gd name="T30" fmla="*/ 1 w 41"/>
                  <a:gd name="T31" fmla="*/ 1 h 337"/>
                  <a:gd name="T32" fmla="*/ 0 w 41"/>
                  <a:gd name="T33" fmla="*/ 1 h 337"/>
                  <a:gd name="T34" fmla="*/ 0 w 41"/>
                  <a:gd name="T35" fmla="*/ 1 h 337"/>
                  <a:gd name="T36" fmla="*/ 1 w 41"/>
                  <a:gd name="T37" fmla="*/ 1 h 337"/>
                  <a:gd name="T38" fmla="*/ 1 w 41"/>
                  <a:gd name="T39" fmla="*/ 1 h 337"/>
                  <a:gd name="T40" fmla="*/ 1 w 41"/>
                  <a:gd name="T41" fmla="*/ 1 h 337"/>
                  <a:gd name="T42" fmla="*/ 0 w 41"/>
                  <a:gd name="T43" fmla="*/ 1 h 337"/>
                  <a:gd name="T44" fmla="*/ 0 w 41"/>
                  <a:gd name="T45" fmla="*/ 1 h 337"/>
                  <a:gd name="T46" fmla="*/ 1 w 41"/>
                  <a:gd name="T47" fmla="*/ 1 h 337"/>
                  <a:gd name="T48" fmla="*/ 1 w 41"/>
                  <a:gd name="T49" fmla="*/ 1 h 337"/>
                  <a:gd name="T50" fmla="*/ 1 w 41"/>
                  <a:gd name="T51" fmla="*/ 1 h 337"/>
                  <a:gd name="T52" fmla="*/ 0 w 41"/>
                  <a:gd name="T53" fmla="*/ 1 h 337"/>
                  <a:gd name="T54" fmla="*/ 0 w 41"/>
                  <a:gd name="T55" fmla="*/ 0 h 337"/>
                  <a:gd name="T56" fmla="*/ 1 w 41"/>
                  <a:gd name="T57" fmla="*/ 0 h 337"/>
                  <a:gd name="T58" fmla="*/ 1 w 41"/>
                  <a:gd name="T59" fmla="*/ 1 h 3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337"/>
                  <a:gd name="T92" fmla="*/ 41 w 41"/>
                  <a:gd name="T93" fmla="*/ 337 h 3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337">
                    <a:moveTo>
                      <a:pt x="40" y="336"/>
                    </a:moveTo>
                    <a:lnTo>
                      <a:pt x="0" y="336"/>
                    </a:lnTo>
                    <a:lnTo>
                      <a:pt x="0" y="302"/>
                    </a:lnTo>
                    <a:lnTo>
                      <a:pt x="40" y="302"/>
                    </a:lnTo>
                    <a:lnTo>
                      <a:pt x="40" y="336"/>
                    </a:lnTo>
                    <a:close/>
                    <a:moveTo>
                      <a:pt x="40" y="281"/>
                    </a:moveTo>
                    <a:lnTo>
                      <a:pt x="0" y="281"/>
                    </a:lnTo>
                    <a:lnTo>
                      <a:pt x="0" y="241"/>
                    </a:lnTo>
                    <a:lnTo>
                      <a:pt x="40" y="241"/>
                    </a:lnTo>
                    <a:lnTo>
                      <a:pt x="40" y="281"/>
                    </a:lnTo>
                    <a:close/>
                    <a:moveTo>
                      <a:pt x="40" y="221"/>
                    </a:moveTo>
                    <a:lnTo>
                      <a:pt x="0" y="221"/>
                    </a:lnTo>
                    <a:lnTo>
                      <a:pt x="0" y="181"/>
                    </a:lnTo>
                    <a:lnTo>
                      <a:pt x="40" y="181"/>
                    </a:lnTo>
                    <a:lnTo>
                      <a:pt x="40" y="221"/>
                    </a:lnTo>
                    <a:close/>
                    <a:moveTo>
                      <a:pt x="40" y="160"/>
                    </a:moveTo>
                    <a:lnTo>
                      <a:pt x="0" y="160"/>
                    </a:lnTo>
                    <a:lnTo>
                      <a:pt x="0" y="121"/>
                    </a:lnTo>
                    <a:lnTo>
                      <a:pt x="40" y="121"/>
                    </a:lnTo>
                    <a:lnTo>
                      <a:pt x="40" y="160"/>
                    </a:lnTo>
                    <a:close/>
                    <a:moveTo>
                      <a:pt x="40" y="100"/>
                    </a:moveTo>
                    <a:lnTo>
                      <a:pt x="0" y="100"/>
                    </a:lnTo>
                    <a:lnTo>
                      <a:pt x="0" y="60"/>
                    </a:lnTo>
                    <a:lnTo>
                      <a:pt x="40" y="60"/>
                    </a:lnTo>
                    <a:lnTo>
                      <a:pt x="40" y="100"/>
                    </a:lnTo>
                    <a:close/>
                    <a:moveTo>
                      <a:pt x="40" y="39"/>
                    </a:moveTo>
                    <a:lnTo>
                      <a:pt x="0" y="39"/>
                    </a:lnTo>
                    <a:lnTo>
                      <a:pt x="0" y="0"/>
                    </a:lnTo>
                    <a:lnTo>
                      <a:pt x="40" y="0"/>
                    </a:lnTo>
                    <a:lnTo>
                      <a:pt x="40"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5" name="任意多边形 114">
                <a:extLst>
                  <a:ext uri="{FF2B5EF4-FFF2-40B4-BE49-F238E27FC236}">
                    <a16:creationId xmlns:a16="http://schemas.microsoft.com/office/drawing/2014/main" xmlns="" id="{4AE2B301-975C-4DE4-91D5-C7973C98DD64}"/>
                  </a:ext>
                </a:extLst>
              </p:cNvPr>
              <p:cNvSpPr>
                <a:spLocks/>
              </p:cNvSpPr>
              <p:nvPr/>
            </p:nvSpPr>
            <p:spPr bwMode="auto">
              <a:xfrm>
                <a:off x="8003" y="21083"/>
                <a:ext cx="22" cy="190"/>
              </a:xfrm>
              <a:custGeom>
                <a:avLst/>
                <a:gdLst>
                  <a:gd name="T0" fmla="*/ 1 w 40"/>
                  <a:gd name="T1" fmla="*/ 1 h 337"/>
                  <a:gd name="T2" fmla="*/ 0 w 40"/>
                  <a:gd name="T3" fmla="*/ 1 h 337"/>
                  <a:gd name="T4" fmla="*/ 0 w 40"/>
                  <a:gd name="T5" fmla="*/ 1 h 337"/>
                  <a:gd name="T6" fmla="*/ 1 w 40"/>
                  <a:gd name="T7" fmla="*/ 1 h 337"/>
                  <a:gd name="T8" fmla="*/ 1 w 40"/>
                  <a:gd name="T9" fmla="*/ 1 h 337"/>
                  <a:gd name="T10" fmla="*/ 1 w 40"/>
                  <a:gd name="T11" fmla="*/ 1 h 337"/>
                  <a:gd name="T12" fmla="*/ 0 w 40"/>
                  <a:gd name="T13" fmla="*/ 1 h 337"/>
                  <a:gd name="T14" fmla="*/ 0 w 40"/>
                  <a:gd name="T15" fmla="*/ 1 h 337"/>
                  <a:gd name="T16" fmla="*/ 1 w 40"/>
                  <a:gd name="T17" fmla="*/ 1 h 337"/>
                  <a:gd name="T18" fmla="*/ 1 w 40"/>
                  <a:gd name="T19" fmla="*/ 1 h 337"/>
                  <a:gd name="T20" fmla="*/ 1 w 40"/>
                  <a:gd name="T21" fmla="*/ 1 h 337"/>
                  <a:gd name="T22" fmla="*/ 0 w 40"/>
                  <a:gd name="T23" fmla="*/ 1 h 337"/>
                  <a:gd name="T24" fmla="*/ 0 w 40"/>
                  <a:gd name="T25" fmla="*/ 1 h 337"/>
                  <a:gd name="T26" fmla="*/ 1 w 40"/>
                  <a:gd name="T27" fmla="*/ 1 h 337"/>
                  <a:gd name="T28" fmla="*/ 1 w 40"/>
                  <a:gd name="T29" fmla="*/ 1 h 337"/>
                  <a:gd name="T30" fmla="*/ 1 w 40"/>
                  <a:gd name="T31" fmla="*/ 1 h 337"/>
                  <a:gd name="T32" fmla="*/ 0 w 40"/>
                  <a:gd name="T33" fmla="*/ 1 h 337"/>
                  <a:gd name="T34" fmla="*/ 0 w 40"/>
                  <a:gd name="T35" fmla="*/ 1 h 337"/>
                  <a:gd name="T36" fmla="*/ 1 w 40"/>
                  <a:gd name="T37" fmla="*/ 1 h 337"/>
                  <a:gd name="T38" fmla="*/ 1 w 40"/>
                  <a:gd name="T39" fmla="*/ 1 h 337"/>
                  <a:gd name="T40" fmla="*/ 1 w 40"/>
                  <a:gd name="T41" fmla="*/ 1 h 337"/>
                  <a:gd name="T42" fmla="*/ 0 w 40"/>
                  <a:gd name="T43" fmla="*/ 1 h 337"/>
                  <a:gd name="T44" fmla="*/ 0 w 40"/>
                  <a:gd name="T45" fmla="*/ 1 h 337"/>
                  <a:gd name="T46" fmla="*/ 1 w 40"/>
                  <a:gd name="T47" fmla="*/ 1 h 337"/>
                  <a:gd name="T48" fmla="*/ 1 w 40"/>
                  <a:gd name="T49" fmla="*/ 1 h 337"/>
                  <a:gd name="T50" fmla="*/ 1 w 40"/>
                  <a:gd name="T51" fmla="*/ 1 h 337"/>
                  <a:gd name="T52" fmla="*/ 0 w 40"/>
                  <a:gd name="T53" fmla="*/ 1 h 337"/>
                  <a:gd name="T54" fmla="*/ 0 w 40"/>
                  <a:gd name="T55" fmla="*/ 0 h 337"/>
                  <a:gd name="T56" fmla="*/ 1 w 40"/>
                  <a:gd name="T57" fmla="*/ 0 h 337"/>
                  <a:gd name="T58" fmla="*/ 1 w 40"/>
                  <a:gd name="T59" fmla="*/ 1 h 3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
                  <a:gd name="T91" fmla="*/ 0 h 337"/>
                  <a:gd name="T92" fmla="*/ 40 w 40"/>
                  <a:gd name="T93" fmla="*/ 337 h 3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 h="337">
                    <a:moveTo>
                      <a:pt x="39" y="336"/>
                    </a:moveTo>
                    <a:lnTo>
                      <a:pt x="0" y="336"/>
                    </a:lnTo>
                    <a:lnTo>
                      <a:pt x="0" y="302"/>
                    </a:lnTo>
                    <a:lnTo>
                      <a:pt x="39" y="302"/>
                    </a:lnTo>
                    <a:lnTo>
                      <a:pt x="39" y="336"/>
                    </a:lnTo>
                    <a:close/>
                    <a:moveTo>
                      <a:pt x="39" y="281"/>
                    </a:moveTo>
                    <a:lnTo>
                      <a:pt x="0" y="281"/>
                    </a:lnTo>
                    <a:lnTo>
                      <a:pt x="0" y="242"/>
                    </a:lnTo>
                    <a:lnTo>
                      <a:pt x="39" y="242"/>
                    </a:lnTo>
                    <a:lnTo>
                      <a:pt x="39" y="281"/>
                    </a:lnTo>
                    <a:close/>
                    <a:moveTo>
                      <a:pt x="39" y="221"/>
                    </a:moveTo>
                    <a:lnTo>
                      <a:pt x="0" y="221"/>
                    </a:lnTo>
                    <a:lnTo>
                      <a:pt x="0" y="181"/>
                    </a:lnTo>
                    <a:lnTo>
                      <a:pt x="39" y="181"/>
                    </a:lnTo>
                    <a:lnTo>
                      <a:pt x="39" y="221"/>
                    </a:lnTo>
                    <a:close/>
                    <a:moveTo>
                      <a:pt x="39" y="160"/>
                    </a:moveTo>
                    <a:lnTo>
                      <a:pt x="0" y="160"/>
                    </a:lnTo>
                    <a:lnTo>
                      <a:pt x="0" y="121"/>
                    </a:lnTo>
                    <a:lnTo>
                      <a:pt x="39" y="121"/>
                    </a:lnTo>
                    <a:lnTo>
                      <a:pt x="39" y="160"/>
                    </a:lnTo>
                    <a:close/>
                    <a:moveTo>
                      <a:pt x="39" y="100"/>
                    </a:moveTo>
                    <a:lnTo>
                      <a:pt x="0" y="100"/>
                    </a:lnTo>
                    <a:lnTo>
                      <a:pt x="0" y="60"/>
                    </a:lnTo>
                    <a:lnTo>
                      <a:pt x="39" y="60"/>
                    </a:lnTo>
                    <a:lnTo>
                      <a:pt x="39" y="100"/>
                    </a:lnTo>
                    <a:close/>
                    <a:moveTo>
                      <a:pt x="39" y="40"/>
                    </a:moveTo>
                    <a:lnTo>
                      <a:pt x="0" y="40"/>
                    </a:lnTo>
                    <a:lnTo>
                      <a:pt x="0" y="0"/>
                    </a:lnTo>
                    <a:lnTo>
                      <a:pt x="39" y="0"/>
                    </a:lnTo>
                    <a:lnTo>
                      <a:pt x="39" y="40"/>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6" name="任意多边形 115">
                <a:extLst>
                  <a:ext uri="{FF2B5EF4-FFF2-40B4-BE49-F238E27FC236}">
                    <a16:creationId xmlns:a16="http://schemas.microsoft.com/office/drawing/2014/main" xmlns="" id="{2DF3728A-53BA-4E95-8D00-E81514EF3F47}"/>
                  </a:ext>
                </a:extLst>
              </p:cNvPr>
              <p:cNvSpPr>
                <a:spLocks/>
              </p:cNvSpPr>
              <p:nvPr/>
            </p:nvSpPr>
            <p:spPr bwMode="auto">
              <a:xfrm>
                <a:off x="8298" y="21323"/>
                <a:ext cx="22" cy="92"/>
              </a:xfrm>
              <a:custGeom>
                <a:avLst/>
                <a:gdLst>
                  <a:gd name="T0" fmla="*/ 1 w 40"/>
                  <a:gd name="T1" fmla="*/ 1 h 161"/>
                  <a:gd name="T2" fmla="*/ 0 w 40"/>
                  <a:gd name="T3" fmla="*/ 1 h 161"/>
                  <a:gd name="T4" fmla="*/ 0 w 40"/>
                  <a:gd name="T5" fmla="*/ 1 h 161"/>
                  <a:gd name="T6" fmla="*/ 1 w 40"/>
                  <a:gd name="T7" fmla="*/ 1 h 161"/>
                  <a:gd name="T8" fmla="*/ 1 w 40"/>
                  <a:gd name="T9" fmla="*/ 1 h 161"/>
                  <a:gd name="T10" fmla="*/ 1 w 40"/>
                  <a:gd name="T11" fmla="*/ 1 h 161"/>
                  <a:gd name="T12" fmla="*/ 0 w 40"/>
                  <a:gd name="T13" fmla="*/ 1 h 161"/>
                  <a:gd name="T14" fmla="*/ 0 w 40"/>
                  <a:gd name="T15" fmla="*/ 1 h 161"/>
                  <a:gd name="T16" fmla="*/ 1 w 40"/>
                  <a:gd name="T17" fmla="*/ 1 h 161"/>
                  <a:gd name="T18" fmla="*/ 1 w 40"/>
                  <a:gd name="T19" fmla="*/ 1 h 161"/>
                  <a:gd name="T20" fmla="*/ 1 w 40"/>
                  <a:gd name="T21" fmla="*/ 1 h 161"/>
                  <a:gd name="T22" fmla="*/ 0 w 40"/>
                  <a:gd name="T23" fmla="*/ 1 h 161"/>
                  <a:gd name="T24" fmla="*/ 0 w 40"/>
                  <a:gd name="T25" fmla="*/ 0 h 161"/>
                  <a:gd name="T26" fmla="*/ 1 w 40"/>
                  <a:gd name="T27" fmla="*/ 0 h 161"/>
                  <a:gd name="T28" fmla="*/ 1 w 40"/>
                  <a:gd name="T29" fmla="*/ 1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161"/>
                  <a:gd name="T47" fmla="*/ 40 w 4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161">
                    <a:moveTo>
                      <a:pt x="39" y="160"/>
                    </a:moveTo>
                    <a:lnTo>
                      <a:pt x="0" y="160"/>
                    </a:lnTo>
                    <a:lnTo>
                      <a:pt x="0" y="120"/>
                    </a:lnTo>
                    <a:lnTo>
                      <a:pt x="39" y="120"/>
                    </a:lnTo>
                    <a:lnTo>
                      <a:pt x="39" y="160"/>
                    </a:lnTo>
                    <a:close/>
                    <a:moveTo>
                      <a:pt x="39" y="100"/>
                    </a:moveTo>
                    <a:lnTo>
                      <a:pt x="0" y="100"/>
                    </a:lnTo>
                    <a:lnTo>
                      <a:pt x="0" y="60"/>
                    </a:lnTo>
                    <a:lnTo>
                      <a:pt x="39" y="60"/>
                    </a:lnTo>
                    <a:lnTo>
                      <a:pt x="39" y="100"/>
                    </a:lnTo>
                    <a:close/>
                    <a:moveTo>
                      <a:pt x="39" y="39"/>
                    </a:moveTo>
                    <a:lnTo>
                      <a:pt x="0" y="39"/>
                    </a:lnTo>
                    <a:lnTo>
                      <a:pt x="0" y="0"/>
                    </a:lnTo>
                    <a:lnTo>
                      <a:pt x="39" y="0"/>
                    </a:lnTo>
                    <a:lnTo>
                      <a:pt x="39"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7" name="任意多边形 116">
                <a:extLst>
                  <a:ext uri="{FF2B5EF4-FFF2-40B4-BE49-F238E27FC236}">
                    <a16:creationId xmlns:a16="http://schemas.microsoft.com/office/drawing/2014/main" xmlns="" id="{F79CBC0C-4BFD-482D-ADFC-299B0065382D}"/>
                  </a:ext>
                </a:extLst>
              </p:cNvPr>
              <p:cNvSpPr>
                <a:spLocks/>
              </p:cNvSpPr>
              <p:nvPr/>
            </p:nvSpPr>
            <p:spPr bwMode="auto">
              <a:xfrm>
                <a:off x="6928" y="21323"/>
                <a:ext cx="22" cy="92"/>
              </a:xfrm>
              <a:custGeom>
                <a:avLst/>
                <a:gdLst>
                  <a:gd name="T0" fmla="*/ 1 w 41"/>
                  <a:gd name="T1" fmla="*/ 1 h 161"/>
                  <a:gd name="T2" fmla="*/ 0 w 41"/>
                  <a:gd name="T3" fmla="*/ 1 h 161"/>
                  <a:gd name="T4" fmla="*/ 0 w 41"/>
                  <a:gd name="T5" fmla="*/ 1 h 161"/>
                  <a:gd name="T6" fmla="*/ 1 w 41"/>
                  <a:gd name="T7" fmla="*/ 1 h 161"/>
                  <a:gd name="T8" fmla="*/ 1 w 41"/>
                  <a:gd name="T9" fmla="*/ 1 h 161"/>
                  <a:gd name="T10" fmla="*/ 1 w 41"/>
                  <a:gd name="T11" fmla="*/ 1 h 161"/>
                  <a:gd name="T12" fmla="*/ 0 w 41"/>
                  <a:gd name="T13" fmla="*/ 1 h 161"/>
                  <a:gd name="T14" fmla="*/ 0 w 41"/>
                  <a:gd name="T15" fmla="*/ 1 h 161"/>
                  <a:gd name="T16" fmla="*/ 1 w 41"/>
                  <a:gd name="T17" fmla="*/ 1 h 161"/>
                  <a:gd name="T18" fmla="*/ 1 w 41"/>
                  <a:gd name="T19" fmla="*/ 1 h 161"/>
                  <a:gd name="T20" fmla="*/ 1 w 41"/>
                  <a:gd name="T21" fmla="*/ 1 h 161"/>
                  <a:gd name="T22" fmla="*/ 0 w 41"/>
                  <a:gd name="T23" fmla="*/ 1 h 161"/>
                  <a:gd name="T24" fmla="*/ 0 w 41"/>
                  <a:gd name="T25" fmla="*/ 0 h 161"/>
                  <a:gd name="T26" fmla="*/ 1 w 41"/>
                  <a:gd name="T27" fmla="*/ 0 h 161"/>
                  <a:gd name="T28" fmla="*/ 1 w 41"/>
                  <a:gd name="T29" fmla="*/ 1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61"/>
                  <a:gd name="T47" fmla="*/ 41 w 41"/>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61">
                    <a:moveTo>
                      <a:pt x="40" y="160"/>
                    </a:moveTo>
                    <a:lnTo>
                      <a:pt x="0" y="160"/>
                    </a:lnTo>
                    <a:lnTo>
                      <a:pt x="0" y="120"/>
                    </a:lnTo>
                    <a:lnTo>
                      <a:pt x="40" y="120"/>
                    </a:lnTo>
                    <a:lnTo>
                      <a:pt x="40" y="160"/>
                    </a:lnTo>
                    <a:close/>
                    <a:moveTo>
                      <a:pt x="40" y="100"/>
                    </a:moveTo>
                    <a:lnTo>
                      <a:pt x="0" y="100"/>
                    </a:lnTo>
                    <a:lnTo>
                      <a:pt x="0" y="60"/>
                    </a:lnTo>
                    <a:lnTo>
                      <a:pt x="40" y="60"/>
                    </a:lnTo>
                    <a:lnTo>
                      <a:pt x="40" y="100"/>
                    </a:lnTo>
                    <a:close/>
                    <a:moveTo>
                      <a:pt x="40" y="39"/>
                    </a:moveTo>
                    <a:lnTo>
                      <a:pt x="0" y="39"/>
                    </a:lnTo>
                    <a:lnTo>
                      <a:pt x="0" y="0"/>
                    </a:lnTo>
                    <a:lnTo>
                      <a:pt x="40" y="0"/>
                    </a:lnTo>
                    <a:lnTo>
                      <a:pt x="40" y="39"/>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8" name="任意多边形 117">
                <a:extLst>
                  <a:ext uri="{FF2B5EF4-FFF2-40B4-BE49-F238E27FC236}">
                    <a16:creationId xmlns:a16="http://schemas.microsoft.com/office/drawing/2014/main" xmlns="" id="{37C31B3F-29D9-4010-9247-40A3D4B883DF}"/>
                  </a:ext>
                </a:extLst>
              </p:cNvPr>
              <p:cNvSpPr>
                <a:spLocks/>
              </p:cNvSpPr>
              <p:nvPr/>
            </p:nvSpPr>
            <p:spPr bwMode="auto">
              <a:xfrm>
                <a:off x="7223" y="21083"/>
                <a:ext cx="22" cy="137"/>
              </a:xfrm>
              <a:custGeom>
                <a:avLst/>
                <a:gdLst>
                  <a:gd name="T0" fmla="*/ 1 w 41"/>
                  <a:gd name="T1" fmla="*/ 1 h 244"/>
                  <a:gd name="T2" fmla="*/ 0 w 41"/>
                  <a:gd name="T3" fmla="*/ 1 h 244"/>
                  <a:gd name="T4" fmla="*/ 0 w 41"/>
                  <a:gd name="T5" fmla="*/ 1 h 244"/>
                  <a:gd name="T6" fmla="*/ 1 w 41"/>
                  <a:gd name="T7" fmla="*/ 1 h 244"/>
                  <a:gd name="T8" fmla="*/ 1 w 41"/>
                  <a:gd name="T9" fmla="*/ 1 h 244"/>
                  <a:gd name="T10" fmla="*/ 1 w 41"/>
                  <a:gd name="T11" fmla="*/ 1 h 244"/>
                  <a:gd name="T12" fmla="*/ 0 w 41"/>
                  <a:gd name="T13" fmla="*/ 1 h 244"/>
                  <a:gd name="T14" fmla="*/ 0 w 41"/>
                  <a:gd name="T15" fmla="*/ 1 h 244"/>
                  <a:gd name="T16" fmla="*/ 1 w 41"/>
                  <a:gd name="T17" fmla="*/ 1 h 244"/>
                  <a:gd name="T18" fmla="*/ 1 w 41"/>
                  <a:gd name="T19" fmla="*/ 1 h 244"/>
                  <a:gd name="T20" fmla="*/ 1 w 41"/>
                  <a:gd name="T21" fmla="*/ 1 h 244"/>
                  <a:gd name="T22" fmla="*/ 0 w 41"/>
                  <a:gd name="T23" fmla="*/ 1 h 244"/>
                  <a:gd name="T24" fmla="*/ 0 w 41"/>
                  <a:gd name="T25" fmla="*/ 1 h 244"/>
                  <a:gd name="T26" fmla="*/ 1 w 41"/>
                  <a:gd name="T27" fmla="*/ 1 h 244"/>
                  <a:gd name="T28" fmla="*/ 1 w 41"/>
                  <a:gd name="T29" fmla="*/ 1 h 244"/>
                  <a:gd name="T30" fmla="*/ 1 w 41"/>
                  <a:gd name="T31" fmla="*/ 1 h 244"/>
                  <a:gd name="T32" fmla="*/ 0 w 41"/>
                  <a:gd name="T33" fmla="*/ 1 h 244"/>
                  <a:gd name="T34" fmla="*/ 0 w 41"/>
                  <a:gd name="T35" fmla="*/ 1 h 244"/>
                  <a:gd name="T36" fmla="*/ 1 w 41"/>
                  <a:gd name="T37" fmla="*/ 1 h 244"/>
                  <a:gd name="T38" fmla="*/ 1 w 41"/>
                  <a:gd name="T39" fmla="*/ 1 h 244"/>
                  <a:gd name="T40" fmla="*/ 1 w 41"/>
                  <a:gd name="T41" fmla="*/ 1 h 244"/>
                  <a:gd name="T42" fmla="*/ 0 w 41"/>
                  <a:gd name="T43" fmla="*/ 1 h 244"/>
                  <a:gd name="T44" fmla="*/ 0 w 41"/>
                  <a:gd name="T45" fmla="*/ 0 h 244"/>
                  <a:gd name="T46" fmla="*/ 1 w 41"/>
                  <a:gd name="T47" fmla="*/ 0 h 244"/>
                  <a:gd name="T48" fmla="*/ 1 w 41"/>
                  <a:gd name="T49" fmla="*/ 1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244"/>
                  <a:gd name="T77" fmla="*/ 41 w 41"/>
                  <a:gd name="T78" fmla="*/ 244 h 2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244">
                    <a:moveTo>
                      <a:pt x="40" y="243"/>
                    </a:moveTo>
                    <a:lnTo>
                      <a:pt x="0" y="243"/>
                    </a:lnTo>
                    <a:lnTo>
                      <a:pt x="0" y="240"/>
                    </a:lnTo>
                    <a:lnTo>
                      <a:pt x="40" y="240"/>
                    </a:lnTo>
                    <a:lnTo>
                      <a:pt x="40" y="243"/>
                    </a:lnTo>
                    <a:close/>
                    <a:moveTo>
                      <a:pt x="40" y="221"/>
                    </a:moveTo>
                    <a:lnTo>
                      <a:pt x="0" y="221"/>
                    </a:lnTo>
                    <a:lnTo>
                      <a:pt x="0" y="181"/>
                    </a:lnTo>
                    <a:lnTo>
                      <a:pt x="40" y="181"/>
                    </a:lnTo>
                    <a:lnTo>
                      <a:pt x="40" y="221"/>
                    </a:lnTo>
                    <a:close/>
                    <a:moveTo>
                      <a:pt x="40" y="160"/>
                    </a:moveTo>
                    <a:lnTo>
                      <a:pt x="0" y="160"/>
                    </a:lnTo>
                    <a:lnTo>
                      <a:pt x="0" y="121"/>
                    </a:lnTo>
                    <a:lnTo>
                      <a:pt x="40" y="121"/>
                    </a:lnTo>
                    <a:lnTo>
                      <a:pt x="40" y="160"/>
                    </a:lnTo>
                    <a:close/>
                    <a:moveTo>
                      <a:pt x="40" y="100"/>
                    </a:moveTo>
                    <a:lnTo>
                      <a:pt x="0" y="100"/>
                    </a:lnTo>
                    <a:lnTo>
                      <a:pt x="0" y="60"/>
                    </a:lnTo>
                    <a:lnTo>
                      <a:pt x="40" y="60"/>
                    </a:lnTo>
                    <a:lnTo>
                      <a:pt x="40" y="100"/>
                    </a:lnTo>
                    <a:close/>
                    <a:moveTo>
                      <a:pt x="40" y="40"/>
                    </a:moveTo>
                    <a:lnTo>
                      <a:pt x="0" y="40"/>
                    </a:lnTo>
                    <a:lnTo>
                      <a:pt x="0" y="0"/>
                    </a:lnTo>
                    <a:lnTo>
                      <a:pt x="40" y="0"/>
                    </a:lnTo>
                    <a:lnTo>
                      <a:pt x="40" y="40"/>
                    </a:lnTo>
                    <a:close/>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89" name="任意多边形 118">
                <a:extLst>
                  <a:ext uri="{FF2B5EF4-FFF2-40B4-BE49-F238E27FC236}">
                    <a16:creationId xmlns:a16="http://schemas.microsoft.com/office/drawing/2014/main" xmlns="" id="{25D4D347-2B21-4651-B3BE-B3E3DDA6477E}"/>
                  </a:ext>
                </a:extLst>
              </p:cNvPr>
              <p:cNvSpPr>
                <a:spLocks/>
              </p:cNvSpPr>
              <p:nvPr/>
            </p:nvSpPr>
            <p:spPr bwMode="auto">
              <a:xfrm>
                <a:off x="7668" y="21673"/>
                <a:ext cx="115" cy="115"/>
              </a:xfrm>
              <a:custGeom>
                <a:avLst/>
                <a:gdLst>
                  <a:gd name="T0" fmla="*/ 1 w 201"/>
                  <a:gd name="T1" fmla="*/ 1 h 201"/>
                  <a:gd name="T2" fmla="*/ 0 w 201"/>
                  <a:gd name="T3" fmla="*/ 1 h 201"/>
                  <a:gd name="T4" fmla="*/ 1 w 201"/>
                  <a:gd name="T5" fmla="*/ 0 h 201"/>
                  <a:gd name="T6" fmla="*/ 1 w 201"/>
                  <a:gd name="T7" fmla="*/ 1 h 201"/>
                  <a:gd name="T8" fmla="*/ 1 w 201"/>
                  <a:gd name="T9" fmla="*/ 1 h 201"/>
                  <a:gd name="T10" fmla="*/ 0 60000 65536"/>
                  <a:gd name="T11" fmla="*/ 0 60000 65536"/>
                  <a:gd name="T12" fmla="*/ 0 60000 65536"/>
                  <a:gd name="T13" fmla="*/ 0 60000 65536"/>
                  <a:gd name="T14" fmla="*/ 0 60000 65536"/>
                  <a:gd name="T15" fmla="*/ 0 w 201"/>
                  <a:gd name="T16" fmla="*/ 0 h 201"/>
                  <a:gd name="T17" fmla="*/ 201 w 201"/>
                  <a:gd name="T18" fmla="*/ 201 h 201"/>
                </a:gdLst>
                <a:ahLst/>
                <a:cxnLst>
                  <a:cxn ang="T10">
                    <a:pos x="T0" y="T1"/>
                  </a:cxn>
                  <a:cxn ang="T11">
                    <a:pos x="T2" y="T3"/>
                  </a:cxn>
                  <a:cxn ang="T12">
                    <a:pos x="T4" y="T5"/>
                  </a:cxn>
                  <a:cxn ang="T13">
                    <a:pos x="T6" y="T7"/>
                  </a:cxn>
                  <a:cxn ang="T14">
                    <a:pos x="T8" y="T9"/>
                  </a:cxn>
                </a:cxnLst>
                <a:rect l="T15" t="T16" r="T17" b="T18"/>
                <a:pathLst>
                  <a:path w="201" h="201">
                    <a:moveTo>
                      <a:pt x="100" y="200"/>
                    </a:moveTo>
                    <a:cubicBezTo>
                      <a:pt x="45" y="200"/>
                      <a:pt x="0" y="155"/>
                      <a:pt x="0" y="100"/>
                    </a:cubicBezTo>
                    <a:cubicBezTo>
                      <a:pt x="0" y="45"/>
                      <a:pt x="45" y="0"/>
                      <a:pt x="100" y="0"/>
                    </a:cubicBezTo>
                    <a:cubicBezTo>
                      <a:pt x="155" y="0"/>
                      <a:pt x="200" y="45"/>
                      <a:pt x="200" y="100"/>
                    </a:cubicBezTo>
                    <a:cubicBezTo>
                      <a:pt x="200" y="155"/>
                      <a:pt x="155" y="200"/>
                      <a:pt x="100" y="200"/>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sp>
            <p:nvSpPr>
              <p:cNvPr id="290" name="任意多边形 119">
                <a:extLst>
                  <a:ext uri="{FF2B5EF4-FFF2-40B4-BE49-F238E27FC236}">
                    <a16:creationId xmlns:a16="http://schemas.microsoft.com/office/drawing/2014/main" xmlns="" id="{1D15C7F0-39B9-44BD-88B2-193DBA5AD599}"/>
                  </a:ext>
                </a:extLst>
              </p:cNvPr>
              <p:cNvSpPr>
                <a:spLocks/>
              </p:cNvSpPr>
              <p:nvPr/>
            </p:nvSpPr>
            <p:spPr bwMode="auto">
              <a:xfrm>
                <a:off x="7463" y="21673"/>
                <a:ext cx="115" cy="115"/>
              </a:xfrm>
              <a:custGeom>
                <a:avLst/>
                <a:gdLst>
                  <a:gd name="T0" fmla="*/ 1 w 201"/>
                  <a:gd name="T1" fmla="*/ 1 h 201"/>
                  <a:gd name="T2" fmla="*/ 0 w 201"/>
                  <a:gd name="T3" fmla="*/ 1 h 201"/>
                  <a:gd name="T4" fmla="*/ 1 w 201"/>
                  <a:gd name="T5" fmla="*/ 0 h 201"/>
                  <a:gd name="T6" fmla="*/ 1 w 201"/>
                  <a:gd name="T7" fmla="*/ 1 h 201"/>
                  <a:gd name="T8" fmla="*/ 1 w 201"/>
                  <a:gd name="T9" fmla="*/ 1 h 201"/>
                  <a:gd name="T10" fmla="*/ 0 60000 65536"/>
                  <a:gd name="T11" fmla="*/ 0 60000 65536"/>
                  <a:gd name="T12" fmla="*/ 0 60000 65536"/>
                  <a:gd name="T13" fmla="*/ 0 60000 65536"/>
                  <a:gd name="T14" fmla="*/ 0 60000 65536"/>
                  <a:gd name="T15" fmla="*/ 0 w 201"/>
                  <a:gd name="T16" fmla="*/ 0 h 201"/>
                  <a:gd name="T17" fmla="*/ 201 w 201"/>
                  <a:gd name="T18" fmla="*/ 201 h 201"/>
                </a:gdLst>
                <a:ahLst/>
                <a:cxnLst>
                  <a:cxn ang="T10">
                    <a:pos x="T0" y="T1"/>
                  </a:cxn>
                  <a:cxn ang="T11">
                    <a:pos x="T2" y="T3"/>
                  </a:cxn>
                  <a:cxn ang="T12">
                    <a:pos x="T4" y="T5"/>
                  </a:cxn>
                  <a:cxn ang="T13">
                    <a:pos x="T6" y="T7"/>
                  </a:cxn>
                  <a:cxn ang="T14">
                    <a:pos x="T8" y="T9"/>
                  </a:cxn>
                </a:cxnLst>
                <a:rect l="T15" t="T16" r="T17" b="T18"/>
                <a:pathLst>
                  <a:path w="201" h="201">
                    <a:moveTo>
                      <a:pt x="100" y="200"/>
                    </a:moveTo>
                    <a:cubicBezTo>
                      <a:pt x="45" y="200"/>
                      <a:pt x="0" y="155"/>
                      <a:pt x="0" y="100"/>
                    </a:cubicBezTo>
                    <a:cubicBezTo>
                      <a:pt x="0" y="45"/>
                      <a:pt x="45" y="0"/>
                      <a:pt x="100" y="0"/>
                    </a:cubicBezTo>
                    <a:cubicBezTo>
                      <a:pt x="155" y="0"/>
                      <a:pt x="200" y="45"/>
                      <a:pt x="200" y="100"/>
                    </a:cubicBezTo>
                    <a:cubicBezTo>
                      <a:pt x="200" y="155"/>
                      <a:pt x="155" y="200"/>
                      <a:pt x="100" y="200"/>
                    </a:cubicBezTo>
                  </a:path>
                </a:pathLst>
              </a:custGeom>
              <a:grpFill/>
              <a:ln w="3175">
                <a:solidFill>
                  <a:srgbClr val="000000"/>
                </a:solidFill>
                <a:round/>
                <a:headEnd/>
                <a:tailEnd/>
              </a:ln>
              <a:extLst/>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193561" rtl="0" eaLnBrk="1" fontAlgn="auto" latinLnBrk="0" hangingPunct="0">
                  <a:lnSpc>
                    <a:spcPct val="115000"/>
                  </a:lnSpc>
                  <a:buClrTx/>
                  <a:buSzTx/>
                  <a:buFontTx/>
                  <a:buNone/>
                  <a:tabLst/>
                  <a:defRPr/>
                </a:pPr>
                <a:endParaRPr kumimoji="0" lang="zh-CN" altLang="en-US" sz="1156" b="0" i="0" u="none" strike="noStrike" kern="0" cap="none" spc="0" normalizeH="0" baseline="0" noProof="0">
                  <a:ln>
                    <a:noFill/>
                  </a:ln>
                  <a:solidFill>
                    <a:srgbClr val="FFFFFF"/>
                  </a:solidFill>
                  <a:effectLst/>
                  <a:uLnTx/>
                  <a:uFillTx/>
                  <a:cs typeface="+mn-ea"/>
                  <a:sym typeface="+mn-lt"/>
                </a:endParaRPr>
              </a:p>
            </p:txBody>
          </p:sp>
        </p:grpSp>
      </p:grpSp>
      <p:sp>
        <p:nvSpPr>
          <p:cNvPr id="291" name="矩形 81">
            <a:extLst>
              <a:ext uri="{FF2B5EF4-FFF2-40B4-BE49-F238E27FC236}">
                <a16:creationId xmlns:a16="http://schemas.microsoft.com/office/drawing/2014/main" xmlns="" id="{0752627A-4047-457D-9BF4-99845E6BEA57}"/>
              </a:ext>
            </a:extLst>
          </p:cNvPr>
          <p:cNvSpPr/>
          <p:nvPr/>
        </p:nvSpPr>
        <p:spPr>
          <a:xfrm>
            <a:off x="10505981" y="4270668"/>
            <a:ext cx="1640384" cy="1800000"/>
          </a:xfrm>
          <a:prstGeom prst="rect">
            <a:avLst/>
          </a:prstGeom>
          <a:solidFill>
            <a:sysClr val="window" lastClr="FFFFFF">
              <a:lumMod val="85000"/>
              <a:alpha val="50000"/>
            </a:sysClr>
          </a:solidFill>
          <a:ln w="12700" cap="flat" cmpd="sng" algn="ctr">
            <a:solidFill>
              <a:sysClr val="window" lastClr="FFFFFF">
                <a:lumMod val="85000"/>
              </a:sysClr>
            </a:solidFill>
            <a:prstDash val="solid"/>
            <a:miter lim="800000"/>
          </a:ln>
          <a:effectLst/>
        </p:spPr>
        <p:txBody>
          <a:bodyPr rot="0" spcFirstLastPara="0" vertOverflow="overflow" horzOverflow="overflow" vert="horz" wrap="square" lIns="137109" tIns="29022" rIns="58043" bIns="29022" numCol="1" spcCol="0" rtlCol="0" fromWordArt="0" anchor="ctr" anchorCtr="0" forceAA="0" compatLnSpc="1">
            <a:prstTxWarp prst="textNoShape">
              <a:avLst/>
            </a:prstTxWarp>
            <a:noAutofit/>
          </a:bodyPr>
          <a:lstStyle/>
          <a:p>
            <a:pPr marL="0" marR="0" lvl="0" indent="0" algn="ctr" defTabSz="877309"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black"/>
              </a:solidFill>
              <a:effectLst/>
              <a:uLnTx/>
              <a:uFillTx/>
              <a:ea typeface="微软雅黑"/>
              <a:cs typeface="+mn-ea"/>
              <a:sym typeface="+mn-lt"/>
            </a:endParaRPr>
          </a:p>
        </p:txBody>
      </p:sp>
      <p:sp>
        <p:nvSpPr>
          <p:cNvPr id="292" name="矩形 245">
            <a:extLst>
              <a:ext uri="{FF2B5EF4-FFF2-40B4-BE49-F238E27FC236}">
                <a16:creationId xmlns:a16="http://schemas.microsoft.com/office/drawing/2014/main" xmlns="" id="{ED2D4B23-074F-463C-A03B-58D9A0C156A6}"/>
              </a:ext>
            </a:extLst>
          </p:cNvPr>
          <p:cNvSpPr/>
          <p:nvPr/>
        </p:nvSpPr>
        <p:spPr>
          <a:xfrm>
            <a:off x="11242533" y="4496838"/>
            <a:ext cx="945022" cy="289759"/>
          </a:xfrm>
          <a:prstGeom prst="rect">
            <a:avLst/>
          </a:prstGeom>
        </p:spPr>
        <p:txBody>
          <a:bodyPr wrap="square" lIns="0" tIns="0" rIns="0" bIns="0">
            <a:spAutoFit/>
          </a:bodyPr>
          <a:lstStyle/>
          <a:p>
            <a:pPr algn="ctr">
              <a:lnSpc>
                <a:spcPct val="150000"/>
              </a:lnSpc>
              <a:defRPr/>
            </a:pPr>
            <a:r>
              <a:rPr lang="en-US" altLang="zh-CN" sz="1400" kern="0" dirty="0" smtClean="0">
                <a:solidFill>
                  <a:prstClr val="black">
                    <a:lumMod val="65000"/>
                    <a:lumOff val="35000"/>
                  </a:prstClr>
                </a:solidFill>
                <a:ea typeface="微软雅黑"/>
                <a:cs typeface="+mn-ea"/>
                <a:sym typeface="+mn-lt"/>
              </a:rPr>
              <a:t>EC</a:t>
            </a:r>
            <a:endParaRPr lang="en-US" altLang="zh-CN" sz="1400" kern="0" dirty="0">
              <a:solidFill>
                <a:prstClr val="black">
                  <a:lumMod val="65000"/>
                  <a:lumOff val="35000"/>
                </a:prstClr>
              </a:solidFill>
              <a:ea typeface="微软雅黑"/>
              <a:cs typeface="+mn-ea"/>
              <a:sym typeface="+mn-lt"/>
            </a:endParaRPr>
          </a:p>
        </p:txBody>
      </p:sp>
      <p:sp>
        <p:nvSpPr>
          <p:cNvPr id="293" name="矩形 24">
            <a:extLst>
              <a:ext uri="{FF2B5EF4-FFF2-40B4-BE49-F238E27FC236}">
                <a16:creationId xmlns:a16="http://schemas.microsoft.com/office/drawing/2014/main" xmlns="" id="{DC14D9D1-A1D0-4371-91AC-5D7F94A1EC6C}"/>
              </a:ext>
            </a:extLst>
          </p:cNvPr>
          <p:cNvSpPr/>
          <p:nvPr/>
        </p:nvSpPr>
        <p:spPr>
          <a:xfrm>
            <a:off x="11259705" y="5493622"/>
            <a:ext cx="945022" cy="289759"/>
          </a:xfrm>
          <a:prstGeom prst="rect">
            <a:avLst/>
          </a:prstGeom>
        </p:spPr>
        <p:txBody>
          <a:bodyPr wrap="square" lIns="0" tIns="0" rIns="0" bIns="0">
            <a:spAutoFit/>
          </a:bodyPr>
          <a:lstStyle/>
          <a:p>
            <a:pPr algn="ctr">
              <a:lnSpc>
                <a:spcPct val="150000"/>
              </a:lnSpc>
              <a:defRPr/>
            </a:pPr>
            <a:r>
              <a:rPr lang="en-US" altLang="zh-CN" sz="1400" kern="0" dirty="0">
                <a:solidFill>
                  <a:prstClr val="black">
                    <a:lumMod val="65000"/>
                    <a:lumOff val="35000"/>
                  </a:prstClr>
                </a:solidFill>
                <a:ea typeface="微软雅黑"/>
                <a:cs typeface="+mn-ea"/>
                <a:sym typeface="+mn-lt"/>
              </a:rPr>
              <a:t>NGRTC</a:t>
            </a:r>
          </a:p>
        </p:txBody>
      </p:sp>
      <p:pic>
        <p:nvPicPr>
          <p:cNvPr id="294" name="图片 247">
            <a:extLst>
              <a:ext uri="{FF2B5EF4-FFF2-40B4-BE49-F238E27FC236}">
                <a16:creationId xmlns:a16="http://schemas.microsoft.com/office/drawing/2014/main" xmlns="" id="{A86C3D28-0D29-4CCF-8389-E81DD9C8E8E7}"/>
              </a:ext>
            </a:extLst>
          </p:cNvPr>
          <p:cNvPicPr>
            <a:picLocks noChangeAspect="1"/>
          </p:cNvPicPr>
          <p:nvPr/>
        </p:nvPicPr>
        <p:blipFill>
          <a:blip r:embed="rId16"/>
          <a:stretch>
            <a:fillRect/>
          </a:stretch>
        </p:blipFill>
        <p:spPr>
          <a:xfrm>
            <a:off x="10750766" y="5484450"/>
            <a:ext cx="409047" cy="379383"/>
          </a:xfrm>
          <a:prstGeom prst="rect">
            <a:avLst/>
          </a:prstGeom>
        </p:spPr>
      </p:pic>
      <p:pic>
        <p:nvPicPr>
          <p:cNvPr id="295" name="Picture 2">
            <a:extLst>
              <a:ext uri="{FF2B5EF4-FFF2-40B4-BE49-F238E27FC236}">
                <a16:creationId xmlns:a16="http://schemas.microsoft.com/office/drawing/2014/main" xmlns="" id="{16ED6A35-3B60-40FB-891A-0ED3FD30C134}"/>
              </a:ext>
            </a:extLst>
          </p:cNvPr>
          <p:cNvPicPr>
            <a:picLocks noChangeAspect="1"/>
          </p:cNvPicPr>
          <p:nvPr/>
        </p:nvPicPr>
        <p:blipFill>
          <a:blip r:embed="rId17"/>
          <a:stretch>
            <a:fillRect/>
          </a:stretch>
        </p:blipFill>
        <p:spPr>
          <a:xfrm>
            <a:off x="10619175" y="4386643"/>
            <a:ext cx="734555" cy="586548"/>
          </a:xfrm>
          <a:prstGeom prst="rect">
            <a:avLst/>
          </a:prstGeom>
        </p:spPr>
      </p:pic>
    </p:spTree>
    <p:extLst>
      <p:ext uri="{BB962C8B-B14F-4D97-AF65-F5344CB8AC3E}">
        <p14:creationId xmlns:p14="http://schemas.microsoft.com/office/powerpoint/2010/main" val="2977181867"/>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3202966029"/>
              </p:ext>
            </p:extLst>
          </p:nvPr>
        </p:nvGraphicFramePr>
        <p:xfrm>
          <a:off x="105007" y="1825707"/>
          <a:ext cx="11981986" cy="4772488"/>
        </p:xfrm>
        <a:graphic>
          <a:graphicData uri="http://schemas.openxmlformats.org/drawingml/2006/table">
            <a:tbl>
              <a:tblPr firstRow="1" bandRow="1">
                <a:tableStyleId>{5C22544A-7EE6-4342-B048-85BDC9FD1C3A}</a:tableStyleId>
              </a:tblPr>
              <a:tblGrid>
                <a:gridCol w="633093">
                  <a:extLst>
                    <a:ext uri="{9D8B030D-6E8A-4147-A177-3AD203B41FA5}">
                      <a16:colId xmlns:a16="http://schemas.microsoft.com/office/drawing/2014/main" xmlns="" val="2236238882"/>
                    </a:ext>
                  </a:extLst>
                </a:gridCol>
                <a:gridCol w="1301219">
                  <a:extLst>
                    <a:ext uri="{9D8B030D-6E8A-4147-A177-3AD203B41FA5}">
                      <a16:colId xmlns:a16="http://schemas.microsoft.com/office/drawing/2014/main" xmlns="" val="562605877"/>
                    </a:ext>
                  </a:extLst>
                </a:gridCol>
                <a:gridCol w="5246732">
                  <a:extLst>
                    <a:ext uri="{9D8B030D-6E8A-4147-A177-3AD203B41FA5}">
                      <a16:colId xmlns:a16="http://schemas.microsoft.com/office/drawing/2014/main" xmlns="" val="824553124"/>
                    </a:ext>
                  </a:extLst>
                </a:gridCol>
                <a:gridCol w="1384846">
                  <a:extLst>
                    <a:ext uri="{9D8B030D-6E8A-4147-A177-3AD203B41FA5}">
                      <a16:colId xmlns:a16="http://schemas.microsoft.com/office/drawing/2014/main" xmlns="" val="4265244648"/>
                    </a:ext>
                  </a:extLst>
                </a:gridCol>
                <a:gridCol w="1079355">
                  <a:extLst>
                    <a:ext uri="{9D8B030D-6E8A-4147-A177-3AD203B41FA5}">
                      <a16:colId xmlns:a16="http://schemas.microsoft.com/office/drawing/2014/main" xmlns="" val="714072198"/>
                    </a:ext>
                  </a:extLst>
                </a:gridCol>
                <a:gridCol w="1077947">
                  <a:extLst>
                    <a:ext uri="{9D8B030D-6E8A-4147-A177-3AD203B41FA5}">
                      <a16:colId xmlns:a16="http://schemas.microsoft.com/office/drawing/2014/main" xmlns="" val="1390949308"/>
                    </a:ext>
                  </a:extLst>
                </a:gridCol>
                <a:gridCol w="1258794">
                  <a:extLst>
                    <a:ext uri="{9D8B030D-6E8A-4147-A177-3AD203B41FA5}">
                      <a16:colId xmlns:a16="http://schemas.microsoft.com/office/drawing/2014/main" xmlns="" val="129207063"/>
                    </a:ext>
                  </a:extLst>
                </a:gridCol>
              </a:tblGrid>
              <a:tr h="786827">
                <a:tc>
                  <a:txBody>
                    <a:bodyPr/>
                    <a:lstStyle/>
                    <a:p>
                      <a:pPr algn="ctr"/>
                      <a:r>
                        <a:rPr lang="en-US" sz="1400" dirty="0"/>
                        <a:t>S.NO.</a:t>
                      </a:r>
                    </a:p>
                  </a:txBody>
                  <a:tcPr/>
                </a:tc>
                <a:tc>
                  <a:txBody>
                    <a:bodyPr/>
                    <a:lstStyle/>
                    <a:p>
                      <a:pPr algn="ctr"/>
                      <a:r>
                        <a:rPr lang="en-US" sz="1400" dirty="0"/>
                        <a:t>Title </a:t>
                      </a:r>
                    </a:p>
                  </a:txBody>
                  <a:tcPr/>
                </a:tc>
                <a:tc>
                  <a:txBody>
                    <a:bodyPr/>
                    <a:lstStyle/>
                    <a:p>
                      <a:pPr algn="ctr"/>
                      <a:r>
                        <a:rPr lang="en-US" sz="1400" dirty="0"/>
                        <a:t>Brief Description and Key Objectives</a:t>
                      </a:r>
                    </a:p>
                    <a:p>
                      <a:pPr algn="ct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Related Stage-1 Study/Work Item</a:t>
                      </a:r>
                    </a:p>
                  </a:txBody>
                  <a:tcPr/>
                </a:tc>
                <a:tc>
                  <a:txBody>
                    <a:bodyPr/>
                    <a:lstStyle/>
                    <a:p>
                      <a:pPr algn="ctr"/>
                      <a:r>
                        <a:rPr lang="en-US" sz="1400" dirty="0"/>
                        <a:t>Lead Stage-2 WG </a:t>
                      </a:r>
                    </a:p>
                  </a:txBody>
                  <a:tcPr/>
                </a:tc>
                <a:tc>
                  <a:txBody>
                    <a:bodyPr/>
                    <a:lstStyle/>
                    <a:p>
                      <a:pPr algn="ctr"/>
                      <a:r>
                        <a:rPr lang="en-US" sz="1400" dirty="0"/>
                        <a:t>RAN dependencies</a:t>
                      </a:r>
                    </a:p>
                  </a:txBody>
                  <a:tcPr/>
                </a:tc>
                <a:tc>
                  <a:txBody>
                    <a:bodyPr/>
                    <a:lstStyle/>
                    <a:p>
                      <a:pPr algn="ctr"/>
                      <a:r>
                        <a:rPr lang="en-US" sz="1400" dirty="0"/>
                        <a:t>Other WG dependencies</a:t>
                      </a:r>
                    </a:p>
                  </a:txBody>
                  <a:tcPr/>
                </a:tc>
                <a:extLst>
                  <a:ext uri="{0D108BD9-81ED-4DB2-BD59-A6C34878D82A}">
                    <a16:rowId xmlns:a16="http://schemas.microsoft.com/office/drawing/2014/main" xmlns="" val="4108668729"/>
                  </a:ext>
                </a:extLst>
              </a:tr>
              <a:tr h="2065421">
                <a:tc>
                  <a:txBody>
                    <a:bodyPr/>
                    <a:lstStyle/>
                    <a:p>
                      <a:r>
                        <a:rPr lang="en-US" sz="1200" kern="1200" dirty="0">
                          <a:solidFill>
                            <a:schemeClr val="dk1"/>
                          </a:solidFill>
                          <a:effectLst/>
                          <a:latin typeface="+mn-lt"/>
                          <a:ea typeface="+mn-ea"/>
                          <a:cs typeface="+mn-cs"/>
                        </a:rPr>
                        <a:t>1</a:t>
                      </a:r>
                    </a:p>
                  </a:txBody>
                  <a:tcPr/>
                </a:tc>
                <a:tc>
                  <a:txBody>
                    <a:bodyPr/>
                    <a:lstStyle/>
                    <a:p>
                      <a:pPr marL="0" algn="l" defTabSz="914400" rtl="0" eaLnBrk="1" latinLnBrk="0" hangingPunct="1"/>
                      <a:r>
                        <a:rPr lang="en-US" sz="1200" b="1" kern="1200" dirty="0">
                          <a:solidFill>
                            <a:schemeClr val="dk1"/>
                          </a:solidFill>
                          <a:effectLst/>
                          <a:latin typeface="+mn-lt"/>
                          <a:ea typeface="+mn-ea"/>
                          <a:cs typeface="+mn-cs"/>
                        </a:rPr>
                        <a:t>Ambient </a:t>
                      </a:r>
                      <a:r>
                        <a:rPr lang="en-US" sz="1200" b="1" kern="1200" dirty="0" err="1" smtClean="0">
                          <a:solidFill>
                            <a:schemeClr val="dk1"/>
                          </a:solidFill>
                          <a:effectLst/>
                          <a:latin typeface="+mn-lt"/>
                          <a:ea typeface="+mn-ea"/>
                          <a:cs typeface="+mn-cs"/>
                        </a:rPr>
                        <a:t>IoT</a:t>
                      </a:r>
                      <a:endParaRPr lang="en-US" sz="1200" b="1" kern="1200" dirty="0" smtClean="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(See slide 9-10 for more details)</a:t>
                      </a:r>
                    </a:p>
                    <a:p>
                      <a:pPr marL="0" algn="l" defTabSz="914400" rtl="0" eaLnBrk="1" latinLnBrk="0" hangingPunct="1"/>
                      <a:endParaRPr lang="en-US" sz="1200" b="1" kern="1200" dirty="0">
                        <a:solidFill>
                          <a:schemeClr val="dk1"/>
                        </a:solidFill>
                        <a:effectLst/>
                        <a:latin typeface="+mn-lt"/>
                        <a:ea typeface="+mn-ea"/>
                        <a:cs typeface="+mn-cs"/>
                      </a:endParaRPr>
                    </a:p>
                  </a:txBody>
                  <a:tcPr/>
                </a:tc>
                <a:tc>
                  <a:txBody>
                    <a:bodyPr/>
                    <a:lstStyle/>
                    <a:p>
                      <a:r>
                        <a:rPr lang="en-US" sz="1200" kern="1200" dirty="0">
                          <a:solidFill>
                            <a:schemeClr val="dk1"/>
                          </a:solidFill>
                          <a:effectLst/>
                          <a:latin typeface="+mn-lt"/>
                          <a:ea typeface="+mn-ea"/>
                          <a:cs typeface="+mn-cs"/>
                        </a:rPr>
                        <a:t>5G system to support </a:t>
                      </a:r>
                      <a:r>
                        <a:rPr lang="en-US" altLang="zh-CN" sz="1200" kern="1200" dirty="0">
                          <a:solidFill>
                            <a:schemeClr val="dk1"/>
                          </a:solidFill>
                          <a:effectLst/>
                          <a:latin typeface="+mn-lt"/>
                          <a:ea typeface="+mn-ea"/>
                          <a:cs typeface="+mn-cs"/>
                        </a:rPr>
                        <a:t>n</a:t>
                      </a:r>
                      <a:r>
                        <a:rPr lang="en-US" sz="1200" kern="1200" dirty="0">
                          <a:solidFill>
                            <a:schemeClr val="dk1"/>
                          </a:solidFill>
                          <a:effectLst/>
                          <a:latin typeface="+mn-lt"/>
                          <a:ea typeface="+mn-ea"/>
                          <a:cs typeface="+mn-cs"/>
                        </a:rPr>
                        <a:t>ew IoT segment for battery</a:t>
                      </a:r>
                      <a:r>
                        <a:rPr lang="en-US" altLang="zh-CN" sz="1200" kern="1200" dirty="0">
                          <a:solidFill>
                            <a:schemeClr val="dk1"/>
                          </a:solidFill>
                          <a:effectLst/>
                          <a:latin typeface="+mn-lt"/>
                          <a:ea typeface="+mn-ea"/>
                          <a:cs typeface="+mn-cs"/>
                        </a:rPr>
                        <a:t>-</a:t>
                      </a:r>
                      <a:r>
                        <a:rPr lang="en-US" sz="1200" kern="1200" dirty="0">
                          <a:solidFill>
                            <a:schemeClr val="dk1"/>
                          </a:solidFill>
                          <a:effectLst/>
                          <a:latin typeface="+mn-lt"/>
                          <a:ea typeface="+mn-ea"/>
                          <a:cs typeface="+mn-cs"/>
                        </a:rPr>
                        <a:t>less device</a:t>
                      </a:r>
                      <a:r>
                        <a:rPr lang="en-US" altLang="zh-CN" sz="1200" kern="1200" dirty="0">
                          <a:solidFill>
                            <a:schemeClr val="dk1"/>
                          </a:solidFill>
                          <a:effectLst/>
                          <a:latin typeface="+mn-lt"/>
                          <a:ea typeface="+mn-ea"/>
                          <a:cs typeface="+mn-cs"/>
                        </a:rPr>
                        <a:t>s</a:t>
                      </a:r>
                      <a:r>
                        <a:rPr lang="en-US" sz="1200" kern="1200" dirty="0">
                          <a:solidFill>
                            <a:schemeClr val="dk1"/>
                          </a:solidFill>
                          <a:effectLst/>
                          <a:latin typeface="+mn-lt"/>
                          <a:ea typeface="+mn-ea"/>
                          <a:cs typeface="+mn-cs"/>
                        </a:rPr>
                        <a:t>. </a:t>
                      </a:r>
                    </a:p>
                    <a:p>
                      <a:r>
                        <a:rPr lang="en-US" sz="1200" kern="1200" dirty="0">
                          <a:solidFill>
                            <a:schemeClr val="dk1"/>
                          </a:solidFill>
                          <a:effectLst/>
                          <a:latin typeface="+mn-lt"/>
                          <a:ea typeface="+mn-ea"/>
                          <a:cs typeface="+mn-cs"/>
                        </a:rPr>
                        <a:t>Key objectives:</a:t>
                      </a:r>
                    </a:p>
                    <a:p>
                      <a:pPr marL="228600" indent="-228600">
                        <a:buFont typeface="+mj-lt"/>
                        <a:buAutoNum type="arabicParenR"/>
                      </a:pPr>
                      <a:r>
                        <a:rPr lang="en-US" sz="1200" kern="1200" dirty="0">
                          <a:solidFill>
                            <a:schemeClr val="dk1"/>
                          </a:solidFill>
                          <a:effectLst/>
                          <a:latin typeface="+mn-lt"/>
                          <a:ea typeface="+mn-ea"/>
                          <a:cs typeface="+mn-cs"/>
                        </a:rPr>
                        <a:t>Architecture update to support Ambient IoT for all </a:t>
                      </a:r>
                      <a:r>
                        <a:rPr lang="en-US" sz="1200" kern="1200" dirty="0" smtClean="0">
                          <a:solidFill>
                            <a:schemeClr val="dk1"/>
                          </a:solidFill>
                          <a:effectLst/>
                          <a:latin typeface="+mn-lt"/>
                          <a:ea typeface="+mn-ea"/>
                          <a:cs typeface="+mn-cs"/>
                        </a:rPr>
                        <a:t>types </a:t>
                      </a:r>
                      <a:r>
                        <a:rPr lang="en-US" sz="1200" kern="1200" dirty="0">
                          <a:solidFill>
                            <a:schemeClr val="dk1"/>
                          </a:solidFill>
                          <a:effectLst/>
                          <a:latin typeface="+mn-lt"/>
                          <a:ea typeface="+mn-ea"/>
                          <a:cs typeface="+mn-cs"/>
                        </a:rPr>
                        <a:t>of devices(passive, semi-passive, active)</a:t>
                      </a:r>
                    </a:p>
                    <a:p>
                      <a:pPr marL="228600" indent="-228600">
                        <a:buFont typeface="+mj-lt"/>
                        <a:buAutoNum type="arabicParenR"/>
                      </a:pPr>
                      <a:r>
                        <a:rPr lang="en-US" sz="1200" kern="1200" dirty="0">
                          <a:solidFill>
                            <a:schemeClr val="dk1"/>
                          </a:solidFill>
                          <a:effectLst/>
                          <a:latin typeface="+mn-lt"/>
                          <a:ea typeface="+mn-ea"/>
                          <a:cs typeface="+mn-cs"/>
                        </a:rPr>
                        <a:t>Ambient IoT device identification</a:t>
                      </a:r>
                    </a:p>
                    <a:p>
                      <a:pPr marL="228600" indent="-228600" algn="l" defTabSz="914400" rtl="0" eaLnBrk="1" latinLnBrk="0" hangingPunct="1">
                        <a:buFont typeface="+mj-lt"/>
                        <a:buAutoNum type="arabicParenR"/>
                      </a:pPr>
                      <a:r>
                        <a:rPr lang="en-US" sz="1200" kern="1200" dirty="0" smtClean="0">
                          <a:solidFill>
                            <a:schemeClr val="dk1"/>
                          </a:solidFill>
                          <a:effectLst/>
                          <a:latin typeface="+mn-lt"/>
                          <a:ea typeface="+mn-ea"/>
                          <a:cs typeface="+mn-cs"/>
                        </a:rPr>
                        <a:t>Registration and connection management of Ambient </a:t>
                      </a:r>
                      <a:r>
                        <a:rPr lang="en-US" sz="1200" kern="1200" dirty="0" err="1" smtClean="0">
                          <a:solidFill>
                            <a:schemeClr val="dk1"/>
                          </a:solidFill>
                          <a:effectLst/>
                          <a:latin typeface="+mn-lt"/>
                          <a:ea typeface="+mn-ea"/>
                          <a:cs typeface="+mn-cs"/>
                        </a:rPr>
                        <a:t>IoT</a:t>
                      </a:r>
                      <a:r>
                        <a:rPr lang="en-US" sz="1200" kern="1200" dirty="0" smtClean="0">
                          <a:solidFill>
                            <a:schemeClr val="dk1"/>
                          </a:solidFill>
                          <a:effectLst/>
                          <a:latin typeface="+mn-lt"/>
                          <a:ea typeface="+mn-ea"/>
                          <a:cs typeface="+mn-cs"/>
                        </a:rPr>
                        <a:t> devices</a:t>
                      </a:r>
                    </a:p>
                    <a:p>
                      <a:pPr marL="228600" indent="-228600" algn="l" defTabSz="914400" rtl="0" eaLnBrk="1" latinLnBrk="0" hangingPunct="1">
                        <a:buFont typeface="+mj-lt"/>
                        <a:buAutoNum type="arabicParenR"/>
                      </a:pPr>
                      <a:r>
                        <a:rPr lang="en-US" sz="1200" kern="1200" dirty="0" smtClean="0">
                          <a:solidFill>
                            <a:schemeClr val="dk1"/>
                          </a:solidFill>
                          <a:effectLst/>
                          <a:latin typeface="+mn-lt"/>
                          <a:ea typeface="+mn-ea"/>
                          <a:cs typeface="+mn-cs"/>
                        </a:rPr>
                        <a:t>Services for Ambient </a:t>
                      </a:r>
                      <a:r>
                        <a:rPr lang="en-US" sz="1200" kern="1200" dirty="0" err="1" smtClean="0">
                          <a:solidFill>
                            <a:schemeClr val="dk1"/>
                          </a:solidFill>
                          <a:effectLst/>
                          <a:latin typeface="+mn-lt"/>
                          <a:ea typeface="+mn-ea"/>
                          <a:cs typeface="+mn-cs"/>
                        </a:rPr>
                        <a:t>IoT</a:t>
                      </a:r>
                      <a:r>
                        <a:rPr lang="en-US" sz="1200" kern="1200" dirty="0" smtClean="0">
                          <a:solidFill>
                            <a:schemeClr val="dk1"/>
                          </a:solidFill>
                          <a:effectLst/>
                          <a:latin typeface="+mn-lt"/>
                          <a:ea typeface="+mn-ea"/>
                          <a:cs typeface="+mn-cs"/>
                        </a:rPr>
                        <a:t> (</a:t>
                      </a:r>
                      <a:r>
                        <a:rPr lang="en-US" sz="1200" kern="1200" dirty="0" err="1" smtClean="0">
                          <a:solidFill>
                            <a:schemeClr val="dk1"/>
                          </a:solidFill>
                          <a:effectLst/>
                          <a:latin typeface="+mn-lt"/>
                          <a:ea typeface="+mn-ea"/>
                          <a:cs typeface="+mn-cs"/>
                        </a:rPr>
                        <a:t>e.g</a:t>
                      </a:r>
                      <a:r>
                        <a:rPr lang="en-US" sz="1200" kern="1200" dirty="0" smtClean="0">
                          <a:solidFill>
                            <a:schemeClr val="dk1"/>
                          </a:solidFill>
                          <a:effectLst/>
                          <a:latin typeface="+mn-lt"/>
                          <a:ea typeface="+mn-ea"/>
                          <a:cs typeface="+mn-cs"/>
                        </a:rPr>
                        <a:t> small data transfer, Inventory service etc.)</a:t>
                      </a:r>
                      <a:endParaRPr lang="en-US" sz="1200" kern="1200" dirty="0">
                        <a:solidFill>
                          <a:schemeClr val="dk1"/>
                        </a:solidFill>
                        <a:effectLst/>
                        <a:latin typeface="+mn-lt"/>
                        <a:ea typeface="+mn-ea"/>
                        <a:cs typeface="+mn-cs"/>
                      </a:endParaRPr>
                    </a:p>
                    <a:p>
                      <a:pPr marL="228600" indent="-228600">
                        <a:buFont typeface="+mj-lt"/>
                        <a:buAutoNum type="arabicParenR"/>
                      </a:pPr>
                      <a:r>
                        <a:rPr lang="en-US" sz="1200" kern="1200" dirty="0">
                          <a:solidFill>
                            <a:schemeClr val="dk1"/>
                          </a:solidFill>
                          <a:effectLst/>
                          <a:latin typeface="+mn-lt"/>
                          <a:ea typeface="+mn-ea"/>
                          <a:cs typeface="+mn-cs"/>
                        </a:rPr>
                        <a:t>Charging </a:t>
                      </a:r>
                    </a:p>
                    <a:p>
                      <a:pPr marL="228600" indent="-228600">
                        <a:buFont typeface="+mj-lt"/>
                        <a:buAutoNum type="arabicParenR"/>
                      </a:pPr>
                      <a:r>
                        <a:rPr lang="en-US" sz="1200" kern="1200" dirty="0">
                          <a:solidFill>
                            <a:schemeClr val="dk1"/>
                          </a:solidFill>
                          <a:effectLst/>
                          <a:latin typeface="+mn-lt"/>
                          <a:ea typeface="+mn-ea"/>
                          <a:cs typeface="+mn-cs"/>
                        </a:rPr>
                        <a:t>Security</a:t>
                      </a:r>
                    </a:p>
                  </a:txBody>
                  <a:tcPr/>
                </a:tc>
                <a:tc>
                  <a:txBody>
                    <a:bodyPr/>
                    <a:lstStyle/>
                    <a:p>
                      <a:r>
                        <a:rPr lang="en-US" sz="1200" kern="1200" dirty="0" smtClean="0">
                          <a:solidFill>
                            <a:schemeClr val="dk1"/>
                          </a:solidFill>
                          <a:effectLst/>
                          <a:latin typeface="+mn-lt"/>
                          <a:ea typeface="+mn-ea"/>
                          <a:cs typeface="+mn-cs"/>
                        </a:rPr>
                        <a:t>SA1 </a:t>
                      </a:r>
                      <a:r>
                        <a:rPr lang="en-US" sz="1200" kern="1200" dirty="0" err="1" smtClean="0">
                          <a:solidFill>
                            <a:schemeClr val="dk1"/>
                          </a:solidFill>
                          <a:effectLst/>
                          <a:latin typeface="+mn-lt"/>
                          <a:ea typeface="+mn-ea"/>
                          <a:cs typeface="+mn-cs"/>
                        </a:rPr>
                        <a:t>FS_AmbientIoT</a:t>
                      </a:r>
                      <a:endParaRPr lang="en-US" sz="1200" kern="1200" dirty="0" smtClean="0">
                        <a:solidFill>
                          <a:schemeClr val="dk1"/>
                        </a:solidFill>
                        <a:effectLst/>
                        <a:latin typeface="+mn-lt"/>
                        <a:ea typeface="+mn-ea"/>
                        <a:cs typeface="+mn-cs"/>
                      </a:endParaRPr>
                    </a:p>
                    <a:p>
                      <a:r>
                        <a:rPr lang="en-US" sz="1200" kern="1200" dirty="0" smtClean="0">
                          <a:solidFill>
                            <a:schemeClr val="dk1"/>
                          </a:solidFill>
                          <a:effectLst/>
                          <a:latin typeface="+mn-lt"/>
                          <a:ea typeface="+mn-ea"/>
                          <a:cs typeface="+mn-cs"/>
                        </a:rPr>
                        <a:t>TR22.840</a:t>
                      </a:r>
                      <a:endParaRPr lang="en-US" sz="1200" kern="1200" dirty="0">
                        <a:solidFill>
                          <a:schemeClr val="dk1"/>
                        </a:solidFill>
                        <a:effectLst/>
                        <a:latin typeface="+mn-lt"/>
                        <a:ea typeface="+mn-ea"/>
                        <a:cs typeface="+mn-cs"/>
                      </a:endParaRPr>
                    </a:p>
                  </a:txBody>
                  <a:tcPr/>
                </a:tc>
                <a:tc>
                  <a:txBody>
                    <a:bodyPr/>
                    <a:lstStyle/>
                    <a:p>
                      <a:r>
                        <a:rPr lang="en-US" sz="1200" kern="1200" dirty="0">
                          <a:solidFill>
                            <a:schemeClr val="dk1"/>
                          </a:solidFill>
                          <a:effectLst/>
                          <a:latin typeface="+mn-lt"/>
                          <a:ea typeface="+mn-ea"/>
                          <a:cs typeface="+mn-cs"/>
                        </a:rPr>
                        <a:t>SA2</a:t>
                      </a:r>
                    </a:p>
                  </a:txBody>
                  <a:tcPr/>
                </a:tc>
                <a:tc>
                  <a:txBody>
                    <a:bodyPr/>
                    <a:lstStyle/>
                    <a:p>
                      <a:r>
                        <a:rPr lang="en-US" sz="1200" kern="1200" dirty="0">
                          <a:solidFill>
                            <a:schemeClr val="dk1"/>
                          </a:solidFill>
                          <a:effectLst/>
                          <a:latin typeface="+mn-lt"/>
                          <a:ea typeface="+mn-ea"/>
                          <a:cs typeface="+mn-cs"/>
                        </a:rPr>
                        <a:t>Yes</a:t>
                      </a:r>
                    </a:p>
                  </a:txBody>
                  <a:tcPr/>
                </a:tc>
                <a:tc>
                  <a:txBody>
                    <a:bodyPr/>
                    <a:lstStyle/>
                    <a:p>
                      <a:r>
                        <a:rPr lang="en-US" sz="1200" kern="1200" dirty="0">
                          <a:solidFill>
                            <a:schemeClr val="dk1"/>
                          </a:solidFill>
                          <a:effectLst/>
                          <a:latin typeface="+mn-lt"/>
                          <a:ea typeface="+mn-ea"/>
                          <a:cs typeface="+mn-cs"/>
                        </a:rPr>
                        <a:t>SA3 for security</a:t>
                      </a:r>
                    </a:p>
                    <a:p>
                      <a:r>
                        <a:rPr lang="en-US" sz="1200" kern="1200" dirty="0">
                          <a:solidFill>
                            <a:schemeClr val="dk1"/>
                          </a:solidFill>
                          <a:effectLst/>
                          <a:latin typeface="+mn-lt"/>
                          <a:ea typeface="+mn-ea"/>
                          <a:cs typeface="+mn-cs"/>
                        </a:rPr>
                        <a:t>SA5 for charging</a:t>
                      </a:r>
                    </a:p>
                  </a:txBody>
                  <a:tcPr/>
                </a:tc>
                <a:extLst>
                  <a:ext uri="{0D108BD9-81ED-4DB2-BD59-A6C34878D82A}">
                    <a16:rowId xmlns:a16="http://schemas.microsoft.com/office/drawing/2014/main" xmlns="" val="1961773117"/>
                  </a:ext>
                </a:extLst>
              </a:tr>
              <a:tr h="1868715">
                <a:tc>
                  <a:txBody>
                    <a:bodyPr/>
                    <a:lstStyle/>
                    <a:p>
                      <a:pPr marL="0" algn="l" defTabSz="914400" rtl="0" eaLnBrk="1" latinLnBrk="0" hangingPunct="1"/>
                      <a:r>
                        <a:rPr lang="en-US" sz="1200" b="1" kern="1200" dirty="0">
                          <a:solidFill>
                            <a:schemeClr val="dk1"/>
                          </a:solidFill>
                          <a:effectLst/>
                          <a:latin typeface="+mn-lt"/>
                          <a:ea typeface="+mn-ea"/>
                          <a:cs typeface="+mn-cs"/>
                        </a:rPr>
                        <a:t>2.</a:t>
                      </a:r>
                    </a:p>
                  </a:txBody>
                  <a:tcPr/>
                </a:tc>
                <a:tc>
                  <a:txBody>
                    <a:bodyPr/>
                    <a:lstStyle/>
                    <a:p>
                      <a:r>
                        <a:rPr lang="en-US" sz="1200" b="1" kern="1200" dirty="0">
                          <a:solidFill>
                            <a:schemeClr val="dk1"/>
                          </a:solidFill>
                          <a:effectLst/>
                          <a:latin typeface="+mn-lt"/>
                          <a:ea typeface="+mn-ea"/>
                          <a:cs typeface="+mn-cs"/>
                        </a:rPr>
                        <a:t>Integrated Sensing &amp; Communications</a:t>
                      </a:r>
                    </a:p>
                    <a:p>
                      <a:endParaRPr lang="en-US" sz="12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(See slide 11-12 for more details)</a:t>
                      </a:r>
                    </a:p>
                    <a:p>
                      <a:endParaRPr lang="en-US" sz="1200" kern="1200" dirty="0">
                        <a:solidFill>
                          <a:schemeClr val="dk1"/>
                        </a:solidFill>
                        <a:effectLst/>
                        <a:latin typeface="+mn-lt"/>
                        <a:ea typeface="+mn-ea"/>
                        <a:cs typeface="+mn-cs"/>
                      </a:endParaRPr>
                    </a:p>
                  </a:txBody>
                  <a:tcPr/>
                </a:tc>
                <a:tc>
                  <a:txBody>
                    <a:bodyPr/>
                    <a:lstStyle/>
                    <a:p>
                      <a:pPr marL="0" indent="0">
                        <a:buFont typeface="+mj-lt"/>
                        <a:buNone/>
                      </a:pPr>
                      <a:r>
                        <a:rPr lang="en-US" altLang="zh-CN" sz="1200" kern="1200" dirty="0" smtClean="0">
                          <a:solidFill>
                            <a:schemeClr val="dk1"/>
                          </a:solidFill>
                          <a:effectLst/>
                          <a:latin typeface="+mn-lt"/>
                          <a:ea typeface="+mn-ea"/>
                          <a:cs typeface="+mn-cs"/>
                        </a:rPr>
                        <a:t>D</a:t>
                      </a:r>
                      <a:r>
                        <a:rPr lang="en-US" sz="1200" kern="1200" dirty="0" smtClean="0">
                          <a:solidFill>
                            <a:schemeClr val="dk1"/>
                          </a:solidFill>
                          <a:effectLst/>
                          <a:latin typeface="+mn-lt"/>
                          <a:ea typeface="+mn-ea"/>
                          <a:cs typeface="+mn-cs"/>
                        </a:rPr>
                        <a:t>efine </a:t>
                      </a:r>
                      <a:r>
                        <a:rPr lang="en-US" sz="1200" kern="1200" dirty="0">
                          <a:solidFill>
                            <a:schemeClr val="dk1"/>
                          </a:solidFill>
                          <a:effectLst/>
                          <a:latin typeface="+mn-lt"/>
                          <a:ea typeface="+mn-ea"/>
                          <a:cs typeface="+mn-cs"/>
                        </a:rPr>
                        <a:t>e2e architecture to enable 5GS to support NR based sensing capability as a service to get information about objects in the environment.</a:t>
                      </a:r>
                    </a:p>
                    <a:p>
                      <a:pPr marL="0" indent="0">
                        <a:buFont typeface="+mj-lt"/>
                        <a:buNone/>
                      </a:pPr>
                      <a:r>
                        <a:rPr lang="en-US" sz="1200" kern="1200" dirty="0">
                          <a:solidFill>
                            <a:schemeClr val="dk1"/>
                          </a:solidFill>
                          <a:effectLst/>
                          <a:latin typeface="+mn-lt"/>
                          <a:ea typeface="+mn-ea"/>
                          <a:cs typeface="+mn-cs"/>
                        </a:rPr>
                        <a:t>Key objectives</a:t>
                      </a:r>
                    </a:p>
                    <a:p>
                      <a:pPr marL="228600" indent="-228600">
                        <a:buFont typeface="+mj-lt"/>
                        <a:buAutoNum type="arabicParenR"/>
                      </a:pPr>
                      <a:r>
                        <a:rPr lang="en-US" sz="1200" kern="1200" dirty="0">
                          <a:solidFill>
                            <a:schemeClr val="dk1"/>
                          </a:solidFill>
                          <a:effectLst/>
                          <a:latin typeface="+mn-lt"/>
                          <a:ea typeface="+mn-ea"/>
                          <a:cs typeface="+mn-cs"/>
                        </a:rPr>
                        <a:t>Overall architecture and function enhancement to support new sensing service. </a:t>
                      </a:r>
                    </a:p>
                    <a:p>
                      <a:pPr marL="228600" indent="-228600">
                        <a:buFont typeface="+mj-lt"/>
                        <a:buAutoNum type="arabicParenR"/>
                      </a:pPr>
                      <a:r>
                        <a:rPr lang="en-US" sz="1200" kern="1200" dirty="0">
                          <a:solidFill>
                            <a:schemeClr val="dk1"/>
                          </a:solidFill>
                          <a:effectLst/>
                          <a:latin typeface="+mn-lt"/>
                          <a:ea typeface="+mn-ea"/>
                          <a:cs typeface="+mn-cs"/>
                        </a:rPr>
                        <a:t>Sensing service authorization and control</a:t>
                      </a:r>
                    </a:p>
                    <a:p>
                      <a:pPr marL="228600" indent="-228600">
                        <a:buFont typeface="+mj-lt"/>
                        <a:buAutoNum type="arabicParenR"/>
                      </a:pPr>
                      <a:r>
                        <a:rPr lang="en-US" sz="1200" kern="1200" dirty="0">
                          <a:solidFill>
                            <a:schemeClr val="dk1"/>
                          </a:solidFill>
                          <a:effectLst/>
                          <a:latin typeface="+mn-lt"/>
                          <a:ea typeface="+mn-ea"/>
                          <a:cs typeface="+mn-cs"/>
                        </a:rPr>
                        <a:t>Sensing measurement collection/result calculation</a:t>
                      </a:r>
                    </a:p>
                    <a:p>
                      <a:pPr marL="228600" indent="-228600">
                        <a:buFont typeface="+mj-lt"/>
                        <a:buAutoNum type="arabicParenR"/>
                      </a:pPr>
                      <a:r>
                        <a:rPr lang="en-US" sz="1200" kern="1200" dirty="0">
                          <a:solidFill>
                            <a:schemeClr val="dk1"/>
                          </a:solidFill>
                          <a:effectLst/>
                          <a:latin typeface="+mn-lt"/>
                          <a:ea typeface="+mn-ea"/>
                          <a:cs typeface="+mn-cs"/>
                        </a:rPr>
                        <a:t>Sensing result exposure</a:t>
                      </a:r>
                    </a:p>
                    <a:p>
                      <a:pPr marL="228600" indent="-228600">
                        <a:buFont typeface="+mj-lt"/>
                        <a:buAutoNum type="arabicParenR"/>
                      </a:pPr>
                      <a:r>
                        <a:rPr lang="en-US" sz="1200" kern="1200" dirty="0">
                          <a:solidFill>
                            <a:schemeClr val="dk1"/>
                          </a:solidFill>
                          <a:effectLst/>
                          <a:latin typeface="+mn-lt"/>
                          <a:ea typeface="+mn-ea"/>
                          <a:cs typeface="+mn-cs"/>
                        </a:rPr>
                        <a:t>Policy/Char</a:t>
                      </a:r>
                      <a:r>
                        <a:rPr lang="en-US" altLang="zh-CN" sz="1200" kern="1200" dirty="0">
                          <a:solidFill>
                            <a:schemeClr val="dk1"/>
                          </a:solidFill>
                          <a:effectLst/>
                          <a:latin typeface="+mn-lt"/>
                          <a:ea typeface="+mn-ea"/>
                          <a:cs typeface="+mn-cs"/>
                        </a:rPr>
                        <a:t>g</a:t>
                      </a:r>
                      <a:r>
                        <a:rPr lang="en-US" sz="1200" kern="1200" dirty="0">
                          <a:solidFill>
                            <a:schemeClr val="dk1"/>
                          </a:solidFill>
                          <a:effectLst/>
                          <a:latin typeface="+mn-lt"/>
                          <a:ea typeface="+mn-ea"/>
                          <a:cs typeface="+mn-cs"/>
                        </a:rPr>
                        <a:t>ing for Sensing</a:t>
                      </a:r>
                    </a:p>
                    <a:p>
                      <a:pPr marL="228600" indent="-228600">
                        <a:buFont typeface="+mj-lt"/>
                        <a:buAutoNum type="arabicParenR"/>
                      </a:pPr>
                      <a:r>
                        <a:rPr lang="en-US" sz="1200" kern="1200" dirty="0">
                          <a:solidFill>
                            <a:schemeClr val="dk1"/>
                          </a:solidFill>
                          <a:effectLst/>
                          <a:latin typeface="+mn-lt"/>
                          <a:ea typeface="+mn-ea"/>
                          <a:cs typeface="+mn-cs"/>
                        </a:rPr>
                        <a:t>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SA1 Sensing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TS 22.837</a:t>
                      </a:r>
                    </a:p>
                  </a:txBody>
                  <a:tcPr/>
                </a:tc>
                <a:tc>
                  <a:txBody>
                    <a:bodyPr/>
                    <a:lstStyle/>
                    <a:p>
                      <a:r>
                        <a:rPr lang="en-US" sz="1200" kern="1200" dirty="0">
                          <a:solidFill>
                            <a:schemeClr val="dk1"/>
                          </a:solidFill>
                          <a:effectLst/>
                          <a:latin typeface="+mn-lt"/>
                          <a:ea typeface="+mn-ea"/>
                          <a:cs typeface="+mn-cs"/>
                        </a:rPr>
                        <a:t>SA2</a:t>
                      </a:r>
                    </a:p>
                  </a:txBody>
                  <a:tcPr/>
                </a:tc>
                <a:tc>
                  <a:txBody>
                    <a:bodyPr/>
                    <a:lstStyle/>
                    <a:p>
                      <a:r>
                        <a:rPr lang="en-US" sz="1200" kern="1200" dirty="0">
                          <a:solidFill>
                            <a:schemeClr val="dk1"/>
                          </a:solidFill>
                          <a:effectLst/>
                          <a:latin typeface="+mn-lt"/>
                          <a:ea typeface="+mn-ea"/>
                          <a:cs typeface="+mn-cs"/>
                        </a:rPr>
                        <a:t>Yes</a:t>
                      </a:r>
                    </a:p>
                  </a:txBody>
                  <a:tcPr/>
                </a:tc>
                <a:tc>
                  <a:txBody>
                    <a:bodyPr/>
                    <a:lstStyle/>
                    <a:p>
                      <a:r>
                        <a:rPr lang="en-US" sz="1200" kern="1200" dirty="0">
                          <a:solidFill>
                            <a:schemeClr val="dk1"/>
                          </a:solidFill>
                          <a:effectLst/>
                          <a:latin typeface="+mn-lt"/>
                          <a:ea typeface="+mn-ea"/>
                          <a:cs typeface="+mn-cs"/>
                        </a:rPr>
                        <a:t>SA3 for security, </a:t>
                      </a:r>
                    </a:p>
                    <a:p>
                      <a:r>
                        <a:rPr lang="en-US" sz="1200" kern="1200" dirty="0">
                          <a:solidFill>
                            <a:schemeClr val="dk1"/>
                          </a:solidFill>
                          <a:effectLst/>
                          <a:latin typeface="+mn-lt"/>
                          <a:ea typeface="+mn-ea"/>
                          <a:cs typeface="+mn-cs"/>
                        </a:rPr>
                        <a:t>SA5 for charging</a:t>
                      </a:r>
                    </a:p>
                  </a:txBody>
                  <a:tcPr/>
                </a:tc>
                <a:extLst>
                  <a:ext uri="{0D108BD9-81ED-4DB2-BD59-A6C34878D82A}">
                    <a16:rowId xmlns:a16="http://schemas.microsoft.com/office/drawing/2014/main" xmlns="" val="136015713"/>
                  </a:ext>
                </a:extLst>
              </a:tr>
            </a:tbl>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569635273"/>
              </p:ext>
            </p:extLst>
          </p:nvPr>
        </p:nvGraphicFramePr>
        <p:xfrm>
          <a:off x="77575" y="1511699"/>
          <a:ext cx="11881206" cy="5450563"/>
        </p:xfrm>
        <a:graphic>
          <a:graphicData uri="http://schemas.openxmlformats.org/drawingml/2006/table">
            <a:tbl>
              <a:tblPr firstRow="1" bandRow="1">
                <a:tableStyleId>{5C22544A-7EE6-4342-B048-85BDC9FD1C3A}</a:tableStyleId>
              </a:tblPr>
              <a:tblGrid>
                <a:gridCol w="554722">
                  <a:extLst>
                    <a:ext uri="{9D8B030D-6E8A-4147-A177-3AD203B41FA5}">
                      <a16:colId xmlns:a16="http://schemas.microsoft.com/office/drawing/2014/main" xmlns="" val="2236238882"/>
                    </a:ext>
                  </a:extLst>
                </a:gridCol>
                <a:gridCol w="1021404">
                  <a:extLst>
                    <a:ext uri="{9D8B030D-6E8A-4147-A177-3AD203B41FA5}">
                      <a16:colId xmlns:a16="http://schemas.microsoft.com/office/drawing/2014/main" xmlns="" val="562605877"/>
                    </a:ext>
                  </a:extLst>
                </a:gridCol>
                <a:gridCol w="5729592">
                  <a:extLst>
                    <a:ext uri="{9D8B030D-6E8A-4147-A177-3AD203B41FA5}">
                      <a16:colId xmlns:a16="http://schemas.microsoft.com/office/drawing/2014/main" xmlns="" val="824553124"/>
                    </a:ext>
                  </a:extLst>
                </a:gridCol>
                <a:gridCol w="1381328">
                  <a:extLst>
                    <a:ext uri="{9D8B030D-6E8A-4147-A177-3AD203B41FA5}">
                      <a16:colId xmlns:a16="http://schemas.microsoft.com/office/drawing/2014/main" xmlns="" val="4265244648"/>
                    </a:ext>
                  </a:extLst>
                </a:gridCol>
                <a:gridCol w="1060314">
                  <a:extLst>
                    <a:ext uri="{9D8B030D-6E8A-4147-A177-3AD203B41FA5}">
                      <a16:colId xmlns:a16="http://schemas.microsoft.com/office/drawing/2014/main" xmlns="" val="714072198"/>
                    </a:ext>
                  </a:extLst>
                </a:gridCol>
                <a:gridCol w="1085565">
                  <a:extLst>
                    <a:ext uri="{9D8B030D-6E8A-4147-A177-3AD203B41FA5}">
                      <a16:colId xmlns:a16="http://schemas.microsoft.com/office/drawing/2014/main" xmlns="" val="1390949308"/>
                    </a:ext>
                  </a:extLst>
                </a:gridCol>
                <a:gridCol w="1048281">
                  <a:extLst>
                    <a:ext uri="{9D8B030D-6E8A-4147-A177-3AD203B41FA5}">
                      <a16:colId xmlns:a16="http://schemas.microsoft.com/office/drawing/2014/main" xmlns="" val="129207063"/>
                    </a:ext>
                  </a:extLst>
                </a:gridCol>
              </a:tblGrid>
              <a:tr h="409035">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Stage-1 Study/Work Item</a:t>
                      </a:r>
                    </a:p>
                  </a:txBody>
                  <a:tcPr/>
                </a:tc>
                <a:tc>
                  <a:txBody>
                    <a:bodyPr/>
                    <a:lstStyle/>
                    <a:p>
                      <a:pPr algn="ctr"/>
                      <a:r>
                        <a:rPr lang="en-US" sz="1200" dirty="0"/>
                        <a:t>Lead Stage-2 WG </a:t>
                      </a:r>
                    </a:p>
                  </a:txBody>
                  <a:tcPr/>
                </a:tc>
                <a:tc>
                  <a:txBody>
                    <a:bodyPr/>
                    <a:lstStyle/>
                    <a:p>
                      <a:pPr algn="ctr"/>
                      <a:r>
                        <a:rPr lang="en-US" sz="1200" dirty="0"/>
                        <a:t>RAN dependencies</a:t>
                      </a:r>
                    </a:p>
                  </a:txBody>
                  <a:tcPr/>
                </a:tc>
                <a:tc>
                  <a:txBody>
                    <a:bodyPr/>
                    <a:lstStyle/>
                    <a:p>
                      <a:pPr algn="ctr"/>
                      <a:r>
                        <a:rPr lang="en-US" sz="1200" dirty="0"/>
                        <a:t>Other WG dependencies</a:t>
                      </a:r>
                    </a:p>
                  </a:txBody>
                  <a:tcPr/>
                </a:tc>
                <a:extLst>
                  <a:ext uri="{0D108BD9-81ED-4DB2-BD59-A6C34878D82A}">
                    <a16:rowId xmlns:a16="http://schemas.microsoft.com/office/drawing/2014/main" xmlns="" val="4108668729"/>
                  </a:ext>
                </a:extLst>
              </a:tr>
              <a:tr h="1533883">
                <a:tc>
                  <a:txBody>
                    <a:bodyPr/>
                    <a:lstStyle/>
                    <a:p>
                      <a:r>
                        <a:rPr lang="en-US" sz="1200" kern="1200" dirty="0">
                          <a:solidFill>
                            <a:schemeClr val="dk1"/>
                          </a:solidFill>
                          <a:effectLst/>
                          <a:latin typeface="+mn-lt"/>
                          <a:ea typeface="+mn-ea"/>
                          <a:cs typeface="+mn-cs"/>
                        </a:rPr>
                        <a:t>3</a:t>
                      </a:r>
                    </a:p>
                  </a:txBody>
                  <a:tcPr/>
                </a:tc>
                <a:tc>
                  <a:txBody>
                    <a:bodyPr/>
                    <a:lstStyle/>
                    <a:p>
                      <a:r>
                        <a:rPr lang="en-US" sz="1200" b="1" kern="1200" dirty="0">
                          <a:solidFill>
                            <a:schemeClr val="dk1"/>
                          </a:solidFill>
                          <a:effectLst/>
                          <a:latin typeface="+mn-lt"/>
                          <a:ea typeface="+mn-ea"/>
                          <a:cs typeface="+mn-cs"/>
                        </a:rPr>
                        <a:t>NG-RTC+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13 </a:t>
                      </a:r>
                      <a:r>
                        <a:rPr lang="en-US" sz="1200" kern="1200" dirty="0">
                          <a:solidFill>
                            <a:schemeClr val="dk1"/>
                          </a:solidFill>
                          <a:effectLst/>
                          <a:latin typeface="+mn-lt"/>
                          <a:ea typeface="+mn-ea"/>
                          <a:cs typeface="+mn-cs"/>
                        </a:rPr>
                        <a:t>for more details)</a:t>
                      </a:r>
                    </a:p>
                  </a:txBody>
                  <a:tcPr/>
                </a:tc>
                <a:tc>
                  <a:txBody>
                    <a:bodyPr/>
                    <a:lstStyle/>
                    <a:p>
                      <a:pPr marL="342900" marR="0" lvl="0" indent="-342900" fontAlgn="auto" hangingPunct="0">
                        <a:spcBef>
                          <a:spcPts val="0"/>
                        </a:spcBef>
                        <a:spcAft>
                          <a:spcPts val="600"/>
                        </a:spcAft>
                        <a:buFont typeface="+mj-lt"/>
                        <a:buAutoNum type="arabicParenR"/>
                      </a:pPr>
                      <a:r>
                        <a:rPr lang="en-US" altLang="zh-CN" sz="1200" kern="1200" dirty="0" smtClean="0">
                          <a:solidFill>
                            <a:schemeClr val="dk1"/>
                          </a:solidFill>
                          <a:effectLst/>
                          <a:latin typeface="+mn-lt"/>
                          <a:ea typeface="+mn-ea"/>
                          <a:cs typeface="+mn-cs"/>
                        </a:rPr>
                        <a:t>E</a:t>
                      </a:r>
                      <a:r>
                        <a:rPr lang="en-US" sz="1200" kern="1200" dirty="0" smtClean="0">
                          <a:solidFill>
                            <a:schemeClr val="dk1"/>
                          </a:solidFill>
                          <a:effectLst/>
                          <a:latin typeface="+mn-lt"/>
                          <a:ea typeface="+mn-ea"/>
                          <a:cs typeface="+mn-cs"/>
                        </a:rPr>
                        <a:t>nhancement</a:t>
                      </a:r>
                      <a:r>
                        <a:rPr lang="en-US" altLang="zh-CN" sz="1200" kern="1200" dirty="0" smtClean="0">
                          <a:solidFill>
                            <a:schemeClr val="dk1"/>
                          </a:solidFill>
                          <a:effectLst/>
                          <a:latin typeface="+mn-lt"/>
                          <a:ea typeface="+mn-ea"/>
                          <a:cs typeface="+mn-cs"/>
                        </a:rPr>
                        <a:t>s</a:t>
                      </a:r>
                      <a:r>
                        <a:rPr lang="en-US" sz="1200" kern="1200" dirty="0" smtClean="0">
                          <a:solidFill>
                            <a:schemeClr val="dk1"/>
                          </a:solidFill>
                          <a:effectLst/>
                          <a:latin typeface="+mn-lt"/>
                          <a:ea typeface="+mn-ea"/>
                          <a:cs typeface="+mn-cs"/>
                        </a:rPr>
                        <a:t> </a:t>
                      </a:r>
                      <a:r>
                        <a:rPr lang="en-US" sz="1200" kern="1200" dirty="0">
                          <a:solidFill>
                            <a:schemeClr val="dk1"/>
                          </a:solidFill>
                          <a:effectLst/>
                          <a:latin typeface="+mn-lt"/>
                          <a:ea typeface="+mn-ea"/>
                          <a:cs typeface="+mn-cs"/>
                        </a:rPr>
                        <a:t>to the IMS network architecture, interfaces and procedures for the NG-RTC</a:t>
                      </a:r>
                    </a:p>
                    <a:p>
                      <a:pPr marL="342900" marR="0" lvl="0" indent="-342900" fontAlgn="auto" hangingPunct="0">
                        <a:spcBef>
                          <a:spcPts val="0"/>
                        </a:spcBef>
                        <a:spcAft>
                          <a:spcPts val="600"/>
                        </a:spcAft>
                        <a:buFont typeface="+mj-lt"/>
                        <a:buAutoNum type="arabicParenR"/>
                      </a:pPr>
                      <a:r>
                        <a:rPr lang="en-US" sz="1200" kern="1200" dirty="0">
                          <a:solidFill>
                            <a:schemeClr val="dk1"/>
                          </a:solidFill>
                          <a:effectLst/>
                          <a:latin typeface="+mn-lt"/>
                          <a:ea typeface="+mn-ea"/>
                          <a:cs typeface="+mn-cs"/>
                        </a:rPr>
                        <a:t>Support </a:t>
                      </a:r>
                      <a:r>
                        <a:rPr lang="en-US" altLang="zh-CN" sz="1200" u="sng" kern="1200" dirty="0">
                          <a:solidFill>
                            <a:schemeClr val="dk1"/>
                          </a:solidFill>
                          <a:effectLst/>
                          <a:latin typeface="+mn-lt"/>
                          <a:ea typeface="+mn-ea"/>
                          <a:cs typeface="+mn-cs"/>
                        </a:rPr>
                        <a:t>for</a:t>
                      </a:r>
                      <a:r>
                        <a:rPr lang="en-US" altLang="zh-CN" sz="1200" kern="1200" dirty="0">
                          <a:solidFill>
                            <a:schemeClr val="dk1"/>
                          </a:solidFill>
                          <a:effectLst/>
                          <a:latin typeface="+mn-lt"/>
                          <a:ea typeface="+mn-ea"/>
                          <a:cs typeface="+mn-cs"/>
                        </a:rPr>
                        <a:t> </a:t>
                      </a:r>
                      <a:r>
                        <a:rPr lang="en-US" sz="1200" kern="1200" dirty="0">
                          <a:solidFill>
                            <a:schemeClr val="dk1"/>
                          </a:solidFill>
                          <a:effectLst/>
                          <a:latin typeface="+mn-lt"/>
                          <a:ea typeface="+mn-ea"/>
                          <a:cs typeface="+mn-cs"/>
                        </a:rPr>
                        <a:t>interworking and roaming of IMS data channel</a:t>
                      </a:r>
                    </a:p>
                    <a:p>
                      <a:pPr marL="342900" marR="0" lvl="0" indent="-342900" fontAlgn="auto" hangingPunct="0">
                        <a:spcBef>
                          <a:spcPts val="0"/>
                        </a:spcBef>
                        <a:spcAft>
                          <a:spcPts val="600"/>
                        </a:spcAft>
                        <a:buFont typeface="+mj-lt"/>
                        <a:buAutoNum type="arabicParenR"/>
                      </a:pPr>
                      <a:r>
                        <a:rPr lang="en-US" sz="1200" kern="1200" dirty="0">
                          <a:solidFill>
                            <a:schemeClr val="dk1"/>
                          </a:solidFill>
                          <a:effectLst/>
                          <a:latin typeface="+mn-lt"/>
                          <a:ea typeface="+mn-ea"/>
                          <a:cs typeface="+mn-cs"/>
                        </a:rPr>
                        <a:t>Providing IMS data channel in an IMS emergency call</a:t>
                      </a:r>
                    </a:p>
                    <a:p>
                      <a:pPr marL="342900" marR="0" lvl="0" indent="-342900" fontAlgn="auto" hangingPunct="0">
                        <a:spcBef>
                          <a:spcPts val="0"/>
                        </a:spcBef>
                        <a:spcAft>
                          <a:spcPts val="600"/>
                        </a:spcAft>
                        <a:buFont typeface="+mj-lt"/>
                        <a:buAutoNum type="arabicParenR"/>
                      </a:pPr>
                      <a:r>
                        <a:rPr lang="en-US" sz="1200" kern="1200" dirty="0">
                          <a:solidFill>
                            <a:schemeClr val="dk1"/>
                          </a:solidFill>
                          <a:effectLst/>
                          <a:latin typeface="+mn-lt"/>
                          <a:ea typeface="+mn-ea"/>
                          <a:cs typeface="+mn-cs"/>
                        </a:rPr>
                        <a:t>Expose IMS real time communication (audio, video, text, data) to third party.</a:t>
                      </a:r>
                    </a:p>
                    <a:p>
                      <a:pPr marL="342900" marR="0" lvl="0" indent="-342900" fontAlgn="auto" hangingPunct="0">
                        <a:spcBef>
                          <a:spcPts val="0"/>
                        </a:spcBef>
                        <a:spcAft>
                          <a:spcPts val="600"/>
                        </a:spcAft>
                        <a:buFont typeface="+mj-lt"/>
                        <a:buAutoNum type="arabicParenR"/>
                      </a:pPr>
                      <a:r>
                        <a:rPr lang="en-US" altLang="zh-CN" sz="1200" kern="1200" dirty="0">
                          <a:solidFill>
                            <a:schemeClr val="dk1"/>
                          </a:solidFill>
                          <a:effectLst/>
                          <a:latin typeface="+mn-lt"/>
                          <a:ea typeface="+mn-ea"/>
                          <a:cs typeface="+mn-cs"/>
                        </a:rPr>
                        <a:t>Support use cases for metaverse (e.g. XR immersive communication among multiple users</a:t>
                      </a:r>
                    </a:p>
                  </a:txBody>
                  <a:tcPr/>
                </a:tc>
                <a:tc>
                  <a:txBody>
                    <a:bodyPr/>
                    <a:lstStyle/>
                    <a:p>
                      <a:r>
                        <a:rPr lang="en-US" sz="1200" kern="1200" dirty="0" smtClean="0">
                          <a:solidFill>
                            <a:schemeClr val="dk1"/>
                          </a:solidFill>
                          <a:effectLst/>
                          <a:latin typeface="+mn-lt"/>
                          <a:ea typeface="+mn-ea"/>
                          <a:cs typeface="+mn-cs"/>
                        </a:rPr>
                        <a:t>Rel-19 SA1 </a:t>
                      </a:r>
                      <a:endParaRPr lang="en-US" sz="1200" b="1" kern="1200" dirty="0" smtClean="0">
                        <a:solidFill>
                          <a:schemeClr val="dk1"/>
                        </a:solidFill>
                        <a:effectLst/>
                        <a:latin typeface="+mn-lt"/>
                        <a:ea typeface="+mn-ea"/>
                        <a:cs typeface="+mn-cs"/>
                      </a:endParaRPr>
                    </a:p>
                    <a:p>
                      <a:r>
                        <a:rPr lang="en-US" sz="1200" kern="1200" dirty="0" err="1" smtClean="0">
                          <a:solidFill>
                            <a:schemeClr val="dk1"/>
                          </a:solidFill>
                          <a:effectLst/>
                          <a:latin typeface="+mn-lt"/>
                          <a:ea typeface="+mn-ea"/>
                          <a:cs typeface="+mn-cs"/>
                        </a:rPr>
                        <a:t>FS_Metaverse</a:t>
                      </a:r>
                      <a:endParaRPr lang="en-US" sz="1200" kern="1200" dirty="0" smtClean="0">
                        <a:solidFill>
                          <a:schemeClr val="dk1"/>
                        </a:solidFill>
                        <a:effectLst/>
                        <a:latin typeface="+mn-lt"/>
                        <a:ea typeface="+mn-ea"/>
                        <a:cs typeface="+mn-cs"/>
                      </a:endParaRPr>
                    </a:p>
                    <a:p>
                      <a:r>
                        <a:rPr lang="en-US" sz="1200" kern="1200" dirty="0" smtClean="0">
                          <a:solidFill>
                            <a:schemeClr val="dk1"/>
                          </a:solidFill>
                          <a:effectLst/>
                          <a:latin typeface="+mn-lt"/>
                          <a:ea typeface="+mn-ea"/>
                          <a:cs typeface="+mn-cs"/>
                        </a:rPr>
                        <a:t>TR </a:t>
                      </a:r>
                      <a:r>
                        <a:rPr lang="en-US" sz="1200" kern="1200" dirty="0">
                          <a:solidFill>
                            <a:schemeClr val="dk1"/>
                          </a:solidFill>
                          <a:effectLst/>
                          <a:latin typeface="+mn-lt"/>
                          <a:ea typeface="+mn-ea"/>
                          <a:cs typeface="+mn-cs"/>
                        </a:rPr>
                        <a:t>22.856</a:t>
                      </a:r>
                    </a:p>
                  </a:txBody>
                  <a:tcPr/>
                </a:tc>
                <a:tc>
                  <a:txBody>
                    <a:bodyPr/>
                    <a:lstStyle/>
                    <a:p>
                      <a:r>
                        <a:rPr lang="en-US" sz="1200" kern="1200" dirty="0">
                          <a:solidFill>
                            <a:schemeClr val="dk1"/>
                          </a:solidFill>
                          <a:effectLst/>
                          <a:latin typeface="+mn-lt"/>
                          <a:ea typeface="+mn-ea"/>
                          <a:cs typeface="+mn-cs"/>
                        </a:rPr>
                        <a:t>SA2</a:t>
                      </a:r>
                    </a:p>
                  </a:txBody>
                  <a:tcPr/>
                </a:tc>
                <a:tc>
                  <a:txBody>
                    <a:bodyPr/>
                    <a:lstStyle/>
                    <a:p>
                      <a:r>
                        <a:rPr lang="en-US" sz="1200" kern="1200" dirty="0">
                          <a:solidFill>
                            <a:schemeClr val="dk1"/>
                          </a:solidFill>
                          <a:effectLst/>
                          <a:latin typeface="+mn-lt"/>
                          <a:ea typeface="+mn-ea"/>
                          <a:cs typeface="+mn-cs"/>
                        </a:rPr>
                        <a:t>No</a:t>
                      </a:r>
                    </a:p>
                  </a:txBody>
                  <a:tcPr/>
                </a:tc>
                <a:tc>
                  <a:txBody>
                    <a:bodyPr/>
                    <a:lstStyle/>
                    <a:p>
                      <a:r>
                        <a:rPr lang="en-US" sz="1200" kern="1200" dirty="0">
                          <a:solidFill>
                            <a:schemeClr val="dk1"/>
                          </a:solidFill>
                          <a:effectLst/>
                          <a:latin typeface="+mn-lt"/>
                          <a:ea typeface="+mn-ea"/>
                          <a:cs typeface="+mn-cs"/>
                        </a:rPr>
                        <a:t>SA3, SA4</a:t>
                      </a:r>
                    </a:p>
                  </a:txBody>
                  <a:tcPr/>
                </a:tc>
                <a:extLst>
                  <a:ext uri="{0D108BD9-81ED-4DB2-BD59-A6C34878D82A}">
                    <a16:rowId xmlns:a16="http://schemas.microsoft.com/office/drawing/2014/main" xmlns="" val="779832184"/>
                  </a:ext>
                </a:extLst>
              </a:tr>
              <a:tr h="1533883">
                <a:tc>
                  <a:txBody>
                    <a:bodyPr/>
                    <a:lstStyle/>
                    <a:p>
                      <a:r>
                        <a:rPr lang="en-US" sz="1200" kern="1200" dirty="0" smtClean="0">
                          <a:solidFill>
                            <a:schemeClr val="dk1"/>
                          </a:solidFill>
                          <a:effectLst/>
                          <a:latin typeface="+mn-lt"/>
                          <a:ea typeface="+mn-ea"/>
                          <a:cs typeface="+mn-cs"/>
                        </a:rPr>
                        <a:t>4</a:t>
                      </a:r>
                      <a:endParaRPr lang="en-US" sz="1200" kern="1200" dirty="0">
                        <a:solidFill>
                          <a:schemeClr val="dk1"/>
                        </a:solidFill>
                        <a:effectLst/>
                        <a:latin typeface="+mn-lt"/>
                        <a:ea typeface="+mn-ea"/>
                        <a:cs typeface="+mn-cs"/>
                      </a:endParaRPr>
                    </a:p>
                  </a:txBody>
                  <a:tcPr/>
                </a:tc>
                <a:tc>
                  <a:txBody>
                    <a:bodyPr/>
                    <a:lstStyle/>
                    <a:p>
                      <a:r>
                        <a:rPr lang="en-US" sz="1200" b="1" dirty="0"/>
                        <a:t>EC+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14 </a:t>
                      </a:r>
                      <a:r>
                        <a:rPr lang="en-US" sz="1200" kern="1200" dirty="0">
                          <a:solidFill>
                            <a:schemeClr val="dk1"/>
                          </a:solidFill>
                          <a:effectLst/>
                          <a:latin typeface="+mn-lt"/>
                          <a:ea typeface="+mn-ea"/>
                          <a:cs typeface="+mn-cs"/>
                        </a:rPr>
                        <a:t>for more details)</a:t>
                      </a: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kern="1200" baseline="0" dirty="0" smtClean="0">
                          <a:solidFill>
                            <a:schemeClr val="dk1"/>
                          </a:solidFill>
                          <a:effectLst/>
                          <a:latin typeface="+mn-lt"/>
                          <a:ea typeface="+mn-ea"/>
                          <a:cs typeface="+mn-cs"/>
                        </a:rPr>
                        <a:t>To accelerating the EC deployment in large area, support to management the edge network information locally </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altLang="zh-CN" sz="1200" kern="1200" baseline="0" dirty="0" smtClean="0">
                          <a:solidFill>
                            <a:schemeClr val="dk1"/>
                          </a:solidFill>
                          <a:effectLst/>
                          <a:latin typeface="+mn-lt"/>
                          <a:ea typeface="+mn-ea"/>
                          <a:cs typeface="+mn-cs"/>
                        </a:rPr>
                        <a:t>Enhancement of EAS discovery</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altLang="zh-CN" sz="1200" kern="1200" baseline="0" dirty="0" smtClean="0">
                          <a:solidFill>
                            <a:schemeClr val="dk1"/>
                          </a:solidFill>
                          <a:effectLst/>
                          <a:latin typeface="+mn-lt"/>
                          <a:ea typeface="+mn-ea"/>
                          <a:cs typeface="+mn-cs"/>
                        </a:rPr>
                        <a:t>Consecutive traffic steering</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kern="1200" baseline="0" dirty="0" smtClean="0">
                          <a:solidFill>
                            <a:schemeClr val="dk1"/>
                          </a:solidFill>
                          <a:effectLst/>
                          <a:latin typeface="+mn-lt"/>
                          <a:ea typeface="+mn-ea"/>
                          <a:cs typeface="+mn-cs"/>
                        </a:rPr>
                        <a:t>Enhancements of local traffic routing in non-roaming scenario</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kern="1200" baseline="0" dirty="0" smtClean="0">
                          <a:solidFill>
                            <a:schemeClr val="dk1"/>
                          </a:solidFill>
                          <a:effectLst/>
                          <a:latin typeface="+mn-lt"/>
                          <a:ea typeface="+mn-ea"/>
                          <a:cs typeface="+mn-cs"/>
                        </a:rPr>
                        <a:t>Enhancements of local traffic routing in roaming scenario</a:t>
                      </a:r>
                      <a:endParaRPr lang="en-US" sz="1200" kern="1200" baseline="0" dirty="0">
                        <a:solidFill>
                          <a:schemeClr val="dk1"/>
                        </a:solidFill>
                        <a:effectLst/>
                        <a:latin typeface="+mn-lt"/>
                        <a:ea typeface="+mn-ea"/>
                        <a:cs typeface="+mn-cs"/>
                      </a:endParaRPr>
                    </a:p>
                  </a:txBody>
                  <a:tcPr/>
                </a:tc>
                <a:tc>
                  <a:txBody>
                    <a:bodyPr/>
                    <a:lstStyle/>
                    <a:p>
                      <a:r>
                        <a:rPr lang="en-US" sz="1200" dirty="0"/>
                        <a:t>No</a:t>
                      </a:r>
                    </a:p>
                  </a:txBody>
                  <a:tcPr/>
                </a:tc>
                <a:tc>
                  <a:txBody>
                    <a:bodyPr/>
                    <a:lstStyle/>
                    <a:p>
                      <a:r>
                        <a:rPr lang="en-US" sz="1200" dirty="0"/>
                        <a:t>SA2</a:t>
                      </a:r>
                    </a:p>
                  </a:txBody>
                  <a:tcPr/>
                </a:tc>
                <a:tc>
                  <a:txBody>
                    <a:bodyPr/>
                    <a:lstStyle/>
                    <a:p>
                      <a:r>
                        <a:rPr lang="en-US" sz="1200" dirty="0"/>
                        <a:t>No</a:t>
                      </a:r>
                    </a:p>
                  </a:txBody>
                  <a:tcPr/>
                </a:tc>
                <a:tc>
                  <a:txBody>
                    <a:bodyPr/>
                    <a:lstStyle/>
                    <a:p>
                      <a:r>
                        <a:rPr lang="en-US" sz="1200" dirty="0" smtClean="0"/>
                        <a:t>No</a:t>
                      </a:r>
                      <a:endParaRPr lang="en-US" sz="1200" dirty="0"/>
                    </a:p>
                  </a:txBody>
                  <a:tcPr/>
                </a:tc>
              </a:tr>
              <a:tr h="1533883">
                <a:tc>
                  <a:txBody>
                    <a:bodyPr/>
                    <a:lstStyle/>
                    <a:p>
                      <a:r>
                        <a:rPr lang="en-US" sz="1200" kern="1200" dirty="0" smtClean="0">
                          <a:solidFill>
                            <a:schemeClr val="dk1"/>
                          </a:solidFill>
                          <a:effectLst/>
                          <a:latin typeface="+mn-lt"/>
                          <a:ea typeface="+mn-ea"/>
                          <a:cs typeface="+mn-cs"/>
                        </a:rPr>
                        <a:t>5</a:t>
                      </a:r>
                      <a:endParaRPr lang="en-US" sz="1200" kern="1200" dirty="0">
                        <a:solidFill>
                          <a:schemeClr val="dk1"/>
                        </a:solidFill>
                        <a:effectLst/>
                        <a:latin typeface="+mn-lt"/>
                        <a:ea typeface="+mn-ea"/>
                        <a:cs typeface="+mn-cs"/>
                      </a:endParaRPr>
                    </a:p>
                  </a:txBody>
                  <a:tcPr/>
                </a:tc>
                <a:tc>
                  <a:txBody>
                    <a:bodyPr/>
                    <a:lstStyle/>
                    <a:p>
                      <a:r>
                        <a:rPr lang="en-US" sz="1200" b="1" kern="1200" dirty="0">
                          <a:solidFill>
                            <a:schemeClr val="dk1"/>
                          </a:solidFill>
                          <a:effectLst/>
                          <a:latin typeface="+mn-lt"/>
                          <a:ea typeface="+mn-ea"/>
                          <a:cs typeface="+mn-cs"/>
                        </a:rPr>
                        <a:t>XRM+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15 </a:t>
                      </a:r>
                      <a:r>
                        <a:rPr lang="en-US" sz="1200" kern="1200" dirty="0">
                          <a:solidFill>
                            <a:schemeClr val="dk1"/>
                          </a:solidFill>
                          <a:effectLst/>
                          <a:latin typeface="+mn-lt"/>
                          <a:ea typeface="+mn-ea"/>
                          <a:cs typeface="+mn-cs"/>
                        </a:rPr>
                        <a:t>for more details)</a:t>
                      </a:r>
                    </a:p>
                  </a:txBody>
                  <a:tcPr/>
                </a:tc>
                <a:tc>
                  <a:txBody>
                    <a:bodyPr/>
                    <a:lstStyle/>
                    <a:p>
                      <a:pPr marL="342900" marR="0" lvl="0" indent="-342900" fontAlgn="auto" hangingPunct="0">
                        <a:spcBef>
                          <a:spcPts val="0"/>
                        </a:spcBef>
                        <a:spcAft>
                          <a:spcPts val="600"/>
                        </a:spcAft>
                        <a:buFont typeface="+mj-lt"/>
                        <a:buAutoNum type="arabicParenR"/>
                      </a:pPr>
                      <a:r>
                        <a:rPr lang="en-GB" sz="1200" kern="1200" dirty="0">
                          <a:solidFill>
                            <a:schemeClr val="dk1"/>
                          </a:solidFill>
                          <a:effectLst/>
                          <a:latin typeface="+mn-lt"/>
                          <a:ea typeface="+mn-ea"/>
                          <a:cs typeface="+mn-cs"/>
                        </a:rPr>
                        <a:t>Extend PDU Set concept to </a:t>
                      </a:r>
                      <a:r>
                        <a:rPr lang="en-GB" sz="1200" kern="1200" dirty="0" smtClean="0">
                          <a:solidFill>
                            <a:schemeClr val="dk1"/>
                          </a:solidFill>
                          <a:effectLst/>
                          <a:latin typeface="+mn-lt"/>
                          <a:ea typeface="+mn-ea"/>
                          <a:cs typeface="+mn-cs"/>
                        </a:rPr>
                        <a:t>cover more </a:t>
                      </a:r>
                      <a:r>
                        <a:rPr lang="en-GB" sz="1200" kern="1200" dirty="0">
                          <a:solidFill>
                            <a:schemeClr val="dk1"/>
                          </a:solidFill>
                          <a:effectLst/>
                          <a:latin typeface="+mn-lt"/>
                          <a:ea typeface="+mn-ea"/>
                          <a:cs typeface="+mn-cs"/>
                        </a:rPr>
                        <a:t>use cases</a:t>
                      </a:r>
                      <a:endParaRPr lang="en-US" sz="1200" kern="1200" dirty="0">
                        <a:solidFill>
                          <a:schemeClr val="dk1"/>
                        </a:solidFill>
                        <a:effectLst/>
                        <a:latin typeface="+mn-lt"/>
                        <a:ea typeface="+mn-ea"/>
                        <a:cs typeface="+mn-cs"/>
                      </a:endParaRPr>
                    </a:p>
                    <a:p>
                      <a:pPr marL="342900" marR="0" lvl="0" indent="-342900" fontAlgn="auto" hangingPunct="0">
                        <a:spcBef>
                          <a:spcPts val="0"/>
                        </a:spcBef>
                        <a:spcAft>
                          <a:spcPts val="600"/>
                        </a:spcAft>
                        <a:buFont typeface="+mj-lt"/>
                        <a:buAutoNum type="arabicParenR"/>
                      </a:pPr>
                      <a:r>
                        <a:rPr lang="en-GB" sz="1200" kern="1200" dirty="0">
                          <a:solidFill>
                            <a:schemeClr val="dk1"/>
                          </a:solidFill>
                          <a:effectLst/>
                          <a:latin typeface="+mn-lt"/>
                          <a:ea typeface="+mn-ea"/>
                          <a:cs typeface="+mn-cs"/>
                        </a:rPr>
                        <a:t>Support for encrypted media traffic or traffic using proprietary </a:t>
                      </a:r>
                      <a:r>
                        <a:rPr lang="en-GB" sz="1200" kern="1200" dirty="0" smtClean="0">
                          <a:solidFill>
                            <a:schemeClr val="dk1"/>
                          </a:solidFill>
                          <a:effectLst/>
                          <a:latin typeface="+mn-lt"/>
                          <a:ea typeface="+mn-ea"/>
                          <a:cs typeface="+mn-cs"/>
                        </a:rPr>
                        <a:t>protocols</a:t>
                      </a:r>
                      <a:r>
                        <a:rPr lang="zh-CN" altLang="en-US" sz="1200" kern="1200" dirty="0" smtClean="0">
                          <a:solidFill>
                            <a:schemeClr val="dk1"/>
                          </a:solidFill>
                          <a:effectLst/>
                          <a:latin typeface="+mn-lt"/>
                          <a:ea typeface="+mn-ea"/>
                          <a:cs typeface="+mn-cs"/>
                        </a:rPr>
                        <a:t>。</a:t>
                      </a:r>
                      <a:r>
                        <a:rPr lang="en-GB" sz="1200" kern="1200" dirty="0" smtClean="0">
                          <a:solidFill>
                            <a:schemeClr val="dk1"/>
                          </a:solidFill>
                          <a:effectLst/>
                          <a:latin typeface="+mn-lt"/>
                          <a:ea typeface="+mn-ea"/>
                          <a:cs typeface="+mn-cs"/>
                        </a:rPr>
                        <a:t>Enhancements </a:t>
                      </a:r>
                      <a:r>
                        <a:rPr lang="en-GB" sz="1200" kern="1200" dirty="0">
                          <a:solidFill>
                            <a:schemeClr val="dk1"/>
                          </a:solidFill>
                          <a:effectLst/>
                          <a:latin typeface="+mn-lt"/>
                          <a:ea typeface="+mn-ea"/>
                          <a:cs typeface="+mn-cs"/>
                        </a:rPr>
                        <a:t>on traffic detection and QoS Flow mapping for mixed data flows, e.g., audio, video, haptic streams, multiplexed in a single media flow</a:t>
                      </a:r>
                      <a:endParaRPr lang="en-US" sz="1200" kern="1200" dirty="0">
                        <a:solidFill>
                          <a:schemeClr val="dk1"/>
                        </a:solidFill>
                        <a:effectLst/>
                        <a:latin typeface="+mn-lt"/>
                        <a:ea typeface="+mn-ea"/>
                        <a:cs typeface="+mn-cs"/>
                      </a:endParaRPr>
                    </a:p>
                    <a:p>
                      <a:pPr marL="342900" marR="0" lvl="0" indent="-342900" fontAlgn="auto" hangingPunct="0">
                        <a:spcBef>
                          <a:spcPts val="0"/>
                        </a:spcBef>
                        <a:spcAft>
                          <a:spcPts val="600"/>
                        </a:spcAft>
                        <a:buFont typeface="+mj-lt"/>
                        <a:buAutoNum type="arabicParenR"/>
                      </a:pPr>
                      <a:r>
                        <a:rPr lang="en-GB" sz="1200" kern="1200" dirty="0">
                          <a:solidFill>
                            <a:schemeClr val="dk1"/>
                          </a:solidFill>
                          <a:effectLst/>
                          <a:latin typeface="+mn-lt"/>
                          <a:ea typeface="+mn-ea"/>
                          <a:cs typeface="+mn-cs"/>
                        </a:rPr>
                        <a:t>Study fast and efficient information exchanges between 5G system and the application layer</a:t>
                      </a:r>
                    </a:p>
                    <a:p>
                      <a:pPr marL="342900" marR="0" lvl="0" indent="-342900" algn="l" defTabSz="914400" rtl="0" eaLnBrk="1" fontAlgn="auto" latinLnBrk="0" hangingPunct="0">
                        <a:lnSpc>
                          <a:spcPct val="100000"/>
                        </a:lnSpc>
                        <a:spcBef>
                          <a:spcPts val="0"/>
                        </a:spcBef>
                        <a:spcAft>
                          <a:spcPts val="600"/>
                        </a:spcAft>
                        <a:buClrTx/>
                        <a:buSzTx/>
                        <a:buFont typeface="+mj-lt"/>
                        <a:buAutoNum type="arabicParenR"/>
                        <a:tabLst/>
                        <a:defRPr/>
                      </a:pPr>
                      <a:r>
                        <a:rPr lang="en-GB" sz="1200" kern="1200" dirty="0">
                          <a:solidFill>
                            <a:schemeClr val="dk1"/>
                          </a:solidFill>
                          <a:effectLst/>
                          <a:latin typeface="+mn-lt"/>
                          <a:ea typeface="+mn-ea"/>
                          <a:cs typeface="+mn-cs"/>
                        </a:rPr>
                        <a:t>Further support for multiple modality </a:t>
                      </a:r>
                      <a:r>
                        <a:rPr lang="en-GB" sz="1200" kern="1200" dirty="0" smtClean="0">
                          <a:solidFill>
                            <a:schemeClr val="dk1"/>
                          </a:solidFill>
                          <a:effectLst/>
                          <a:latin typeface="+mn-lt"/>
                          <a:ea typeface="+mn-ea"/>
                          <a:cs typeface="+mn-cs"/>
                        </a:rPr>
                        <a:t>services</a:t>
                      </a:r>
                      <a:endParaRPr lang="en-US" sz="1200" kern="1200" dirty="0">
                        <a:solidFill>
                          <a:schemeClr val="dk1"/>
                        </a:solidFill>
                        <a:effectLst/>
                        <a:highlight>
                          <a:srgbClr val="FFFF00"/>
                        </a:highlight>
                        <a:latin typeface="+mn-lt"/>
                        <a:ea typeface="+mn-ea"/>
                        <a:cs typeface="+mn-cs"/>
                      </a:endParaRPr>
                    </a:p>
                  </a:txBody>
                  <a:tcPr/>
                </a:tc>
                <a:tc>
                  <a:txBody>
                    <a:bodyPr/>
                    <a:lstStyle/>
                    <a:p>
                      <a:r>
                        <a:rPr lang="en-US" sz="1200" kern="1200" dirty="0" smtClean="0">
                          <a:solidFill>
                            <a:schemeClr val="dk1"/>
                          </a:solidFill>
                          <a:effectLst/>
                          <a:latin typeface="+mn-lt"/>
                          <a:ea typeface="+mn-ea"/>
                          <a:cs typeface="+mn-cs"/>
                        </a:rPr>
                        <a:t>Rel-19 SA1 </a:t>
                      </a:r>
                      <a:endParaRPr lang="en-US" altLang="zh-CN" sz="1200" kern="1200" dirty="0" smtClean="0">
                        <a:solidFill>
                          <a:schemeClr val="dk1"/>
                        </a:solidFill>
                        <a:effectLst/>
                        <a:latin typeface="+mn-lt"/>
                        <a:ea typeface="+mn-ea"/>
                        <a:cs typeface="+mn-cs"/>
                      </a:endParaRPr>
                    </a:p>
                    <a:p>
                      <a:r>
                        <a:rPr lang="en-US" altLang="zh-CN" sz="1200" kern="1200" dirty="0" err="1" smtClean="0">
                          <a:solidFill>
                            <a:schemeClr val="dk1"/>
                          </a:solidFill>
                          <a:effectLst/>
                          <a:latin typeface="+mn-lt"/>
                          <a:ea typeface="+mn-ea"/>
                          <a:cs typeface="+mn-cs"/>
                        </a:rPr>
                        <a:t>FS_Metaverse</a:t>
                      </a:r>
                      <a:endParaRPr lang="en-US" altLang="zh-CN" sz="1200" kern="1200" dirty="0" smtClean="0">
                        <a:solidFill>
                          <a:schemeClr val="dk1"/>
                        </a:solidFill>
                        <a:effectLst/>
                        <a:latin typeface="+mn-lt"/>
                        <a:ea typeface="+mn-ea"/>
                        <a:cs typeface="+mn-cs"/>
                      </a:endParaRPr>
                    </a:p>
                    <a:p>
                      <a:endParaRPr lang="en-US" altLang="zh-CN" sz="1200" kern="1200" dirty="0" smtClean="0">
                        <a:solidFill>
                          <a:schemeClr val="dk1"/>
                        </a:solidFill>
                        <a:effectLst/>
                        <a:latin typeface="+mn-lt"/>
                        <a:ea typeface="+mn-ea"/>
                        <a:cs typeface="+mn-cs"/>
                      </a:endParaRPr>
                    </a:p>
                    <a:p>
                      <a:r>
                        <a:rPr lang="en-US" altLang="zh-CN" sz="1200" kern="1200" dirty="0" smtClean="0">
                          <a:solidFill>
                            <a:schemeClr val="dk1"/>
                          </a:solidFill>
                          <a:effectLst/>
                          <a:latin typeface="+mn-lt"/>
                          <a:ea typeface="+mn-ea"/>
                          <a:cs typeface="+mn-cs"/>
                        </a:rPr>
                        <a:t>TR </a:t>
                      </a:r>
                      <a:r>
                        <a:rPr lang="en-US" altLang="zh-CN" sz="1200" kern="1200" dirty="0">
                          <a:solidFill>
                            <a:schemeClr val="dk1"/>
                          </a:solidFill>
                          <a:effectLst/>
                          <a:latin typeface="+mn-lt"/>
                          <a:ea typeface="+mn-ea"/>
                          <a:cs typeface="+mn-cs"/>
                        </a:rPr>
                        <a:t>22.856</a:t>
                      </a:r>
                      <a:endParaRPr lang="en-US" sz="1200" kern="1200" dirty="0">
                        <a:solidFill>
                          <a:schemeClr val="dk1"/>
                        </a:solidFill>
                        <a:effectLst/>
                        <a:latin typeface="+mn-lt"/>
                        <a:ea typeface="+mn-ea"/>
                        <a:cs typeface="+mn-cs"/>
                      </a:endParaRPr>
                    </a:p>
                  </a:txBody>
                  <a:tcPr/>
                </a:tc>
                <a:tc>
                  <a:txBody>
                    <a:bodyPr/>
                    <a:lstStyle/>
                    <a:p>
                      <a:r>
                        <a:rPr lang="en-US" sz="1200" kern="1200" dirty="0">
                          <a:solidFill>
                            <a:schemeClr val="dk1"/>
                          </a:solidFill>
                          <a:effectLst/>
                          <a:latin typeface="+mn-lt"/>
                          <a:ea typeface="+mn-ea"/>
                          <a:cs typeface="+mn-cs"/>
                        </a:rPr>
                        <a:t>SA2</a:t>
                      </a:r>
                    </a:p>
                  </a:txBody>
                  <a:tcPr/>
                </a:tc>
                <a:tc>
                  <a:txBody>
                    <a:bodyPr/>
                    <a:lstStyle/>
                    <a:p>
                      <a:r>
                        <a:rPr lang="en-US" sz="1200" kern="1200" dirty="0">
                          <a:solidFill>
                            <a:schemeClr val="dk1"/>
                          </a:solidFill>
                          <a:effectLst/>
                          <a:latin typeface="+mn-lt"/>
                          <a:ea typeface="+mn-ea"/>
                          <a:cs typeface="+mn-cs"/>
                        </a:rPr>
                        <a:t>Yes</a:t>
                      </a:r>
                    </a:p>
                  </a:txBody>
                  <a:tcPr/>
                </a:tc>
                <a:tc>
                  <a:txBody>
                    <a:bodyPr/>
                    <a:lstStyle/>
                    <a:p>
                      <a:r>
                        <a:rPr lang="en-US" sz="1200" kern="1200" dirty="0">
                          <a:solidFill>
                            <a:schemeClr val="dk1"/>
                          </a:solidFill>
                          <a:effectLst/>
                          <a:latin typeface="+mn-lt"/>
                          <a:ea typeface="+mn-ea"/>
                          <a:cs typeface="+mn-cs"/>
                        </a:rPr>
                        <a:t>SA3,SA4</a:t>
                      </a:r>
                    </a:p>
                  </a:txBody>
                  <a:tcPr/>
                </a:tc>
              </a:tr>
            </a:tbl>
          </a:graphicData>
        </a:graphic>
      </p:graphicFrame>
    </p:spTree>
    <p:extLst>
      <p:ext uri="{BB962C8B-B14F-4D97-AF65-F5344CB8AC3E}">
        <p14:creationId xmlns:p14="http://schemas.microsoft.com/office/powerpoint/2010/main" val="202494309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4202777657"/>
              </p:ext>
            </p:extLst>
          </p:nvPr>
        </p:nvGraphicFramePr>
        <p:xfrm>
          <a:off x="91389" y="1992440"/>
          <a:ext cx="11704372" cy="4023360"/>
        </p:xfrm>
        <a:graphic>
          <a:graphicData uri="http://schemas.openxmlformats.org/drawingml/2006/table">
            <a:tbl>
              <a:tblPr firstRow="1" bandRow="1">
                <a:tableStyleId>{5C22544A-7EE6-4342-B048-85BDC9FD1C3A}</a:tableStyleId>
              </a:tblPr>
              <a:tblGrid>
                <a:gridCol w="618425">
                  <a:extLst>
                    <a:ext uri="{9D8B030D-6E8A-4147-A177-3AD203B41FA5}">
                      <a16:colId xmlns:a16="http://schemas.microsoft.com/office/drawing/2014/main" xmlns="" val="2236238882"/>
                    </a:ext>
                  </a:extLst>
                </a:gridCol>
                <a:gridCol w="1271071">
                  <a:extLst>
                    <a:ext uri="{9D8B030D-6E8A-4147-A177-3AD203B41FA5}">
                      <a16:colId xmlns:a16="http://schemas.microsoft.com/office/drawing/2014/main" xmlns="" val="562605877"/>
                    </a:ext>
                  </a:extLst>
                </a:gridCol>
                <a:gridCol w="5125169">
                  <a:extLst>
                    <a:ext uri="{9D8B030D-6E8A-4147-A177-3AD203B41FA5}">
                      <a16:colId xmlns:a16="http://schemas.microsoft.com/office/drawing/2014/main" xmlns="" val="824553124"/>
                    </a:ext>
                  </a:extLst>
                </a:gridCol>
                <a:gridCol w="1352760">
                  <a:extLst>
                    <a:ext uri="{9D8B030D-6E8A-4147-A177-3AD203B41FA5}">
                      <a16:colId xmlns:a16="http://schemas.microsoft.com/office/drawing/2014/main" xmlns="" val="4265244648"/>
                    </a:ext>
                  </a:extLst>
                </a:gridCol>
                <a:gridCol w="1054347">
                  <a:extLst>
                    <a:ext uri="{9D8B030D-6E8A-4147-A177-3AD203B41FA5}">
                      <a16:colId xmlns:a16="http://schemas.microsoft.com/office/drawing/2014/main" xmlns="" val="714072198"/>
                    </a:ext>
                  </a:extLst>
                </a:gridCol>
                <a:gridCol w="1085387">
                  <a:extLst>
                    <a:ext uri="{9D8B030D-6E8A-4147-A177-3AD203B41FA5}">
                      <a16:colId xmlns:a16="http://schemas.microsoft.com/office/drawing/2014/main" xmlns="" val="1390949308"/>
                    </a:ext>
                  </a:extLst>
                </a:gridCol>
                <a:gridCol w="1197213">
                  <a:extLst>
                    <a:ext uri="{9D8B030D-6E8A-4147-A177-3AD203B41FA5}">
                      <a16:colId xmlns:a16="http://schemas.microsoft.com/office/drawing/2014/main" xmlns="" val="129207063"/>
                    </a:ext>
                  </a:extLst>
                </a:gridCol>
              </a:tblGrid>
              <a:tr h="449008">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Stage-1 Study/Work Item</a:t>
                      </a:r>
                    </a:p>
                  </a:txBody>
                  <a:tcPr/>
                </a:tc>
                <a:tc>
                  <a:txBody>
                    <a:bodyPr/>
                    <a:lstStyle/>
                    <a:p>
                      <a:pPr algn="ctr"/>
                      <a:r>
                        <a:rPr lang="en-US" sz="1200" dirty="0"/>
                        <a:t>Lead Stage-2 WG </a:t>
                      </a:r>
                    </a:p>
                  </a:txBody>
                  <a:tcPr/>
                </a:tc>
                <a:tc>
                  <a:txBody>
                    <a:bodyPr/>
                    <a:lstStyle/>
                    <a:p>
                      <a:pPr algn="ctr"/>
                      <a:r>
                        <a:rPr lang="en-US" sz="1200" dirty="0"/>
                        <a:t>RAN dependencies</a:t>
                      </a:r>
                    </a:p>
                  </a:txBody>
                  <a:tcPr/>
                </a:tc>
                <a:tc>
                  <a:txBody>
                    <a:bodyPr/>
                    <a:lstStyle/>
                    <a:p>
                      <a:pPr algn="ctr"/>
                      <a:r>
                        <a:rPr lang="en-US" sz="1200" dirty="0"/>
                        <a:t>Other WG dependencies</a:t>
                      </a:r>
                    </a:p>
                  </a:txBody>
                  <a:tcPr/>
                </a:tc>
                <a:extLst>
                  <a:ext uri="{0D108BD9-81ED-4DB2-BD59-A6C34878D82A}">
                    <a16:rowId xmlns:a16="http://schemas.microsoft.com/office/drawing/2014/main" xmlns="" val="4108668729"/>
                  </a:ext>
                </a:extLst>
              </a:tr>
              <a:tr h="370840">
                <a:tc>
                  <a:txBody>
                    <a:bodyPr/>
                    <a:lstStyle/>
                    <a:p>
                      <a:r>
                        <a:rPr lang="en-US" sz="1200" b="0" kern="1200" baseline="0" dirty="0">
                          <a:solidFill>
                            <a:schemeClr val="dk1"/>
                          </a:solidFill>
                          <a:effectLst/>
                          <a:latin typeface="+mn-lt"/>
                          <a:ea typeface="+mn-ea"/>
                          <a:cs typeface="+mn-cs"/>
                        </a:rPr>
                        <a:t>6</a:t>
                      </a:r>
                    </a:p>
                  </a:txBody>
                  <a:tcPr/>
                </a:tc>
                <a:tc>
                  <a:txBody>
                    <a:bodyPr/>
                    <a:lstStyle/>
                    <a:p>
                      <a:r>
                        <a:rPr lang="en-US" sz="1200" b="1" kern="1200" baseline="0" dirty="0">
                          <a:solidFill>
                            <a:schemeClr val="dk1"/>
                          </a:solidFill>
                          <a:effectLst/>
                          <a:latin typeface="+mn-lt"/>
                          <a:ea typeface="+mn-ea"/>
                          <a:cs typeface="+mn-cs"/>
                        </a:rPr>
                        <a:t>AIML+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16 </a:t>
                      </a:r>
                      <a:r>
                        <a:rPr lang="en-US" sz="1200" kern="1200" dirty="0">
                          <a:solidFill>
                            <a:schemeClr val="dk1"/>
                          </a:solidFill>
                          <a:effectLst/>
                          <a:latin typeface="+mn-lt"/>
                          <a:ea typeface="+mn-ea"/>
                          <a:cs typeface="+mn-cs"/>
                        </a:rPr>
                        <a:t>for more details)</a:t>
                      </a:r>
                    </a:p>
                    <a:p>
                      <a:endParaRPr lang="en-US" sz="1200" b="1" kern="1200" baseline="0" dirty="0">
                        <a:solidFill>
                          <a:schemeClr val="dk1"/>
                        </a:solidFill>
                        <a:effectLst/>
                        <a:latin typeface="+mn-lt"/>
                        <a:ea typeface="+mn-ea"/>
                        <a:cs typeface="+mn-cs"/>
                      </a:endParaRPr>
                    </a:p>
                  </a:txBody>
                  <a:tcPr/>
                </a:tc>
                <a:tc>
                  <a:txBody>
                    <a:bodyPr/>
                    <a:lstStyle/>
                    <a:p>
                      <a:pPr marL="0" indent="0">
                        <a:buFont typeface="+mj-lt"/>
                        <a:buNone/>
                      </a:pPr>
                      <a:r>
                        <a:rPr lang="en-US" altLang="zh-CN" sz="1200" b="0" kern="1200" dirty="0" smtClean="0">
                          <a:solidFill>
                            <a:schemeClr val="dk1"/>
                          </a:solidFill>
                          <a:effectLst/>
                          <a:latin typeface="+mn-lt"/>
                          <a:ea typeface="+mn-ea"/>
                          <a:cs typeface="+mn-cs"/>
                        </a:rPr>
                        <a:t>Enhance NWDAF</a:t>
                      </a:r>
                      <a:r>
                        <a:rPr lang="en-US" altLang="zh-CN" sz="1200" b="0" kern="1200" baseline="0" dirty="0" smtClean="0">
                          <a:solidFill>
                            <a:schemeClr val="dk1"/>
                          </a:solidFill>
                          <a:effectLst/>
                          <a:latin typeface="+mn-lt"/>
                          <a:ea typeface="+mn-ea"/>
                          <a:cs typeface="+mn-cs"/>
                        </a:rPr>
                        <a:t> to support </a:t>
                      </a:r>
                      <a:endParaRPr lang="en-US" altLang="zh-CN" sz="1200" b="1" dirty="0" smtClean="0">
                        <a:solidFill>
                          <a:srgbClr val="1D1D1A"/>
                        </a:solidFill>
                        <a:latin typeface="+mn-lt"/>
                        <a:ea typeface="微软雅黑"/>
                      </a:endParaRPr>
                    </a:p>
                    <a:p>
                      <a:pPr marL="228600" indent="-228600">
                        <a:buFont typeface="+mj-lt"/>
                        <a:buAutoNum type="arabicParenR"/>
                      </a:pPr>
                      <a:r>
                        <a:rPr lang="en-US" altLang="zh-CN" sz="1200" kern="1200" dirty="0" smtClean="0">
                          <a:solidFill>
                            <a:schemeClr val="dk1"/>
                          </a:solidFill>
                          <a:latin typeface="+mn-lt"/>
                          <a:ea typeface="+mn-ea"/>
                          <a:cs typeface="+mn-cs"/>
                        </a:rPr>
                        <a:t>intelligent recommendation to 5GC NFs, taking global information from multiple NFs into account</a:t>
                      </a:r>
                    </a:p>
                    <a:p>
                      <a:pPr marL="0" indent="0">
                        <a:buFont typeface="+mj-lt"/>
                        <a:buNone/>
                      </a:pPr>
                      <a:endParaRPr lang="en-US" sz="1200" kern="1200" baseline="0" dirty="0">
                        <a:solidFill>
                          <a:schemeClr val="dk1"/>
                        </a:solidFill>
                        <a:effectLst/>
                        <a:latin typeface="+mn-lt"/>
                        <a:ea typeface="+mn-ea"/>
                        <a:cs typeface="+mn-cs"/>
                      </a:endParaRPr>
                    </a:p>
                  </a:txBody>
                  <a:tcPr/>
                </a:tc>
                <a:tc>
                  <a:txBody>
                    <a:bodyPr/>
                    <a:lstStyle/>
                    <a:p>
                      <a:r>
                        <a:rPr lang="en-US" sz="1200" dirty="0">
                          <a:latin typeface="+mn-lt"/>
                        </a:rPr>
                        <a:t>No</a:t>
                      </a:r>
                    </a:p>
                  </a:txBody>
                  <a:tcPr/>
                </a:tc>
                <a:tc>
                  <a:txBody>
                    <a:bodyPr/>
                    <a:lstStyle/>
                    <a:p>
                      <a:r>
                        <a:rPr lang="en-US" sz="1200" dirty="0">
                          <a:latin typeface="+mn-lt"/>
                        </a:rPr>
                        <a:t>SA2</a:t>
                      </a:r>
                    </a:p>
                  </a:txBody>
                  <a:tcPr/>
                </a:tc>
                <a:tc>
                  <a:txBody>
                    <a:bodyPr/>
                    <a:lstStyle/>
                    <a:p>
                      <a:r>
                        <a:rPr lang="en-US" sz="1200" dirty="0">
                          <a:latin typeface="+mn-lt"/>
                        </a:rPr>
                        <a:t>No</a:t>
                      </a:r>
                    </a:p>
                  </a:txBody>
                  <a:tcPr/>
                </a:tc>
                <a:tc>
                  <a:txBody>
                    <a:bodyPr/>
                    <a:lstStyle/>
                    <a:p>
                      <a:pPr marL="0" algn="l" defTabSz="914400" rtl="0" eaLnBrk="1" latinLnBrk="0" hangingPunct="1"/>
                      <a:r>
                        <a:rPr lang="en-US" sz="1200" kern="1200" dirty="0">
                          <a:solidFill>
                            <a:schemeClr val="dk1"/>
                          </a:solidFill>
                          <a:latin typeface="+mn-lt"/>
                          <a:ea typeface="+mn-ea"/>
                          <a:cs typeface="+mn-cs"/>
                        </a:rPr>
                        <a:t>No</a:t>
                      </a:r>
                    </a:p>
                  </a:txBody>
                  <a:tcPr/>
                </a:tc>
                <a:extLst>
                  <a:ext uri="{0D108BD9-81ED-4DB2-BD59-A6C34878D82A}">
                    <a16:rowId xmlns:a16="http://schemas.microsoft.com/office/drawing/2014/main" xmlns="" val="779832184"/>
                  </a:ext>
                </a:extLst>
              </a:tr>
              <a:tr h="370840">
                <a:tc>
                  <a:txBody>
                    <a:bodyPr/>
                    <a:lstStyle/>
                    <a:p>
                      <a:r>
                        <a:rPr lang="en-US" sz="1200" b="0" kern="1200" baseline="0" dirty="0">
                          <a:solidFill>
                            <a:schemeClr val="dk1"/>
                          </a:solidFill>
                          <a:effectLst/>
                          <a:latin typeface="+mn-lt"/>
                          <a:ea typeface="+mn-ea"/>
                          <a:cs typeface="+mn-cs"/>
                        </a:rPr>
                        <a:t>7</a:t>
                      </a:r>
                    </a:p>
                  </a:txBody>
                  <a:tcPr/>
                </a:tc>
                <a:tc>
                  <a:txBody>
                    <a:bodyPr/>
                    <a:lstStyle/>
                    <a:p>
                      <a:r>
                        <a:rPr lang="en-US" sz="1200" b="1" kern="1200" baseline="0" dirty="0">
                          <a:solidFill>
                            <a:schemeClr val="dk1"/>
                          </a:solidFill>
                          <a:effectLst/>
                          <a:latin typeface="+mn-lt"/>
                          <a:ea typeface="+mn-ea"/>
                          <a:cs typeface="+mn-cs"/>
                        </a:rPr>
                        <a:t>Advanced Industrial Internet of </a:t>
                      </a:r>
                      <a:r>
                        <a:rPr lang="en-US" sz="1200" b="1" kern="1200" baseline="0" dirty="0" smtClean="0">
                          <a:solidFill>
                            <a:schemeClr val="dk1"/>
                          </a:solidFill>
                          <a:effectLst/>
                          <a:latin typeface="+mn-lt"/>
                          <a:ea typeface="+mn-ea"/>
                          <a:cs typeface="+mn-cs"/>
                        </a:rPr>
                        <a:t>things</a:t>
                      </a:r>
                      <a:endParaRPr lang="en-US" sz="1200" b="1" kern="1200" baseline="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17 </a:t>
                      </a:r>
                      <a:r>
                        <a:rPr lang="en-US" sz="1200" kern="1200" dirty="0">
                          <a:solidFill>
                            <a:schemeClr val="dk1"/>
                          </a:solidFill>
                          <a:effectLst/>
                          <a:latin typeface="+mn-lt"/>
                          <a:ea typeface="+mn-ea"/>
                          <a:cs typeface="+mn-cs"/>
                        </a:rPr>
                        <a:t>for more details)</a:t>
                      </a:r>
                    </a:p>
                    <a:p>
                      <a:endParaRPr lang="en-US" sz="1200" b="1" kern="1200" baseline="0" dirty="0">
                        <a:solidFill>
                          <a:schemeClr val="dk1"/>
                        </a:solidFill>
                        <a:effectLst/>
                        <a:latin typeface="+mn-lt"/>
                        <a:ea typeface="+mn-ea"/>
                        <a:cs typeface="+mn-cs"/>
                      </a:endParaRPr>
                    </a:p>
                  </a:txBody>
                  <a:tcPr/>
                </a:tc>
                <a:tc>
                  <a:txBody>
                    <a:bodyPr/>
                    <a:lstStyle/>
                    <a:p>
                      <a:pPr marL="342900" lvl="0" indent="-342900">
                        <a:buFont typeface="+mj-lt"/>
                        <a:buAutoNum type="arabicParenR"/>
                      </a:pPr>
                      <a:r>
                        <a:rPr lang="en-US" altLang="zh-CN" sz="1200" b="0" kern="1200" baseline="0" dirty="0">
                          <a:solidFill>
                            <a:schemeClr val="dk1"/>
                          </a:solidFill>
                          <a:effectLst/>
                          <a:latin typeface="+mn-lt"/>
                          <a:ea typeface="+mn-ea"/>
                          <a:cs typeface="+mn-cs"/>
                        </a:rPr>
                        <a:t>URLLC enhancements</a:t>
                      </a:r>
                    </a:p>
                    <a:p>
                      <a:pPr marL="800100" lvl="1" indent="-342900">
                        <a:buFont typeface="Arial" panose="020B0604020202020204" pitchFamily="34" charset="0"/>
                        <a:buChar char="•"/>
                      </a:pPr>
                      <a:r>
                        <a:rPr lang="en-US" altLang="zh-CN" sz="1200" b="0" kern="1200" baseline="0" dirty="0">
                          <a:solidFill>
                            <a:schemeClr val="dk1"/>
                          </a:solidFill>
                          <a:effectLst/>
                          <a:latin typeface="+mn-lt"/>
                          <a:ea typeface="+mn-ea"/>
                          <a:cs typeface="+mn-cs"/>
                        </a:rPr>
                        <a:t>Capacity and latency performance improvement (e.g. avoid padding transmission)</a:t>
                      </a:r>
                    </a:p>
                    <a:p>
                      <a:pPr marL="800100" lvl="1" indent="-342900">
                        <a:buFont typeface="Arial" panose="020B0604020202020204" pitchFamily="34" charset="0"/>
                        <a:buChar char="•"/>
                      </a:pPr>
                      <a:r>
                        <a:rPr lang="en-US" altLang="zh-CN" sz="1200" dirty="0">
                          <a:latin typeface="+mn-lt"/>
                        </a:rPr>
                        <a:t>Support BAT adjustment and survival time in UE-to-UE scenario</a:t>
                      </a:r>
                    </a:p>
                    <a:p>
                      <a:pPr marL="800100" lvl="1" indent="-342900">
                        <a:buFont typeface="Arial" panose="020B0604020202020204" pitchFamily="34" charset="0"/>
                        <a:buChar char="•"/>
                      </a:pPr>
                      <a:r>
                        <a:rPr lang="en-US" altLang="zh-CN" sz="1200" dirty="0">
                          <a:latin typeface="+mn-lt"/>
                        </a:rPr>
                        <a:t>Native support for duplication redundancy</a:t>
                      </a:r>
                    </a:p>
                    <a:p>
                      <a:pPr marL="342900" lvl="0" indent="-342900">
                        <a:buFont typeface="+mj-lt"/>
                        <a:buAutoNum type="arabicParenR"/>
                      </a:pPr>
                      <a:endParaRPr lang="en-US" altLang="zh-CN" sz="1200" dirty="0">
                        <a:latin typeface="+mn-lt"/>
                      </a:endParaRPr>
                    </a:p>
                    <a:p>
                      <a:pPr marL="342900" lvl="0" indent="-342900">
                        <a:buFont typeface="+mj-lt"/>
                        <a:buAutoNum type="arabicParenR"/>
                      </a:pPr>
                      <a:r>
                        <a:rPr lang="en-US" altLang="zh-CN" sz="1200" dirty="0">
                          <a:latin typeface="+mn-lt"/>
                        </a:rPr>
                        <a:t>Support </a:t>
                      </a:r>
                      <a:r>
                        <a:rPr lang="en-GB" altLang="zh-CN" sz="1200" dirty="0">
                          <a:latin typeface="+mn-lt"/>
                        </a:rPr>
                        <a:t>integration of 5G VN and legacy LAN</a:t>
                      </a:r>
                    </a:p>
                    <a:p>
                      <a:pPr marL="342900" marR="0" lvl="0" indent="-342900" algn="l" defTabSz="914400" rtl="0" eaLnBrk="1" fontAlgn="auto" latinLnBrk="0" hangingPunct="1">
                        <a:lnSpc>
                          <a:spcPct val="100000"/>
                        </a:lnSpc>
                        <a:spcBef>
                          <a:spcPts val="0"/>
                        </a:spcBef>
                        <a:spcAft>
                          <a:spcPts val="0"/>
                        </a:spcAft>
                        <a:buClrTx/>
                        <a:buSzTx/>
                        <a:buFont typeface="+mj-lt"/>
                        <a:buAutoNum type="arabicParenR"/>
                        <a:tabLst/>
                        <a:defRPr/>
                      </a:pPr>
                      <a:r>
                        <a:rPr lang="en-US" altLang="zh-CN" sz="1200" dirty="0">
                          <a:latin typeface="+mn-lt"/>
                        </a:rPr>
                        <a:t>Support time synchronization service for ad-hoc cooperative group and service assurance for high accuracy time synchronization service</a:t>
                      </a:r>
                    </a:p>
                    <a:p>
                      <a:pPr marL="342900" lvl="0" indent="-342900">
                        <a:buFont typeface="+mj-lt"/>
                        <a:buAutoNum type="arabicParenR"/>
                      </a:pPr>
                      <a:endParaRPr lang="en-US" altLang="zh-CN" sz="1200" b="0" kern="1200" baseline="0" dirty="0">
                        <a:solidFill>
                          <a:schemeClr val="dk1"/>
                        </a:solidFill>
                        <a:effectLst/>
                        <a:latin typeface="+mn-lt"/>
                        <a:ea typeface="+mn-ea"/>
                        <a:cs typeface="+mn-cs"/>
                      </a:endParaRPr>
                    </a:p>
                  </a:txBody>
                  <a:tcPr/>
                </a:tc>
                <a:tc>
                  <a:txBody>
                    <a:bodyPr/>
                    <a:lstStyle/>
                    <a:p>
                      <a:pPr marL="0" algn="l" defTabSz="914400" rtl="0" eaLnBrk="1" latinLnBrk="0" hangingPunct="1"/>
                      <a:r>
                        <a:rPr lang="en-US" sz="1200" kern="1200" dirty="0" smtClean="0">
                          <a:solidFill>
                            <a:schemeClr val="dk1"/>
                          </a:solidFill>
                          <a:latin typeface="+mn-lt"/>
                          <a:ea typeface="+mn-ea"/>
                          <a:cs typeface="+mn-cs"/>
                        </a:rPr>
                        <a:t>TS22.104(</a:t>
                      </a:r>
                      <a:r>
                        <a:rPr lang="en-US" sz="1200" kern="1200" dirty="0" err="1" smtClean="0">
                          <a:solidFill>
                            <a:schemeClr val="dk1"/>
                          </a:solidFill>
                          <a:latin typeface="+mn-lt"/>
                          <a:ea typeface="+mn-ea"/>
                          <a:cs typeface="+mn-cs"/>
                        </a:rPr>
                        <a:t>URLLC+timing</a:t>
                      </a:r>
                      <a:r>
                        <a:rPr lang="en-US" sz="1200" kern="1200" dirty="0">
                          <a:solidFill>
                            <a:schemeClr val="dk1"/>
                          </a:solidFill>
                          <a:latin typeface="+mn-lt"/>
                          <a:ea typeface="+mn-ea"/>
                          <a:cs typeface="+mn-cs"/>
                        </a:rPr>
                        <a:t>)</a:t>
                      </a:r>
                    </a:p>
                    <a:p>
                      <a:pPr marL="0" algn="l" defTabSz="914400" rtl="0" eaLnBrk="1" latinLnBrk="0" hangingPunct="1"/>
                      <a:r>
                        <a:rPr lang="en-US" sz="1200" kern="1200" dirty="0">
                          <a:solidFill>
                            <a:schemeClr val="dk1"/>
                          </a:solidFill>
                          <a:latin typeface="+mn-lt"/>
                          <a:ea typeface="+mn-ea"/>
                          <a:cs typeface="+mn-cs"/>
                        </a:rPr>
                        <a:t>,TS22.261 (5G VN)</a:t>
                      </a:r>
                    </a:p>
                  </a:txBody>
                  <a:tcPr/>
                </a:tc>
                <a:tc>
                  <a:txBody>
                    <a:bodyPr/>
                    <a:lstStyle/>
                    <a:p>
                      <a:pPr marL="0" algn="l" defTabSz="914400" rtl="0" eaLnBrk="1" latinLnBrk="0" hangingPunct="1"/>
                      <a:r>
                        <a:rPr lang="en-US" sz="1200" kern="1200" dirty="0">
                          <a:solidFill>
                            <a:schemeClr val="dk1"/>
                          </a:solidFill>
                          <a:latin typeface="+mn-lt"/>
                          <a:ea typeface="+mn-ea"/>
                          <a:cs typeface="+mn-cs"/>
                        </a:rPr>
                        <a:t>SA2</a:t>
                      </a:r>
                    </a:p>
                  </a:txBody>
                  <a:tcPr/>
                </a:tc>
                <a:tc>
                  <a:txBody>
                    <a:bodyPr/>
                    <a:lstStyle/>
                    <a:p>
                      <a:pPr marL="0" algn="l" defTabSz="914400" rtl="0" eaLnBrk="1" latinLnBrk="0" hangingPunct="1"/>
                      <a:r>
                        <a:rPr lang="en-US" sz="1200" kern="1200" dirty="0">
                          <a:solidFill>
                            <a:schemeClr val="dk1"/>
                          </a:solidFill>
                          <a:latin typeface="+mn-lt"/>
                          <a:ea typeface="+mn-ea"/>
                          <a:cs typeface="+mn-cs"/>
                        </a:rPr>
                        <a:t>Yes</a:t>
                      </a:r>
                    </a:p>
                  </a:txBody>
                  <a:tcPr/>
                </a:tc>
                <a:tc>
                  <a:txBody>
                    <a:bodyPr/>
                    <a:lstStyle/>
                    <a:p>
                      <a:pPr marL="0" algn="l" defTabSz="914400" rtl="0" eaLnBrk="1" latinLnBrk="0" hangingPunct="1"/>
                      <a:r>
                        <a:rPr lang="en-US" sz="1200" kern="1200" dirty="0">
                          <a:solidFill>
                            <a:schemeClr val="dk1"/>
                          </a:solidFill>
                          <a:latin typeface="+mn-lt"/>
                          <a:ea typeface="+mn-ea"/>
                          <a:cs typeface="+mn-cs"/>
                        </a:rPr>
                        <a:t>No</a:t>
                      </a:r>
                    </a:p>
                  </a:txBody>
                  <a:tcPr/>
                </a:tc>
                <a:extLst>
                  <a:ext uri="{0D108BD9-81ED-4DB2-BD59-A6C34878D82A}">
                    <a16:rowId xmlns:a16="http://schemas.microsoft.com/office/drawing/2014/main" xmlns="" val="10002"/>
                  </a:ext>
                </a:extLst>
              </a:tr>
              <a:tr h="370840">
                <a:tc>
                  <a:txBody>
                    <a:bodyPr/>
                    <a:lstStyle/>
                    <a:p>
                      <a:r>
                        <a:rPr lang="en-US" sz="1200" dirty="0">
                          <a:latin typeface="+mn-lt"/>
                        </a:rPr>
                        <a:t>8</a:t>
                      </a:r>
                    </a:p>
                  </a:txBody>
                  <a:tcPr/>
                </a:tc>
                <a:tc>
                  <a:txBody>
                    <a:bodyPr/>
                    <a:lstStyle/>
                    <a:p>
                      <a:r>
                        <a:rPr lang="en-US" sz="1200" b="1" dirty="0">
                          <a:latin typeface="+mn-lt"/>
                        </a:rPr>
                        <a:t>Mobile VPN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(See slide </a:t>
                      </a:r>
                      <a:r>
                        <a:rPr lang="en-US" sz="1200" kern="1200" dirty="0" smtClean="0">
                          <a:solidFill>
                            <a:schemeClr val="dk1"/>
                          </a:solidFill>
                          <a:effectLst/>
                          <a:latin typeface="+mn-lt"/>
                          <a:ea typeface="+mn-ea"/>
                          <a:cs typeface="+mn-cs"/>
                        </a:rPr>
                        <a:t>18 </a:t>
                      </a:r>
                      <a:r>
                        <a:rPr lang="en-US" sz="1200" kern="1200" dirty="0">
                          <a:solidFill>
                            <a:schemeClr val="dk1"/>
                          </a:solidFill>
                          <a:effectLst/>
                          <a:latin typeface="+mn-lt"/>
                          <a:ea typeface="+mn-ea"/>
                          <a:cs typeface="+mn-cs"/>
                        </a:rPr>
                        <a:t>for more details)</a:t>
                      </a:r>
                    </a:p>
                    <a:p>
                      <a:endParaRPr lang="en-US" sz="1200" b="1" dirty="0">
                        <a:latin typeface="+mn-lt"/>
                      </a:endParaRPr>
                    </a:p>
                  </a:txBody>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GB" altLang="zh-CN" sz="1200" kern="1200" dirty="0">
                          <a:solidFill>
                            <a:schemeClr val="dk1"/>
                          </a:solidFill>
                          <a:latin typeface="+mn-lt"/>
                          <a:ea typeface="+mn-ea"/>
                          <a:cs typeface="+mn-cs"/>
                        </a:rPr>
                        <a:t>User identify for non-SIM device behind 3GPP UE.   </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altLang="zh-CN" sz="1200" kern="1200" dirty="0">
                          <a:solidFill>
                            <a:schemeClr val="dk1"/>
                          </a:solidFill>
                          <a:latin typeface="+mn-lt"/>
                          <a:ea typeface="+mn-ea"/>
                          <a:cs typeface="+mn-cs"/>
                        </a:rPr>
                        <a:t>Remote UE accessing private network</a:t>
                      </a:r>
                      <a:r>
                        <a:rPr lang="en-US" altLang="zh-CN" sz="1200" kern="1200" baseline="0" dirty="0">
                          <a:solidFill>
                            <a:schemeClr val="dk1"/>
                          </a:solidFill>
                          <a:latin typeface="+mn-lt"/>
                          <a:ea typeface="+mn-ea"/>
                          <a:cs typeface="+mn-cs"/>
                        </a:rPr>
                        <a:t> </a:t>
                      </a:r>
                      <a:endParaRPr lang="en-US" sz="1200" kern="1200" dirty="0">
                        <a:solidFill>
                          <a:schemeClr val="dk1"/>
                        </a:solidFill>
                        <a:effectLst/>
                        <a:latin typeface="+mn-lt"/>
                        <a:ea typeface="+mn-ea"/>
                        <a:cs typeface="+mn-cs"/>
                      </a:endParaRPr>
                    </a:p>
                  </a:txBody>
                  <a:tcPr/>
                </a:tc>
                <a:tc>
                  <a:txBody>
                    <a:bodyPr/>
                    <a:lstStyle/>
                    <a:p>
                      <a:r>
                        <a:rPr lang="en-US" altLang="zh-CN" sz="1200" dirty="0">
                          <a:latin typeface="+mn-lt"/>
                        </a:rPr>
                        <a:t>TS 22.261, </a:t>
                      </a:r>
                    </a:p>
                    <a:p>
                      <a:r>
                        <a:rPr lang="en-US" altLang="zh-CN" sz="1200" dirty="0">
                          <a:latin typeface="+mn-lt"/>
                        </a:rPr>
                        <a:t>TS 22.101, </a:t>
                      </a:r>
                    </a:p>
                    <a:p>
                      <a:r>
                        <a:rPr lang="en-US" altLang="zh-CN" sz="1200" dirty="0">
                          <a:latin typeface="+mn-lt"/>
                        </a:rPr>
                        <a:t>TS 22.115</a:t>
                      </a:r>
                    </a:p>
                  </a:txBody>
                  <a:tcPr/>
                </a:tc>
                <a:tc>
                  <a:txBody>
                    <a:bodyPr/>
                    <a:lstStyle/>
                    <a:p>
                      <a:r>
                        <a:rPr lang="en-US" sz="1200" dirty="0">
                          <a:latin typeface="+mn-lt"/>
                        </a:rPr>
                        <a:t>SA2</a:t>
                      </a:r>
                    </a:p>
                  </a:txBody>
                  <a:tcPr/>
                </a:tc>
                <a:tc>
                  <a:txBody>
                    <a:bodyPr/>
                    <a:lstStyle/>
                    <a:p>
                      <a:r>
                        <a:rPr lang="en-US" sz="1200" dirty="0">
                          <a:latin typeface="+mn-lt"/>
                        </a:rPr>
                        <a:t>No</a:t>
                      </a:r>
                    </a:p>
                  </a:txBody>
                  <a:tcPr/>
                </a:tc>
                <a:tc>
                  <a:txBody>
                    <a:bodyPr/>
                    <a:lstStyle/>
                    <a:p>
                      <a:r>
                        <a:rPr lang="en-US" sz="1200" dirty="0" smtClean="0">
                          <a:latin typeface="+mn-lt"/>
                        </a:rPr>
                        <a:t>SA3</a:t>
                      </a:r>
                      <a:r>
                        <a:rPr lang="en-US" sz="1200" baseline="0" dirty="0" smtClean="0">
                          <a:latin typeface="+mn-lt"/>
                        </a:rPr>
                        <a:t> for security</a:t>
                      </a:r>
                      <a:endParaRPr lang="en-US" altLang="zh-CN" sz="1200" dirty="0" smtClean="0">
                        <a:latin typeface="+mn-lt"/>
                      </a:endParaRPr>
                    </a:p>
                    <a:p>
                      <a:r>
                        <a:rPr lang="en-US" altLang="zh-CN" sz="1200" dirty="0" smtClean="0">
                          <a:latin typeface="+mn-lt"/>
                        </a:rPr>
                        <a:t>SA5 for charging</a:t>
                      </a:r>
                      <a:endParaRPr lang="en-US" sz="1200" dirty="0">
                        <a:latin typeface="+mn-lt"/>
                      </a:endParaRPr>
                    </a:p>
                  </a:txBody>
                  <a:tcPr/>
                </a:tc>
                <a:extLst>
                  <a:ext uri="{0D108BD9-81ED-4DB2-BD59-A6C34878D82A}">
                    <a16:rowId xmlns:a16="http://schemas.microsoft.com/office/drawing/2014/main" xmlns="" val="1961773117"/>
                  </a:ext>
                </a:extLst>
              </a:tr>
            </a:tbl>
          </a:graphicData>
        </a:graphic>
      </p:graphicFrame>
    </p:spTree>
    <p:extLst>
      <p:ext uri="{BB962C8B-B14F-4D97-AF65-F5344CB8AC3E}">
        <p14:creationId xmlns:p14="http://schemas.microsoft.com/office/powerpoint/2010/main" val="313100833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1135823898"/>
              </p:ext>
            </p:extLst>
          </p:nvPr>
        </p:nvGraphicFramePr>
        <p:xfrm>
          <a:off x="91441" y="2033912"/>
          <a:ext cx="11772900" cy="1777311"/>
        </p:xfrm>
        <a:graphic>
          <a:graphicData uri="http://schemas.openxmlformats.org/drawingml/2006/table">
            <a:tbl>
              <a:tblPr firstRow="1" bandRow="1">
                <a:tableStyleId>{5C22544A-7EE6-4342-B048-85BDC9FD1C3A}</a:tableStyleId>
              </a:tblPr>
              <a:tblGrid>
                <a:gridCol w="622045">
                  <a:extLst>
                    <a:ext uri="{9D8B030D-6E8A-4147-A177-3AD203B41FA5}">
                      <a16:colId xmlns:a16="http://schemas.microsoft.com/office/drawing/2014/main" xmlns="" val="2236238882"/>
                    </a:ext>
                  </a:extLst>
                </a:gridCol>
                <a:gridCol w="1278512">
                  <a:extLst>
                    <a:ext uri="{9D8B030D-6E8A-4147-A177-3AD203B41FA5}">
                      <a16:colId xmlns:a16="http://schemas.microsoft.com/office/drawing/2014/main" xmlns="" val="562605877"/>
                    </a:ext>
                  </a:extLst>
                </a:gridCol>
                <a:gridCol w="5354765">
                  <a:extLst>
                    <a:ext uri="{9D8B030D-6E8A-4147-A177-3AD203B41FA5}">
                      <a16:colId xmlns:a16="http://schemas.microsoft.com/office/drawing/2014/main" xmlns="" val="824553124"/>
                    </a:ext>
                  </a:extLst>
                </a:gridCol>
                <a:gridCol w="1460868">
                  <a:extLst>
                    <a:ext uri="{9D8B030D-6E8A-4147-A177-3AD203B41FA5}">
                      <a16:colId xmlns:a16="http://schemas.microsoft.com/office/drawing/2014/main" xmlns="" val="4265244648"/>
                    </a:ext>
                  </a:extLst>
                </a:gridCol>
                <a:gridCol w="992439">
                  <a:extLst>
                    <a:ext uri="{9D8B030D-6E8A-4147-A177-3AD203B41FA5}">
                      <a16:colId xmlns:a16="http://schemas.microsoft.com/office/drawing/2014/main" xmlns="" val="714072198"/>
                    </a:ext>
                  </a:extLst>
                </a:gridCol>
                <a:gridCol w="1025545">
                  <a:extLst>
                    <a:ext uri="{9D8B030D-6E8A-4147-A177-3AD203B41FA5}">
                      <a16:colId xmlns:a16="http://schemas.microsoft.com/office/drawing/2014/main" xmlns="" val="1390949308"/>
                    </a:ext>
                  </a:extLst>
                </a:gridCol>
                <a:gridCol w="1038726">
                  <a:extLst>
                    <a:ext uri="{9D8B030D-6E8A-4147-A177-3AD203B41FA5}">
                      <a16:colId xmlns:a16="http://schemas.microsoft.com/office/drawing/2014/main" xmlns="" val="129207063"/>
                    </a:ext>
                  </a:extLst>
                </a:gridCol>
              </a:tblGrid>
              <a:tr h="295957">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1350591">
                <a:tc>
                  <a:txBody>
                    <a:bodyPr/>
                    <a:lstStyle/>
                    <a:p>
                      <a:r>
                        <a:rPr lang="en-US" sz="1100" dirty="0" smtClean="0"/>
                        <a:t>9</a:t>
                      </a:r>
                      <a:endParaRPr lang="en-US" sz="1100" dirty="0"/>
                    </a:p>
                  </a:txBody>
                  <a:tcPr/>
                </a:tc>
                <a:tc>
                  <a:txBody>
                    <a:bodyPr/>
                    <a:lstStyle/>
                    <a:p>
                      <a:r>
                        <a:rPr lang="en-US" sz="1100" b="1" dirty="0" smtClean="0"/>
                        <a:t>Enhancement</a:t>
                      </a:r>
                      <a:r>
                        <a:rPr lang="en-US" sz="1100" b="1" baseline="0" dirty="0" smtClean="0"/>
                        <a:t> of </a:t>
                      </a:r>
                      <a:r>
                        <a:rPr lang="en-US" sz="1100" b="1" dirty="0" smtClean="0"/>
                        <a:t>EE </a:t>
                      </a:r>
                      <a:r>
                        <a:rPr lang="en-US" sz="1100" b="1" dirty="0"/>
                        <a:t>for 5G networks and services </a:t>
                      </a:r>
                      <a:r>
                        <a:rPr lang="en-US" altLang="zh-CN" sz="1100" dirty="0"/>
                        <a:t>(See slide </a:t>
                      </a:r>
                      <a:r>
                        <a:rPr lang="en-US" altLang="zh-CN" sz="1100" dirty="0" smtClean="0"/>
                        <a:t>19 </a:t>
                      </a:r>
                      <a:r>
                        <a:rPr lang="en-US" altLang="zh-CN" sz="1100" dirty="0"/>
                        <a:t>for more details)</a:t>
                      </a:r>
                      <a:endParaRPr lang="en-US" sz="1100" dirty="0"/>
                    </a:p>
                  </a:txBody>
                  <a:tcPr/>
                </a:tc>
                <a:tc>
                  <a:txBody>
                    <a:bodyPr/>
                    <a:lstStyle/>
                    <a:p>
                      <a:pPr lvl="0" eaLnBrk="1" fontAlgn="auto" hangingPunct="1">
                        <a:lnSpc>
                          <a:spcPct val="150000"/>
                        </a:lnSpc>
                        <a:spcBef>
                          <a:spcPts val="0"/>
                        </a:spcBef>
                        <a:spcAft>
                          <a:spcPts val="0"/>
                        </a:spcAft>
                        <a:buFont typeface="Arial" panose="020B0604020202020204" pitchFamily="34" charset="0"/>
                        <a:buChar char="•"/>
                      </a:pPr>
                      <a:r>
                        <a:rPr lang="en-US" altLang="zh-CN" sz="1100" dirty="0" smtClean="0">
                          <a:solidFill>
                            <a:prstClr val="black"/>
                          </a:solidFill>
                        </a:rPr>
                        <a:t>Study the Enhancement of Energy Efficiency evaluation to consider multiple factors.</a:t>
                      </a:r>
                    </a:p>
                    <a:p>
                      <a:pPr lvl="0" eaLnBrk="1" fontAlgn="auto" hangingPunct="1">
                        <a:lnSpc>
                          <a:spcPct val="150000"/>
                        </a:lnSpc>
                        <a:spcBef>
                          <a:spcPts val="0"/>
                        </a:spcBef>
                        <a:spcAft>
                          <a:spcPts val="0"/>
                        </a:spcAft>
                        <a:buFont typeface="Arial" panose="020B0604020202020204" pitchFamily="34" charset="0"/>
                        <a:buChar char="•"/>
                      </a:pPr>
                      <a:r>
                        <a:rPr lang="en-US" altLang="zh-CN" sz="1100" dirty="0" smtClean="0">
                          <a:solidFill>
                            <a:prstClr val="black"/>
                          </a:solidFill>
                        </a:rPr>
                        <a:t>Exposure of energy efficiency as a service</a:t>
                      </a:r>
                    </a:p>
                    <a:p>
                      <a:pPr lvl="0" eaLnBrk="1" fontAlgn="auto" hangingPunct="1">
                        <a:lnSpc>
                          <a:spcPct val="150000"/>
                        </a:lnSpc>
                        <a:spcBef>
                          <a:spcPts val="0"/>
                        </a:spcBef>
                        <a:spcAft>
                          <a:spcPts val="0"/>
                        </a:spcAft>
                        <a:buFont typeface="Arial" panose="020B0604020202020204" pitchFamily="34" charset="0"/>
                        <a:buChar char="•"/>
                      </a:pPr>
                      <a:r>
                        <a:rPr lang="en-US" altLang="zh-CN" sz="1100" dirty="0" smtClean="0">
                          <a:solidFill>
                            <a:prstClr val="black"/>
                          </a:solidFill>
                        </a:rPr>
                        <a:t>Study the enhancement of energy consumption measurement to support estimation of carbon emissions</a:t>
                      </a:r>
                    </a:p>
                  </a:txBody>
                  <a:tcPr/>
                </a:tc>
                <a:tc>
                  <a:txBody>
                    <a:bodyPr/>
                    <a:lstStyle/>
                    <a:p>
                      <a:pPr marL="0" algn="l" defTabSz="914400" rtl="0" eaLnBrk="1" latinLnBrk="0" hangingPunct="1"/>
                      <a:r>
                        <a:rPr lang="en-US" sz="1100" kern="1200" dirty="0" err="1" smtClean="0">
                          <a:solidFill>
                            <a:schemeClr val="dk1"/>
                          </a:solidFill>
                          <a:latin typeface="+mn-lt"/>
                          <a:ea typeface="+mn-ea"/>
                          <a:cs typeface="+mn-cs"/>
                        </a:rPr>
                        <a:t>FS_EnergyServ</a:t>
                      </a:r>
                      <a:endParaRPr lang="en-US" sz="1100" kern="1200" dirty="0" smtClean="0">
                        <a:solidFill>
                          <a:schemeClr val="dk1"/>
                        </a:solidFill>
                        <a:latin typeface="+mn-lt"/>
                        <a:ea typeface="+mn-ea"/>
                        <a:cs typeface="+mn-cs"/>
                      </a:endParaRPr>
                    </a:p>
                    <a:p>
                      <a:pPr marL="0" algn="l" defTabSz="914400" rtl="0" eaLnBrk="1" latinLnBrk="0" hangingPunct="1"/>
                      <a:r>
                        <a:rPr lang="en-US" sz="1100" kern="1200" dirty="0" smtClean="0">
                          <a:solidFill>
                            <a:schemeClr val="dk1"/>
                          </a:solidFill>
                          <a:latin typeface="+mn-lt"/>
                          <a:ea typeface="+mn-ea"/>
                          <a:cs typeface="+mn-cs"/>
                        </a:rPr>
                        <a:t>TR22.882</a:t>
                      </a:r>
                      <a:endParaRPr lang="en-US" sz="1100" kern="1200" dirty="0">
                        <a:solidFill>
                          <a:schemeClr val="dk1"/>
                        </a:solidFill>
                        <a:latin typeface="+mn-lt"/>
                        <a:ea typeface="+mn-ea"/>
                        <a:cs typeface="+mn-cs"/>
                      </a:endParaRPr>
                    </a:p>
                  </a:txBody>
                  <a:tcPr/>
                </a:tc>
                <a:tc>
                  <a:txBody>
                    <a:bodyPr/>
                    <a:lstStyle/>
                    <a:p>
                      <a:r>
                        <a:rPr lang="en-US" sz="1100" dirty="0"/>
                        <a:t>SA5</a:t>
                      </a:r>
                    </a:p>
                  </a:txBody>
                  <a:tcPr/>
                </a:tc>
                <a:tc>
                  <a:txBody>
                    <a:bodyPr/>
                    <a:lstStyle/>
                    <a:p>
                      <a:r>
                        <a:rPr lang="en-US" sz="1100" dirty="0" smtClean="0"/>
                        <a:t>RAN</a:t>
                      </a:r>
                      <a:endParaRPr lang="en-US" sz="1100" dirty="0"/>
                    </a:p>
                  </a:txBody>
                  <a:tcPr/>
                </a:tc>
                <a:tc>
                  <a:txBody>
                    <a:bodyPr/>
                    <a:lstStyle/>
                    <a:p>
                      <a:r>
                        <a:rPr lang="en-US" sz="1100" dirty="0" smtClean="0"/>
                        <a:t>No</a:t>
                      </a:r>
                      <a:endParaRPr lang="en-US" sz="1100" dirty="0"/>
                    </a:p>
                  </a:txBody>
                  <a:tcPr/>
                </a:tc>
                <a:extLst>
                  <a:ext uri="{0D108BD9-81ED-4DB2-BD59-A6C34878D82A}">
                    <a16:rowId xmlns:a16="http://schemas.microsoft.com/office/drawing/2014/main" xmlns="" val="136015713"/>
                  </a:ext>
                </a:extLst>
              </a:tr>
            </a:tbl>
          </a:graphicData>
        </a:graphic>
      </p:graphicFrame>
      <p:sp>
        <p:nvSpPr>
          <p:cNvPr id="3" name="TextBox 2"/>
          <p:cNvSpPr txBox="1"/>
          <p:nvPr/>
        </p:nvSpPr>
        <p:spPr>
          <a:xfrm>
            <a:off x="381001" y="4651132"/>
            <a:ext cx="7064755" cy="369332"/>
          </a:xfrm>
          <a:prstGeom prst="rect">
            <a:avLst/>
          </a:prstGeom>
          <a:noFill/>
        </p:spPr>
        <p:txBody>
          <a:bodyPr wrap="none" rtlCol="0">
            <a:spAutoFit/>
          </a:bodyPr>
          <a:lstStyle/>
          <a:p>
            <a:pPr marL="285750" indent="-285750">
              <a:buFont typeface="Arial" panose="020B0604020202020204" pitchFamily="34" charset="0"/>
              <a:buChar char="•"/>
            </a:pPr>
            <a:r>
              <a:rPr lang="en-US" dirty="0" smtClean="0"/>
              <a:t>Other inputs from SA3/4/5/6 may be provided in future meetings.</a:t>
            </a:r>
          </a:p>
        </p:txBody>
      </p:sp>
    </p:spTree>
    <p:extLst>
      <p:ext uri="{BB962C8B-B14F-4D97-AF65-F5344CB8AC3E}">
        <p14:creationId xmlns:p14="http://schemas.microsoft.com/office/powerpoint/2010/main" val="154654719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圆角矩形 65"/>
          <p:cNvSpPr/>
          <p:nvPr/>
        </p:nvSpPr>
        <p:spPr>
          <a:xfrm>
            <a:off x="6049599" y="1976042"/>
            <a:ext cx="5786546" cy="4588832"/>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a:solidFill>
                <a:srgbClr val="1D1D1A"/>
              </a:solidFill>
              <a:ea typeface="微软雅黑" panose="020B0503020204020204" pitchFamily="34" charset="-122"/>
            </a:endParaRPr>
          </a:p>
        </p:txBody>
      </p:sp>
      <p:sp>
        <p:nvSpPr>
          <p:cNvPr id="35" name="圆角矩形 65"/>
          <p:cNvSpPr/>
          <p:nvPr/>
        </p:nvSpPr>
        <p:spPr>
          <a:xfrm>
            <a:off x="154636" y="1953867"/>
            <a:ext cx="5786546" cy="4588832"/>
          </a:xfrm>
          <a:prstGeom prst="roundRect">
            <a:avLst>
              <a:gd name="adj" fmla="val 2771"/>
            </a:avLst>
          </a:prstGeom>
          <a:solidFill>
            <a:schemeClr val="bg1"/>
          </a:solidFill>
          <a:ln w="12700" cap="flat" cmpd="sng" algn="ctr">
            <a:solidFill>
              <a:srgbClr val="FFFFFF">
                <a:lumMod val="65000"/>
              </a:srgbClr>
            </a:solidFill>
            <a:prstDash val="solid"/>
            <a:miter lim="800000"/>
          </a:ln>
          <a:effectLst/>
        </p:spPr>
        <p:txBody>
          <a:bodyPr rtlCol="0" anchor="ctr"/>
          <a:lstStyle/>
          <a:p>
            <a:pPr algn="ctr" defTabSz="914478" eaLnBrk="1" fontAlgn="auto" hangingPunct="1">
              <a:spcBef>
                <a:spcPts val="0"/>
              </a:spcBef>
              <a:spcAft>
                <a:spcPts val="0"/>
              </a:spcAft>
              <a:defRPr/>
            </a:pPr>
            <a:endParaRPr lang="zh-CN" altLang="en-US" sz="1799" kern="0">
              <a:solidFill>
                <a:srgbClr val="1D1D1A"/>
              </a:solidFill>
              <a:ea typeface="微软雅黑" panose="020B0503020204020204" pitchFamily="34" charset="-122"/>
            </a:endParaRPr>
          </a:p>
        </p:txBody>
      </p:sp>
      <p:sp>
        <p:nvSpPr>
          <p:cNvPr id="2" name="Title 1"/>
          <p:cNvSpPr>
            <a:spLocks noGrp="1"/>
          </p:cNvSpPr>
          <p:nvPr>
            <p:ph type="title"/>
          </p:nvPr>
        </p:nvSpPr>
        <p:spPr>
          <a:xfrm>
            <a:off x="318429" y="406605"/>
            <a:ext cx="10515600" cy="1130301"/>
          </a:xfrm>
        </p:spPr>
        <p:txBody>
          <a:bodyPr/>
          <a:lstStyle/>
          <a:p>
            <a:r>
              <a:rPr lang="en-US" sz="4000" dirty="0"/>
              <a:t>Ambient </a:t>
            </a:r>
            <a:r>
              <a:rPr lang="en-US" sz="4000" dirty="0" err="1"/>
              <a:t>IoT</a:t>
            </a:r>
            <a:r>
              <a:rPr lang="en-US" sz="4000" dirty="0"/>
              <a:t> (1/2)</a:t>
            </a:r>
          </a:p>
        </p:txBody>
      </p:sp>
      <p:grpSp>
        <p:nvGrpSpPr>
          <p:cNvPr id="6" name="组合 17">
            <a:extLst>
              <a:ext uri="{FF2B5EF4-FFF2-40B4-BE49-F238E27FC236}">
                <a16:creationId xmlns:a16="http://schemas.microsoft.com/office/drawing/2014/main" xmlns="" id="{D68C29B8-8654-49E4-BE2C-DFC0EA47B152}"/>
              </a:ext>
            </a:extLst>
          </p:cNvPr>
          <p:cNvGrpSpPr/>
          <p:nvPr/>
        </p:nvGrpSpPr>
        <p:grpSpPr>
          <a:xfrm>
            <a:off x="601560" y="5306559"/>
            <a:ext cx="2201439" cy="950538"/>
            <a:chOff x="6284770" y="2861411"/>
            <a:chExt cx="2609334" cy="1830825"/>
          </a:xfrm>
        </p:grpSpPr>
        <p:pic>
          <p:nvPicPr>
            <p:cNvPr id="7" name="图片 18">
              <a:extLst>
                <a:ext uri="{FF2B5EF4-FFF2-40B4-BE49-F238E27FC236}">
                  <a16:creationId xmlns:a16="http://schemas.microsoft.com/office/drawing/2014/main" xmlns="" id="{5D284CEB-FFC2-4279-8DBA-976970917454}"/>
                </a:ext>
              </a:extLst>
            </p:cNvPr>
            <p:cNvPicPr>
              <a:picLocks noChangeAspect="1"/>
            </p:cNvPicPr>
            <p:nvPr/>
          </p:nvPicPr>
          <p:blipFill>
            <a:blip r:embed="rId2"/>
            <a:stretch>
              <a:fillRect/>
            </a:stretch>
          </p:blipFill>
          <p:spPr>
            <a:xfrm>
              <a:off x="6284770" y="2861411"/>
              <a:ext cx="2609334" cy="1830825"/>
            </a:xfrm>
            <a:prstGeom prst="rect">
              <a:avLst/>
            </a:prstGeom>
          </p:spPr>
        </p:pic>
        <p:grpSp>
          <p:nvGrpSpPr>
            <p:cNvPr id="8" name="组合 19">
              <a:extLst>
                <a:ext uri="{FF2B5EF4-FFF2-40B4-BE49-F238E27FC236}">
                  <a16:creationId xmlns:a16="http://schemas.microsoft.com/office/drawing/2014/main" xmlns="" id="{761E35D9-F3C4-4F10-A4F9-EE973E358A28}"/>
                </a:ext>
              </a:extLst>
            </p:cNvPr>
            <p:cNvGrpSpPr/>
            <p:nvPr/>
          </p:nvGrpSpPr>
          <p:grpSpPr>
            <a:xfrm>
              <a:off x="8428327" y="4042651"/>
              <a:ext cx="360553" cy="633848"/>
              <a:chOff x="10688051" y="2456987"/>
              <a:chExt cx="347863" cy="515141"/>
            </a:xfrm>
            <a:solidFill>
              <a:srgbClr val="0070C0"/>
            </a:solidFill>
          </p:grpSpPr>
          <p:sp>
            <p:nvSpPr>
              <p:cNvPr id="13" name="Freeform 578">
                <a:extLst>
                  <a:ext uri="{FF2B5EF4-FFF2-40B4-BE49-F238E27FC236}">
                    <a16:creationId xmlns:a16="http://schemas.microsoft.com/office/drawing/2014/main" xmlns="" id="{A19D4CA8-3890-4477-9F80-4AD5005DCDA1}"/>
                  </a:ext>
                </a:extLst>
              </p:cNvPr>
              <p:cNvSpPr>
                <a:spLocks/>
              </p:cNvSpPr>
              <p:nvPr/>
            </p:nvSpPr>
            <p:spPr bwMode="auto">
              <a:xfrm>
                <a:off x="10753576" y="2577011"/>
                <a:ext cx="218739" cy="383727"/>
              </a:xfrm>
              <a:custGeom>
                <a:avLst/>
                <a:gdLst>
                  <a:gd name="T0" fmla="*/ 235840 w 191"/>
                  <a:gd name="T1" fmla="*/ 693436 h 368"/>
                  <a:gd name="T2" fmla="*/ 220746 w 191"/>
                  <a:gd name="T3" fmla="*/ 683988 h 368"/>
                  <a:gd name="T4" fmla="*/ 228293 w 191"/>
                  <a:gd name="T5" fmla="*/ 661315 h 368"/>
                  <a:gd name="T6" fmla="*/ 322629 w 191"/>
                  <a:gd name="T7" fmla="*/ 615967 h 368"/>
                  <a:gd name="T8" fmla="*/ 181125 w 191"/>
                  <a:gd name="T9" fmla="*/ 83137 h 368"/>
                  <a:gd name="T10" fmla="*/ 39621 w 191"/>
                  <a:gd name="T11" fmla="*/ 615967 h 368"/>
                  <a:gd name="T12" fmla="*/ 130183 w 191"/>
                  <a:gd name="T13" fmla="*/ 659425 h 368"/>
                  <a:gd name="T14" fmla="*/ 139617 w 191"/>
                  <a:gd name="T15" fmla="*/ 682099 h 368"/>
                  <a:gd name="T16" fmla="*/ 116976 w 191"/>
                  <a:gd name="T17" fmla="*/ 689657 h 368"/>
                  <a:gd name="T18" fmla="*/ 11320 w 191"/>
                  <a:gd name="T19" fmla="*/ 642420 h 368"/>
                  <a:gd name="T20" fmla="*/ 1887 w 191"/>
                  <a:gd name="T21" fmla="*/ 621636 h 368"/>
                  <a:gd name="T22" fmla="*/ 164144 w 191"/>
                  <a:gd name="T23" fmla="*/ 13226 h 368"/>
                  <a:gd name="T24" fmla="*/ 181125 w 191"/>
                  <a:gd name="T25" fmla="*/ 0 h 368"/>
                  <a:gd name="T26" fmla="*/ 196219 w 191"/>
                  <a:gd name="T27" fmla="*/ 13226 h 368"/>
                  <a:gd name="T28" fmla="*/ 358476 w 191"/>
                  <a:gd name="T29" fmla="*/ 621636 h 368"/>
                  <a:gd name="T30" fmla="*/ 349043 w 191"/>
                  <a:gd name="T31" fmla="*/ 642420 h 368"/>
                  <a:gd name="T32" fmla="*/ 243387 w 191"/>
                  <a:gd name="T33" fmla="*/ 691546 h 368"/>
                  <a:gd name="T34" fmla="*/ 235840 w 191"/>
                  <a:gd name="T35" fmla="*/ 693436 h 3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1"/>
                  <a:gd name="T55" fmla="*/ 0 h 368"/>
                  <a:gd name="T56" fmla="*/ 191 w 191"/>
                  <a:gd name="T57" fmla="*/ 368 h 3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1" h="368">
                    <a:moveTo>
                      <a:pt x="125" y="367"/>
                    </a:moveTo>
                    <a:cubicBezTo>
                      <a:pt x="122" y="367"/>
                      <a:pt x="118" y="365"/>
                      <a:pt x="117" y="362"/>
                    </a:cubicBezTo>
                    <a:cubicBezTo>
                      <a:pt x="115" y="357"/>
                      <a:pt x="117" y="352"/>
                      <a:pt x="121" y="350"/>
                    </a:cubicBezTo>
                    <a:cubicBezTo>
                      <a:pt x="171" y="326"/>
                      <a:pt x="171" y="326"/>
                      <a:pt x="171" y="326"/>
                    </a:cubicBezTo>
                    <a:cubicBezTo>
                      <a:pt x="96" y="44"/>
                      <a:pt x="96" y="44"/>
                      <a:pt x="96" y="44"/>
                    </a:cubicBezTo>
                    <a:cubicBezTo>
                      <a:pt x="21" y="326"/>
                      <a:pt x="21" y="326"/>
                      <a:pt x="21" y="326"/>
                    </a:cubicBezTo>
                    <a:cubicBezTo>
                      <a:pt x="69" y="349"/>
                      <a:pt x="69" y="349"/>
                      <a:pt x="69" y="349"/>
                    </a:cubicBezTo>
                    <a:cubicBezTo>
                      <a:pt x="74" y="351"/>
                      <a:pt x="76" y="357"/>
                      <a:pt x="74" y="361"/>
                    </a:cubicBezTo>
                    <a:cubicBezTo>
                      <a:pt x="72" y="366"/>
                      <a:pt x="66" y="368"/>
                      <a:pt x="62" y="365"/>
                    </a:cubicBezTo>
                    <a:cubicBezTo>
                      <a:pt x="6" y="340"/>
                      <a:pt x="6" y="340"/>
                      <a:pt x="6" y="340"/>
                    </a:cubicBezTo>
                    <a:cubicBezTo>
                      <a:pt x="2" y="338"/>
                      <a:pt x="0" y="333"/>
                      <a:pt x="1" y="329"/>
                    </a:cubicBezTo>
                    <a:cubicBezTo>
                      <a:pt x="87" y="7"/>
                      <a:pt x="87" y="7"/>
                      <a:pt x="87" y="7"/>
                    </a:cubicBezTo>
                    <a:cubicBezTo>
                      <a:pt x="88" y="3"/>
                      <a:pt x="92" y="0"/>
                      <a:pt x="96" y="0"/>
                    </a:cubicBezTo>
                    <a:cubicBezTo>
                      <a:pt x="100" y="0"/>
                      <a:pt x="103" y="3"/>
                      <a:pt x="104" y="7"/>
                    </a:cubicBezTo>
                    <a:cubicBezTo>
                      <a:pt x="190" y="329"/>
                      <a:pt x="190" y="329"/>
                      <a:pt x="190" y="329"/>
                    </a:cubicBezTo>
                    <a:cubicBezTo>
                      <a:pt x="191" y="333"/>
                      <a:pt x="189" y="338"/>
                      <a:pt x="185" y="340"/>
                    </a:cubicBezTo>
                    <a:cubicBezTo>
                      <a:pt x="129" y="366"/>
                      <a:pt x="129" y="366"/>
                      <a:pt x="129" y="366"/>
                    </a:cubicBezTo>
                    <a:cubicBezTo>
                      <a:pt x="128" y="366"/>
                      <a:pt x="126" y="367"/>
                      <a:pt x="125" y="367"/>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4" name="Freeform 579">
                <a:extLst>
                  <a:ext uri="{FF2B5EF4-FFF2-40B4-BE49-F238E27FC236}">
                    <a16:creationId xmlns:a16="http://schemas.microsoft.com/office/drawing/2014/main" xmlns="" id="{47D246C8-1756-434F-9DF9-C0597105A05C}"/>
                  </a:ext>
                </a:extLst>
              </p:cNvPr>
              <p:cNvSpPr>
                <a:spLocks/>
              </p:cNvSpPr>
              <p:nvPr/>
            </p:nvSpPr>
            <p:spPr bwMode="auto">
              <a:xfrm>
                <a:off x="10766104" y="2682142"/>
                <a:ext cx="167668" cy="243553"/>
              </a:xfrm>
              <a:custGeom>
                <a:avLst/>
                <a:gdLst>
                  <a:gd name="T0" fmla="*/ 11352 w 146"/>
                  <a:gd name="T1" fmla="*/ 441325 h 233"/>
                  <a:gd name="T2" fmla="*/ 1892 w 146"/>
                  <a:gd name="T3" fmla="*/ 435643 h 233"/>
                  <a:gd name="T4" fmla="*/ 5676 w 146"/>
                  <a:gd name="T5" fmla="*/ 418596 h 233"/>
                  <a:gd name="T6" fmla="*/ 242170 w 146"/>
                  <a:gd name="T7" fmla="*/ 278433 h 233"/>
                  <a:gd name="T8" fmla="*/ 75678 w 146"/>
                  <a:gd name="T9" fmla="*/ 178045 h 233"/>
                  <a:gd name="T10" fmla="*/ 70002 w 146"/>
                  <a:gd name="T11" fmla="*/ 168575 h 233"/>
                  <a:gd name="T12" fmla="*/ 73786 w 146"/>
                  <a:gd name="T13" fmla="*/ 159104 h 233"/>
                  <a:gd name="T14" fmla="*/ 191087 w 146"/>
                  <a:gd name="T15" fmla="*/ 77658 h 233"/>
                  <a:gd name="T16" fmla="*/ 109733 w 146"/>
                  <a:gd name="T17" fmla="*/ 20835 h 233"/>
                  <a:gd name="T18" fmla="*/ 107841 w 146"/>
                  <a:gd name="T19" fmla="*/ 5682 h 233"/>
                  <a:gd name="T20" fmla="*/ 122977 w 146"/>
                  <a:gd name="T21" fmla="*/ 3788 h 233"/>
                  <a:gd name="T22" fmla="*/ 217574 w 146"/>
                  <a:gd name="T23" fmla="*/ 70082 h 233"/>
                  <a:gd name="T24" fmla="*/ 223250 w 146"/>
                  <a:gd name="T25" fmla="*/ 79552 h 233"/>
                  <a:gd name="T26" fmla="*/ 217574 w 146"/>
                  <a:gd name="T27" fmla="*/ 87129 h 233"/>
                  <a:gd name="T28" fmla="*/ 102165 w 146"/>
                  <a:gd name="T29" fmla="*/ 166681 h 233"/>
                  <a:gd name="T30" fmla="*/ 270549 w 146"/>
                  <a:gd name="T31" fmla="*/ 268962 h 233"/>
                  <a:gd name="T32" fmla="*/ 276225 w 146"/>
                  <a:gd name="T33" fmla="*/ 278433 h 233"/>
                  <a:gd name="T34" fmla="*/ 270549 w 146"/>
                  <a:gd name="T35" fmla="*/ 287903 h 233"/>
                  <a:gd name="T36" fmla="*/ 17028 w 146"/>
                  <a:gd name="T37" fmla="*/ 439431 h 233"/>
                  <a:gd name="T38" fmla="*/ 11352 w 146"/>
                  <a:gd name="T39" fmla="*/ 441325 h 2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
                  <a:gd name="T61" fmla="*/ 0 h 233"/>
                  <a:gd name="T62" fmla="*/ 146 w 146"/>
                  <a:gd name="T63" fmla="*/ 233 h 2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 h="233">
                    <a:moveTo>
                      <a:pt x="6" y="233"/>
                    </a:moveTo>
                    <a:cubicBezTo>
                      <a:pt x="4" y="233"/>
                      <a:pt x="2" y="231"/>
                      <a:pt x="1" y="230"/>
                    </a:cubicBezTo>
                    <a:cubicBezTo>
                      <a:pt x="0" y="227"/>
                      <a:pt x="0" y="223"/>
                      <a:pt x="3" y="221"/>
                    </a:cubicBezTo>
                    <a:cubicBezTo>
                      <a:pt x="128" y="147"/>
                      <a:pt x="128" y="147"/>
                      <a:pt x="128" y="147"/>
                    </a:cubicBezTo>
                    <a:cubicBezTo>
                      <a:pt x="40" y="94"/>
                      <a:pt x="40" y="94"/>
                      <a:pt x="40" y="94"/>
                    </a:cubicBezTo>
                    <a:cubicBezTo>
                      <a:pt x="38" y="93"/>
                      <a:pt x="37" y="91"/>
                      <a:pt x="37" y="89"/>
                    </a:cubicBezTo>
                    <a:cubicBezTo>
                      <a:pt x="37" y="87"/>
                      <a:pt x="38" y="85"/>
                      <a:pt x="39" y="84"/>
                    </a:cubicBezTo>
                    <a:cubicBezTo>
                      <a:pt x="101" y="41"/>
                      <a:pt x="101" y="41"/>
                      <a:pt x="101" y="41"/>
                    </a:cubicBezTo>
                    <a:cubicBezTo>
                      <a:pt x="58" y="11"/>
                      <a:pt x="58" y="11"/>
                      <a:pt x="58" y="11"/>
                    </a:cubicBezTo>
                    <a:cubicBezTo>
                      <a:pt x="55" y="10"/>
                      <a:pt x="55" y="6"/>
                      <a:pt x="57" y="3"/>
                    </a:cubicBezTo>
                    <a:cubicBezTo>
                      <a:pt x="58" y="0"/>
                      <a:pt x="62" y="0"/>
                      <a:pt x="65" y="2"/>
                    </a:cubicBezTo>
                    <a:cubicBezTo>
                      <a:pt x="115" y="37"/>
                      <a:pt x="115" y="37"/>
                      <a:pt x="115" y="37"/>
                    </a:cubicBezTo>
                    <a:cubicBezTo>
                      <a:pt x="117" y="38"/>
                      <a:pt x="118" y="40"/>
                      <a:pt x="118" y="42"/>
                    </a:cubicBezTo>
                    <a:cubicBezTo>
                      <a:pt x="118" y="44"/>
                      <a:pt x="117" y="45"/>
                      <a:pt x="115" y="46"/>
                    </a:cubicBezTo>
                    <a:cubicBezTo>
                      <a:pt x="54" y="88"/>
                      <a:pt x="54" y="88"/>
                      <a:pt x="54" y="88"/>
                    </a:cubicBezTo>
                    <a:cubicBezTo>
                      <a:pt x="143" y="142"/>
                      <a:pt x="143" y="142"/>
                      <a:pt x="143" y="142"/>
                    </a:cubicBezTo>
                    <a:cubicBezTo>
                      <a:pt x="145" y="143"/>
                      <a:pt x="146" y="145"/>
                      <a:pt x="146" y="147"/>
                    </a:cubicBezTo>
                    <a:cubicBezTo>
                      <a:pt x="146" y="149"/>
                      <a:pt x="145" y="151"/>
                      <a:pt x="143" y="152"/>
                    </a:cubicBezTo>
                    <a:cubicBezTo>
                      <a:pt x="9" y="232"/>
                      <a:pt x="9" y="232"/>
                      <a:pt x="9" y="232"/>
                    </a:cubicBezTo>
                    <a:cubicBezTo>
                      <a:pt x="8" y="232"/>
                      <a:pt x="7" y="233"/>
                      <a:pt x="6" y="233"/>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5" name="Freeform 580">
                <a:extLst>
                  <a:ext uri="{FF2B5EF4-FFF2-40B4-BE49-F238E27FC236}">
                    <a16:creationId xmlns:a16="http://schemas.microsoft.com/office/drawing/2014/main" xmlns="" id="{BEA33D4D-E3DD-4401-95FB-9FF9CE7F6955}"/>
                  </a:ext>
                </a:extLst>
              </p:cNvPr>
              <p:cNvSpPr>
                <a:spLocks/>
              </p:cNvSpPr>
              <p:nvPr/>
            </p:nvSpPr>
            <p:spPr bwMode="auto">
              <a:xfrm>
                <a:off x="10792121" y="2682142"/>
                <a:ext cx="167668" cy="243553"/>
              </a:xfrm>
              <a:custGeom>
                <a:avLst/>
                <a:gdLst>
                  <a:gd name="T0" fmla="*/ 262981 w 146"/>
                  <a:gd name="T1" fmla="*/ 441325 h 233"/>
                  <a:gd name="T2" fmla="*/ 257305 w 146"/>
                  <a:gd name="T3" fmla="*/ 439431 h 233"/>
                  <a:gd name="T4" fmla="*/ 5676 w 146"/>
                  <a:gd name="T5" fmla="*/ 287903 h 233"/>
                  <a:gd name="T6" fmla="*/ 0 w 146"/>
                  <a:gd name="T7" fmla="*/ 278433 h 233"/>
                  <a:gd name="T8" fmla="*/ 5676 w 146"/>
                  <a:gd name="T9" fmla="*/ 268962 h 233"/>
                  <a:gd name="T10" fmla="*/ 174060 w 146"/>
                  <a:gd name="T11" fmla="*/ 166681 h 233"/>
                  <a:gd name="T12" fmla="*/ 58651 w 146"/>
                  <a:gd name="T13" fmla="*/ 87129 h 233"/>
                  <a:gd name="T14" fmla="*/ 52975 w 146"/>
                  <a:gd name="T15" fmla="*/ 79552 h 233"/>
                  <a:gd name="T16" fmla="*/ 58651 w 146"/>
                  <a:gd name="T17" fmla="*/ 70082 h 233"/>
                  <a:gd name="T18" fmla="*/ 153248 w 146"/>
                  <a:gd name="T19" fmla="*/ 3788 h 233"/>
                  <a:gd name="T20" fmla="*/ 168384 w 146"/>
                  <a:gd name="T21" fmla="*/ 5682 h 233"/>
                  <a:gd name="T22" fmla="*/ 166492 w 146"/>
                  <a:gd name="T23" fmla="*/ 20835 h 233"/>
                  <a:gd name="T24" fmla="*/ 85138 w 146"/>
                  <a:gd name="T25" fmla="*/ 77658 h 233"/>
                  <a:gd name="T26" fmla="*/ 200547 w 146"/>
                  <a:gd name="T27" fmla="*/ 159104 h 233"/>
                  <a:gd name="T28" fmla="*/ 206223 w 146"/>
                  <a:gd name="T29" fmla="*/ 168575 h 233"/>
                  <a:gd name="T30" fmla="*/ 200547 w 146"/>
                  <a:gd name="T31" fmla="*/ 178045 h 233"/>
                  <a:gd name="T32" fmla="*/ 34055 w 146"/>
                  <a:gd name="T33" fmla="*/ 278433 h 233"/>
                  <a:gd name="T34" fmla="*/ 268657 w 146"/>
                  <a:gd name="T35" fmla="*/ 418596 h 233"/>
                  <a:gd name="T36" fmla="*/ 274333 w 146"/>
                  <a:gd name="T37" fmla="*/ 435643 h 233"/>
                  <a:gd name="T38" fmla="*/ 262981 w 146"/>
                  <a:gd name="T39" fmla="*/ 441325 h 2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
                  <a:gd name="T61" fmla="*/ 0 h 233"/>
                  <a:gd name="T62" fmla="*/ 146 w 146"/>
                  <a:gd name="T63" fmla="*/ 233 h 2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 h="233">
                    <a:moveTo>
                      <a:pt x="139" y="233"/>
                    </a:moveTo>
                    <a:cubicBezTo>
                      <a:pt x="138" y="233"/>
                      <a:pt x="137" y="232"/>
                      <a:pt x="136" y="232"/>
                    </a:cubicBezTo>
                    <a:cubicBezTo>
                      <a:pt x="3" y="152"/>
                      <a:pt x="3" y="152"/>
                      <a:pt x="3" y="152"/>
                    </a:cubicBezTo>
                    <a:cubicBezTo>
                      <a:pt x="1" y="151"/>
                      <a:pt x="0" y="149"/>
                      <a:pt x="0" y="147"/>
                    </a:cubicBezTo>
                    <a:cubicBezTo>
                      <a:pt x="0" y="145"/>
                      <a:pt x="1" y="143"/>
                      <a:pt x="3" y="142"/>
                    </a:cubicBezTo>
                    <a:cubicBezTo>
                      <a:pt x="92" y="88"/>
                      <a:pt x="92" y="88"/>
                      <a:pt x="92" y="88"/>
                    </a:cubicBezTo>
                    <a:cubicBezTo>
                      <a:pt x="31" y="46"/>
                      <a:pt x="31" y="46"/>
                      <a:pt x="31" y="46"/>
                    </a:cubicBezTo>
                    <a:cubicBezTo>
                      <a:pt x="29" y="45"/>
                      <a:pt x="28" y="44"/>
                      <a:pt x="28" y="42"/>
                    </a:cubicBezTo>
                    <a:cubicBezTo>
                      <a:pt x="28" y="40"/>
                      <a:pt x="29" y="38"/>
                      <a:pt x="31" y="37"/>
                    </a:cubicBezTo>
                    <a:cubicBezTo>
                      <a:pt x="81" y="2"/>
                      <a:pt x="81" y="2"/>
                      <a:pt x="81" y="2"/>
                    </a:cubicBezTo>
                    <a:cubicBezTo>
                      <a:pt x="84" y="0"/>
                      <a:pt x="87" y="0"/>
                      <a:pt x="89" y="3"/>
                    </a:cubicBezTo>
                    <a:cubicBezTo>
                      <a:pt x="91" y="6"/>
                      <a:pt x="90" y="10"/>
                      <a:pt x="88" y="11"/>
                    </a:cubicBezTo>
                    <a:cubicBezTo>
                      <a:pt x="45" y="41"/>
                      <a:pt x="45" y="41"/>
                      <a:pt x="45" y="41"/>
                    </a:cubicBezTo>
                    <a:cubicBezTo>
                      <a:pt x="106" y="84"/>
                      <a:pt x="106" y="84"/>
                      <a:pt x="106" y="84"/>
                    </a:cubicBezTo>
                    <a:cubicBezTo>
                      <a:pt x="108" y="85"/>
                      <a:pt x="109" y="87"/>
                      <a:pt x="109" y="89"/>
                    </a:cubicBezTo>
                    <a:cubicBezTo>
                      <a:pt x="109" y="91"/>
                      <a:pt x="108" y="93"/>
                      <a:pt x="106" y="94"/>
                    </a:cubicBezTo>
                    <a:cubicBezTo>
                      <a:pt x="18" y="147"/>
                      <a:pt x="18" y="147"/>
                      <a:pt x="18" y="147"/>
                    </a:cubicBezTo>
                    <a:cubicBezTo>
                      <a:pt x="142" y="221"/>
                      <a:pt x="142" y="221"/>
                      <a:pt x="142" y="221"/>
                    </a:cubicBezTo>
                    <a:cubicBezTo>
                      <a:pt x="145" y="223"/>
                      <a:pt x="146" y="227"/>
                      <a:pt x="145" y="230"/>
                    </a:cubicBezTo>
                    <a:cubicBezTo>
                      <a:pt x="143" y="231"/>
                      <a:pt x="141" y="233"/>
                      <a:pt x="139" y="233"/>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6" name="Freeform 581">
                <a:extLst>
                  <a:ext uri="{FF2B5EF4-FFF2-40B4-BE49-F238E27FC236}">
                    <a16:creationId xmlns:a16="http://schemas.microsoft.com/office/drawing/2014/main" xmlns="" id="{AECA6532-D7E9-4C82-85E7-764B7C0256B9}"/>
                  </a:ext>
                </a:extLst>
              </p:cNvPr>
              <p:cNvSpPr>
                <a:spLocks noEditPoints="1"/>
              </p:cNvSpPr>
              <p:nvPr/>
            </p:nvSpPr>
            <p:spPr bwMode="auto">
              <a:xfrm>
                <a:off x="10841265" y="2550728"/>
                <a:ext cx="44326" cy="38548"/>
              </a:xfrm>
              <a:custGeom>
                <a:avLst/>
                <a:gdLst>
                  <a:gd name="T0" fmla="*/ 36513 w 38"/>
                  <a:gd name="T1" fmla="*/ 69850 h 37"/>
                  <a:gd name="T2" fmla="*/ 0 w 38"/>
                  <a:gd name="T3" fmla="*/ 33981 h 37"/>
                  <a:gd name="T4" fmla="*/ 36513 w 38"/>
                  <a:gd name="T5" fmla="*/ 0 h 37"/>
                  <a:gd name="T6" fmla="*/ 73025 w 38"/>
                  <a:gd name="T7" fmla="*/ 33981 h 37"/>
                  <a:gd name="T8" fmla="*/ 36513 w 38"/>
                  <a:gd name="T9" fmla="*/ 69850 h 37"/>
                  <a:gd name="T10" fmla="*/ 36513 w 38"/>
                  <a:gd name="T11" fmla="*/ 22654 h 37"/>
                  <a:gd name="T12" fmla="*/ 23061 w 38"/>
                  <a:gd name="T13" fmla="*/ 33981 h 37"/>
                  <a:gd name="T14" fmla="*/ 36513 w 38"/>
                  <a:gd name="T15" fmla="*/ 47196 h 37"/>
                  <a:gd name="T16" fmla="*/ 49964 w 38"/>
                  <a:gd name="T17" fmla="*/ 33981 h 37"/>
                  <a:gd name="T18" fmla="*/ 36513 w 38"/>
                  <a:gd name="T19" fmla="*/ 22654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37"/>
                  <a:gd name="T32" fmla="*/ 38 w 38"/>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37">
                    <a:moveTo>
                      <a:pt x="19" y="37"/>
                    </a:moveTo>
                    <a:cubicBezTo>
                      <a:pt x="9" y="37"/>
                      <a:pt x="0" y="29"/>
                      <a:pt x="0" y="18"/>
                    </a:cubicBezTo>
                    <a:cubicBezTo>
                      <a:pt x="0" y="8"/>
                      <a:pt x="9" y="0"/>
                      <a:pt x="19" y="0"/>
                    </a:cubicBezTo>
                    <a:cubicBezTo>
                      <a:pt x="29" y="0"/>
                      <a:pt x="38" y="8"/>
                      <a:pt x="38" y="18"/>
                    </a:cubicBezTo>
                    <a:cubicBezTo>
                      <a:pt x="38" y="29"/>
                      <a:pt x="29" y="37"/>
                      <a:pt x="19" y="37"/>
                    </a:cubicBezTo>
                    <a:close/>
                    <a:moveTo>
                      <a:pt x="19" y="12"/>
                    </a:moveTo>
                    <a:cubicBezTo>
                      <a:pt x="15" y="12"/>
                      <a:pt x="12" y="15"/>
                      <a:pt x="12" y="18"/>
                    </a:cubicBezTo>
                    <a:cubicBezTo>
                      <a:pt x="12" y="22"/>
                      <a:pt x="15" y="25"/>
                      <a:pt x="19" y="25"/>
                    </a:cubicBezTo>
                    <a:cubicBezTo>
                      <a:pt x="23" y="25"/>
                      <a:pt x="26" y="22"/>
                      <a:pt x="26" y="18"/>
                    </a:cubicBezTo>
                    <a:cubicBezTo>
                      <a:pt x="26" y="15"/>
                      <a:pt x="23" y="12"/>
                      <a:pt x="19" y="12"/>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7" name="Freeform 582">
                <a:extLst>
                  <a:ext uri="{FF2B5EF4-FFF2-40B4-BE49-F238E27FC236}">
                    <a16:creationId xmlns:a16="http://schemas.microsoft.com/office/drawing/2014/main" xmlns="" id="{4FE6E6B9-71A5-43C7-A9E6-6E0E1C354C55}"/>
                  </a:ext>
                </a:extLst>
              </p:cNvPr>
              <p:cNvSpPr>
                <a:spLocks/>
              </p:cNvSpPr>
              <p:nvPr/>
            </p:nvSpPr>
            <p:spPr bwMode="auto">
              <a:xfrm>
                <a:off x="10809466" y="2522693"/>
                <a:ext cx="104070" cy="85857"/>
              </a:xfrm>
              <a:custGeom>
                <a:avLst/>
                <a:gdLst>
                  <a:gd name="T0" fmla="*/ 131885 w 91"/>
                  <a:gd name="T1" fmla="*/ 153678 h 82"/>
                  <a:gd name="T2" fmla="*/ 118696 w 91"/>
                  <a:gd name="T3" fmla="*/ 147986 h 82"/>
                  <a:gd name="T4" fmla="*/ 120580 w 91"/>
                  <a:gd name="T5" fmla="*/ 125219 h 82"/>
                  <a:gd name="T6" fmla="*/ 137537 w 91"/>
                  <a:gd name="T7" fmla="*/ 85377 h 82"/>
                  <a:gd name="T8" fmla="*/ 86667 w 91"/>
                  <a:gd name="T9" fmla="*/ 34151 h 82"/>
                  <a:gd name="T10" fmla="*/ 33913 w 91"/>
                  <a:gd name="T11" fmla="*/ 85377 h 82"/>
                  <a:gd name="T12" fmla="*/ 50870 w 91"/>
                  <a:gd name="T13" fmla="*/ 123322 h 82"/>
                  <a:gd name="T14" fmla="*/ 50870 w 91"/>
                  <a:gd name="T15" fmla="*/ 147986 h 82"/>
                  <a:gd name="T16" fmla="*/ 28261 w 91"/>
                  <a:gd name="T17" fmla="*/ 147986 h 82"/>
                  <a:gd name="T18" fmla="*/ 0 w 91"/>
                  <a:gd name="T19" fmla="*/ 85377 h 82"/>
                  <a:gd name="T20" fmla="*/ 86667 w 91"/>
                  <a:gd name="T21" fmla="*/ 0 h 82"/>
                  <a:gd name="T22" fmla="*/ 171450 w 91"/>
                  <a:gd name="T23" fmla="*/ 85377 h 82"/>
                  <a:gd name="T24" fmla="*/ 143189 w 91"/>
                  <a:gd name="T25" fmla="*/ 149883 h 82"/>
                  <a:gd name="T26" fmla="*/ 131885 w 91"/>
                  <a:gd name="T27" fmla="*/ 153678 h 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82"/>
                  <a:gd name="T44" fmla="*/ 91 w 91"/>
                  <a:gd name="T45" fmla="*/ 82 h 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82">
                    <a:moveTo>
                      <a:pt x="70" y="81"/>
                    </a:moveTo>
                    <a:cubicBezTo>
                      <a:pt x="68" y="81"/>
                      <a:pt x="65" y="80"/>
                      <a:pt x="63" y="78"/>
                    </a:cubicBezTo>
                    <a:cubicBezTo>
                      <a:pt x="60" y="75"/>
                      <a:pt x="60" y="69"/>
                      <a:pt x="64" y="66"/>
                    </a:cubicBezTo>
                    <a:cubicBezTo>
                      <a:pt x="70" y="60"/>
                      <a:pt x="73" y="53"/>
                      <a:pt x="73" y="45"/>
                    </a:cubicBezTo>
                    <a:cubicBezTo>
                      <a:pt x="73" y="30"/>
                      <a:pt x="61" y="18"/>
                      <a:pt x="46" y="18"/>
                    </a:cubicBezTo>
                    <a:cubicBezTo>
                      <a:pt x="31" y="18"/>
                      <a:pt x="18" y="30"/>
                      <a:pt x="18" y="45"/>
                    </a:cubicBezTo>
                    <a:cubicBezTo>
                      <a:pt x="18" y="53"/>
                      <a:pt x="21" y="60"/>
                      <a:pt x="27" y="65"/>
                    </a:cubicBezTo>
                    <a:cubicBezTo>
                      <a:pt x="31" y="69"/>
                      <a:pt x="31" y="74"/>
                      <a:pt x="27" y="78"/>
                    </a:cubicBezTo>
                    <a:cubicBezTo>
                      <a:pt x="24" y="82"/>
                      <a:pt x="18" y="82"/>
                      <a:pt x="15" y="78"/>
                    </a:cubicBezTo>
                    <a:cubicBezTo>
                      <a:pt x="6" y="70"/>
                      <a:pt x="0" y="58"/>
                      <a:pt x="0" y="45"/>
                    </a:cubicBezTo>
                    <a:cubicBezTo>
                      <a:pt x="0" y="20"/>
                      <a:pt x="21" y="0"/>
                      <a:pt x="46" y="0"/>
                    </a:cubicBezTo>
                    <a:cubicBezTo>
                      <a:pt x="71" y="0"/>
                      <a:pt x="91" y="20"/>
                      <a:pt x="91" y="45"/>
                    </a:cubicBezTo>
                    <a:cubicBezTo>
                      <a:pt x="91" y="58"/>
                      <a:pt x="85" y="70"/>
                      <a:pt x="76" y="79"/>
                    </a:cubicBezTo>
                    <a:cubicBezTo>
                      <a:pt x="74" y="80"/>
                      <a:pt x="72" y="81"/>
                      <a:pt x="70" y="81"/>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8" name="Freeform 583">
                <a:extLst>
                  <a:ext uri="{FF2B5EF4-FFF2-40B4-BE49-F238E27FC236}">
                    <a16:creationId xmlns:a16="http://schemas.microsoft.com/office/drawing/2014/main" xmlns="" id="{34A8754E-2EDE-4E63-ADE6-B9B52C990F66}"/>
                  </a:ext>
                </a:extLst>
              </p:cNvPr>
              <p:cNvSpPr>
                <a:spLocks/>
              </p:cNvSpPr>
              <p:nvPr/>
            </p:nvSpPr>
            <p:spPr bwMode="auto">
              <a:xfrm>
                <a:off x="10756468" y="2509552"/>
                <a:ext cx="45290" cy="120900"/>
              </a:xfrm>
              <a:custGeom>
                <a:avLst/>
                <a:gdLst>
                  <a:gd name="T0" fmla="*/ 55481 w 39"/>
                  <a:gd name="T1" fmla="*/ 219075 h 116"/>
                  <a:gd name="T2" fmla="*/ 45916 w 39"/>
                  <a:gd name="T3" fmla="*/ 215298 h 116"/>
                  <a:gd name="T4" fmla="*/ 0 w 39"/>
                  <a:gd name="T5" fmla="*/ 109538 h 116"/>
                  <a:gd name="T6" fmla="*/ 45916 w 39"/>
                  <a:gd name="T7" fmla="*/ 3777 h 116"/>
                  <a:gd name="T8" fmla="*/ 68874 w 39"/>
                  <a:gd name="T9" fmla="*/ 9443 h 116"/>
                  <a:gd name="T10" fmla="*/ 65047 w 39"/>
                  <a:gd name="T11" fmla="*/ 32106 h 116"/>
                  <a:gd name="T12" fmla="*/ 34437 w 39"/>
                  <a:gd name="T13" fmla="*/ 109538 h 116"/>
                  <a:gd name="T14" fmla="*/ 65047 w 39"/>
                  <a:gd name="T15" fmla="*/ 188858 h 116"/>
                  <a:gd name="T16" fmla="*/ 68874 w 39"/>
                  <a:gd name="T17" fmla="*/ 211521 h 116"/>
                  <a:gd name="T18" fmla="*/ 55481 w 39"/>
                  <a:gd name="T19" fmla="*/ 219075 h 1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16"/>
                  <a:gd name="T32" fmla="*/ 39 w 39"/>
                  <a:gd name="T33" fmla="*/ 116 h 1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16">
                    <a:moveTo>
                      <a:pt x="29" y="116"/>
                    </a:moveTo>
                    <a:cubicBezTo>
                      <a:pt x="27" y="116"/>
                      <a:pt x="25" y="115"/>
                      <a:pt x="24" y="114"/>
                    </a:cubicBezTo>
                    <a:cubicBezTo>
                      <a:pt x="23" y="114"/>
                      <a:pt x="0" y="97"/>
                      <a:pt x="0" y="58"/>
                    </a:cubicBezTo>
                    <a:cubicBezTo>
                      <a:pt x="0" y="18"/>
                      <a:pt x="23" y="3"/>
                      <a:pt x="24" y="2"/>
                    </a:cubicBezTo>
                    <a:cubicBezTo>
                      <a:pt x="28" y="0"/>
                      <a:pt x="34" y="1"/>
                      <a:pt x="36" y="5"/>
                    </a:cubicBezTo>
                    <a:cubicBezTo>
                      <a:pt x="39" y="9"/>
                      <a:pt x="38" y="15"/>
                      <a:pt x="34" y="17"/>
                    </a:cubicBezTo>
                    <a:cubicBezTo>
                      <a:pt x="33" y="18"/>
                      <a:pt x="18" y="29"/>
                      <a:pt x="18" y="58"/>
                    </a:cubicBezTo>
                    <a:cubicBezTo>
                      <a:pt x="18" y="88"/>
                      <a:pt x="34" y="99"/>
                      <a:pt x="34" y="100"/>
                    </a:cubicBezTo>
                    <a:cubicBezTo>
                      <a:pt x="38" y="102"/>
                      <a:pt x="39" y="108"/>
                      <a:pt x="36" y="112"/>
                    </a:cubicBezTo>
                    <a:cubicBezTo>
                      <a:pt x="35" y="115"/>
                      <a:pt x="32" y="116"/>
                      <a:pt x="29" y="116"/>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19" name="Freeform 584">
                <a:extLst>
                  <a:ext uri="{FF2B5EF4-FFF2-40B4-BE49-F238E27FC236}">
                    <a16:creationId xmlns:a16="http://schemas.microsoft.com/office/drawing/2014/main" xmlns="" id="{A58AEC73-446B-46E4-8D4E-E51FB6FA0AE7}"/>
                  </a:ext>
                </a:extLst>
              </p:cNvPr>
              <p:cNvSpPr>
                <a:spLocks/>
              </p:cNvSpPr>
              <p:nvPr/>
            </p:nvSpPr>
            <p:spPr bwMode="auto">
              <a:xfrm>
                <a:off x="10722741" y="2482393"/>
                <a:ext cx="55889" cy="175218"/>
              </a:xfrm>
              <a:custGeom>
                <a:avLst/>
                <a:gdLst>
                  <a:gd name="T0" fmla="*/ 73284 w 49"/>
                  <a:gd name="T1" fmla="*/ 317500 h 168"/>
                  <a:gd name="T2" fmla="*/ 63889 w 49"/>
                  <a:gd name="T3" fmla="*/ 313720 h 168"/>
                  <a:gd name="T4" fmla="*/ 0 w 49"/>
                  <a:gd name="T5" fmla="*/ 158750 h 168"/>
                  <a:gd name="T6" fmla="*/ 63889 w 49"/>
                  <a:gd name="T7" fmla="*/ 5670 h 168"/>
                  <a:gd name="T8" fmla="*/ 88317 w 49"/>
                  <a:gd name="T9" fmla="*/ 9449 h 168"/>
                  <a:gd name="T10" fmla="*/ 82680 w 49"/>
                  <a:gd name="T11" fmla="*/ 34018 h 168"/>
                  <a:gd name="T12" fmla="*/ 33823 w 49"/>
                  <a:gd name="T13" fmla="*/ 158750 h 168"/>
                  <a:gd name="T14" fmla="*/ 82680 w 49"/>
                  <a:gd name="T15" fmla="*/ 285372 h 168"/>
                  <a:gd name="T16" fmla="*/ 88317 w 49"/>
                  <a:gd name="T17" fmla="*/ 309940 h 168"/>
                  <a:gd name="T18" fmla="*/ 73284 w 49"/>
                  <a:gd name="T19" fmla="*/ 31750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168"/>
                  <a:gd name="T32" fmla="*/ 49 w 4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168">
                    <a:moveTo>
                      <a:pt x="39" y="168"/>
                    </a:moveTo>
                    <a:cubicBezTo>
                      <a:pt x="37" y="168"/>
                      <a:pt x="36" y="167"/>
                      <a:pt x="34" y="166"/>
                    </a:cubicBezTo>
                    <a:cubicBezTo>
                      <a:pt x="33" y="165"/>
                      <a:pt x="0" y="142"/>
                      <a:pt x="0" y="84"/>
                    </a:cubicBezTo>
                    <a:cubicBezTo>
                      <a:pt x="0" y="26"/>
                      <a:pt x="33" y="4"/>
                      <a:pt x="34" y="3"/>
                    </a:cubicBezTo>
                    <a:cubicBezTo>
                      <a:pt x="38" y="0"/>
                      <a:pt x="44" y="1"/>
                      <a:pt x="47" y="5"/>
                    </a:cubicBezTo>
                    <a:cubicBezTo>
                      <a:pt x="49" y="9"/>
                      <a:pt x="48" y="15"/>
                      <a:pt x="44" y="18"/>
                    </a:cubicBezTo>
                    <a:cubicBezTo>
                      <a:pt x="43" y="19"/>
                      <a:pt x="18" y="36"/>
                      <a:pt x="18" y="84"/>
                    </a:cubicBezTo>
                    <a:cubicBezTo>
                      <a:pt x="18" y="132"/>
                      <a:pt x="43" y="150"/>
                      <a:pt x="44" y="151"/>
                    </a:cubicBezTo>
                    <a:cubicBezTo>
                      <a:pt x="48" y="154"/>
                      <a:pt x="49" y="160"/>
                      <a:pt x="47" y="164"/>
                    </a:cubicBezTo>
                    <a:cubicBezTo>
                      <a:pt x="45" y="166"/>
                      <a:pt x="42" y="168"/>
                      <a:pt x="39" y="168"/>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20" name="Freeform 585">
                <a:extLst>
                  <a:ext uri="{FF2B5EF4-FFF2-40B4-BE49-F238E27FC236}">
                    <a16:creationId xmlns:a16="http://schemas.microsoft.com/office/drawing/2014/main" xmlns="" id="{C927AB68-B686-4ECB-B424-8EDA478CDA50}"/>
                  </a:ext>
                </a:extLst>
              </p:cNvPr>
              <p:cNvSpPr>
                <a:spLocks/>
              </p:cNvSpPr>
              <p:nvPr/>
            </p:nvSpPr>
            <p:spPr bwMode="auto">
              <a:xfrm>
                <a:off x="10688051" y="2456987"/>
                <a:ext cx="67453" cy="225155"/>
              </a:xfrm>
              <a:custGeom>
                <a:avLst/>
                <a:gdLst>
                  <a:gd name="T0" fmla="*/ 92290 w 59"/>
                  <a:gd name="T1" fmla="*/ 407988 h 216"/>
                  <a:gd name="T2" fmla="*/ 82873 w 59"/>
                  <a:gd name="T3" fmla="*/ 404210 h 216"/>
                  <a:gd name="T4" fmla="*/ 0 w 59"/>
                  <a:gd name="T5" fmla="*/ 203994 h 216"/>
                  <a:gd name="T6" fmla="*/ 82873 w 59"/>
                  <a:gd name="T7" fmla="*/ 3778 h 216"/>
                  <a:gd name="T8" fmla="*/ 105475 w 59"/>
                  <a:gd name="T9" fmla="*/ 9444 h 216"/>
                  <a:gd name="T10" fmla="*/ 101708 w 59"/>
                  <a:gd name="T11" fmla="*/ 32110 h 216"/>
                  <a:gd name="T12" fmla="*/ 33903 w 59"/>
                  <a:gd name="T13" fmla="*/ 203994 h 216"/>
                  <a:gd name="T14" fmla="*/ 101708 w 59"/>
                  <a:gd name="T15" fmla="*/ 375878 h 216"/>
                  <a:gd name="T16" fmla="*/ 105475 w 59"/>
                  <a:gd name="T17" fmla="*/ 400433 h 216"/>
                  <a:gd name="T18" fmla="*/ 92290 w 59"/>
                  <a:gd name="T19" fmla="*/ 407988 h 2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6"/>
                  <a:gd name="T32" fmla="*/ 59 w 59"/>
                  <a:gd name="T33" fmla="*/ 216 h 2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6">
                    <a:moveTo>
                      <a:pt x="49" y="216"/>
                    </a:moveTo>
                    <a:cubicBezTo>
                      <a:pt x="47" y="216"/>
                      <a:pt x="45" y="215"/>
                      <a:pt x="44" y="214"/>
                    </a:cubicBezTo>
                    <a:cubicBezTo>
                      <a:pt x="42" y="213"/>
                      <a:pt x="0" y="183"/>
                      <a:pt x="0" y="108"/>
                    </a:cubicBezTo>
                    <a:cubicBezTo>
                      <a:pt x="0" y="32"/>
                      <a:pt x="42" y="4"/>
                      <a:pt x="44" y="2"/>
                    </a:cubicBezTo>
                    <a:cubicBezTo>
                      <a:pt x="48" y="0"/>
                      <a:pt x="54" y="1"/>
                      <a:pt x="56" y="5"/>
                    </a:cubicBezTo>
                    <a:cubicBezTo>
                      <a:pt x="59" y="9"/>
                      <a:pt x="58" y="15"/>
                      <a:pt x="54" y="17"/>
                    </a:cubicBezTo>
                    <a:cubicBezTo>
                      <a:pt x="52" y="18"/>
                      <a:pt x="18" y="42"/>
                      <a:pt x="18" y="108"/>
                    </a:cubicBezTo>
                    <a:cubicBezTo>
                      <a:pt x="18" y="173"/>
                      <a:pt x="54" y="199"/>
                      <a:pt x="54" y="199"/>
                    </a:cubicBezTo>
                    <a:cubicBezTo>
                      <a:pt x="58" y="202"/>
                      <a:pt x="59" y="208"/>
                      <a:pt x="56" y="212"/>
                    </a:cubicBezTo>
                    <a:cubicBezTo>
                      <a:pt x="55" y="214"/>
                      <a:pt x="52" y="216"/>
                      <a:pt x="49" y="216"/>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21" name="Freeform 586">
                <a:extLst>
                  <a:ext uri="{FF2B5EF4-FFF2-40B4-BE49-F238E27FC236}">
                    <a16:creationId xmlns:a16="http://schemas.microsoft.com/office/drawing/2014/main" xmlns="" id="{95635834-9EF4-424F-9B00-F2C9AB97EBD4}"/>
                  </a:ext>
                </a:extLst>
              </p:cNvPr>
              <p:cNvSpPr>
                <a:spLocks/>
              </p:cNvSpPr>
              <p:nvPr/>
            </p:nvSpPr>
            <p:spPr bwMode="auto">
              <a:xfrm>
                <a:off x="10922208" y="2509552"/>
                <a:ext cx="44326" cy="120900"/>
              </a:xfrm>
              <a:custGeom>
                <a:avLst/>
                <a:gdLst>
                  <a:gd name="T0" fmla="*/ 18724 w 39"/>
                  <a:gd name="T1" fmla="*/ 219075 h 116"/>
                  <a:gd name="T2" fmla="*/ 5617 w 39"/>
                  <a:gd name="T3" fmla="*/ 211521 h 116"/>
                  <a:gd name="T4" fmla="*/ 9362 w 39"/>
                  <a:gd name="T5" fmla="*/ 188858 h 116"/>
                  <a:gd name="T6" fmla="*/ 39321 w 39"/>
                  <a:gd name="T7" fmla="*/ 109538 h 116"/>
                  <a:gd name="T8" fmla="*/ 9362 w 39"/>
                  <a:gd name="T9" fmla="*/ 32106 h 116"/>
                  <a:gd name="T10" fmla="*/ 5617 w 39"/>
                  <a:gd name="T11" fmla="*/ 9443 h 116"/>
                  <a:gd name="T12" fmla="*/ 28087 w 39"/>
                  <a:gd name="T13" fmla="*/ 3777 h 116"/>
                  <a:gd name="T14" fmla="*/ 73025 w 39"/>
                  <a:gd name="T15" fmla="*/ 109538 h 116"/>
                  <a:gd name="T16" fmla="*/ 28087 w 39"/>
                  <a:gd name="T17" fmla="*/ 215298 h 116"/>
                  <a:gd name="T18" fmla="*/ 18724 w 39"/>
                  <a:gd name="T19" fmla="*/ 219075 h 1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16"/>
                  <a:gd name="T32" fmla="*/ 39 w 39"/>
                  <a:gd name="T33" fmla="*/ 116 h 1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16">
                    <a:moveTo>
                      <a:pt x="10" y="116"/>
                    </a:moveTo>
                    <a:cubicBezTo>
                      <a:pt x="7" y="116"/>
                      <a:pt x="5" y="115"/>
                      <a:pt x="3" y="112"/>
                    </a:cubicBezTo>
                    <a:cubicBezTo>
                      <a:pt x="0" y="108"/>
                      <a:pt x="1" y="102"/>
                      <a:pt x="5" y="100"/>
                    </a:cubicBezTo>
                    <a:cubicBezTo>
                      <a:pt x="6" y="99"/>
                      <a:pt x="21" y="88"/>
                      <a:pt x="21" y="58"/>
                    </a:cubicBezTo>
                    <a:cubicBezTo>
                      <a:pt x="21" y="29"/>
                      <a:pt x="6" y="18"/>
                      <a:pt x="5" y="17"/>
                    </a:cubicBezTo>
                    <a:cubicBezTo>
                      <a:pt x="1" y="14"/>
                      <a:pt x="0" y="9"/>
                      <a:pt x="3" y="5"/>
                    </a:cubicBezTo>
                    <a:cubicBezTo>
                      <a:pt x="6" y="1"/>
                      <a:pt x="11" y="0"/>
                      <a:pt x="15" y="2"/>
                    </a:cubicBezTo>
                    <a:cubicBezTo>
                      <a:pt x="16" y="3"/>
                      <a:pt x="39" y="18"/>
                      <a:pt x="39" y="58"/>
                    </a:cubicBezTo>
                    <a:cubicBezTo>
                      <a:pt x="39" y="97"/>
                      <a:pt x="16" y="114"/>
                      <a:pt x="15" y="114"/>
                    </a:cubicBezTo>
                    <a:cubicBezTo>
                      <a:pt x="14" y="115"/>
                      <a:pt x="12" y="116"/>
                      <a:pt x="10" y="116"/>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22" name="Freeform 587">
                <a:extLst>
                  <a:ext uri="{FF2B5EF4-FFF2-40B4-BE49-F238E27FC236}">
                    <a16:creationId xmlns:a16="http://schemas.microsoft.com/office/drawing/2014/main" xmlns="" id="{7B642F29-E86C-410B-BB4A-303DED7B5AD6}"/>
                  </a:ext>
                </a:extLst>
              </p:cNvPr>
              <p:cNvSpPr>
                <a:spLocks/>
              </p:cNvSpPr>
              <p:nvPr/>
            </p:nvSpPr>
            <p:spPr bwMode="auto">
              <a:xfrm>
                <a:off x="10945335" y="2482393"/>
                <a:ext cx="55889" cy="175218"/>
              </a:xfrm>
              <a:custGeom>
                <a:avLst/>
                <a:gdLst>
                  <a:gd name="T0" fmla="*/ 18791 w 49"/>
                  <a:gd name="T1" fmla="*/ 317500 h 168"/>
                  <a:gd name="T2" fmla="*/ 5637 w 49"/>
                  <a:gd name="T3" fmla="*/ 309940 h 168"/>
                  <a:gd name="T4" fmla="*/ 9395 w 49"/>
                  <a:gd name="T5" fmla="*/ 285372 h 168"/>
                  <a:gd name="T6" fmla="*/ 58252 w 49"/>
                  <a:gd name="T7" fmla="*/ 158750 h 168"/>
                  <a:gd name="T8" fmla="*/ 9395 w 49"/>
                  <a:gd name="T9" fmla="*/ 34018 h 168"/>
                  <a:gd name="T10" fmla="*/ 5637 w 49"/>
                  <a:gd name="T11" fmla="*/ 9449 h 168"/>
                  <a:gd name="T12" fmla="*/ 28186 w 49"/>
                  <a:gd name="T13" fmla="*/ 5670 h 168"/>
                  <a:gd name="T14" fmla="*/ 92075 w 49"/>
                  <a:gd name="T15" fmla="*/ 158750 h 168"/>
                  <a:gd name="T16" fmla="*/ 28186 w 49"/>
                  <a:gd name="T17" fmla="*/ 313720 h 168"/>
                  <a:gd name="T18" fmla="*/ 18791 w 49"/>
                  <a:gd name="T19" fmla="*/ 31750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168"/>
                  <a:gd name="T32" fmla="*/ 49 w 4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168">
                    <a:moveTo>
                      <a:pt x="10" y="168"/>
                    </a:moveTo>
                    <a:cubicBezTo>
                      <a:pt x="7" y="168"/>
                      <a:pt x="4" y="166"/>
                      <a:pt x="3" y="164"/>
                    </a:cubicBezTo>
                    <a:cubicBezTo>
                      <a:pt x="0" y="160"/>
                      <a:pt x="1" y="154"/>
                      <a:pt x="5" y="151"/>
                    </a:cubicBezTo>
                    <a:cubicBezTo>
                      <a:pt x="6" y="150"/>
                      <a:pt x="31" y="132"/>
                      <a:pt x="31" y="84"/>
                    </a:cubicBezTo>
                    <a:cubicBezTo>
                      <a:pt x="31" y="36"/>
                      <a:pt x="6" y="18"/>
                      <a:pt x="5" y="18"/>
                    </a:cubicBezTo>
                    <a:cubicBezTo>
                      <a:pt x="1" y="15"/>
                      <a:pt x="0" y="9"/>
                      <a:pt x="3" y="5"/>
                    </a:cubicBezTo>
                    <a:cubicBezTo>
                      <a:pt x="5" y="1"/>
                      <a:pt x="11" y="0"/>
                      <a:pt x="15" y="3"/>
                    </a:cubicBezTo>
                    <a:cubicBezTo>
                      <a:pt x="16" y="4"/>
                      <a:pt x="49" y="26"/>
                      <a:pt x="49" y="84"/>
                    </a:cubicBezTo>
                    <a:cubicBezTo>
                      <a:pt x="49" y="142"/>
                      <a:pt x="17" y="165"/>
                      <a:pt x="15" y="166"/>
                    </a:cubicBezTo>
                    <a:cubicBezTo>
                      <a:pt x="14" y="167"/>
                      <a:pt x="12" y="168"/>
                      <a:pt x="10" y="168"/>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23" name="Freeform 588">
                <a:extLst>
                  <a:ext uri="{FF2B5EF4-FFF2-40B4-BE49-F238E27FC236}">
                    <a16:creationId xmlns:a16="http://schemas.microsoft.com/office/drawing/2014/main" xmlns="" id="{B1B082D9-EAFD-4B6A-8C22-CFEBCC6181B8}"/>
                  </a:ext>
                </a:extLst>
              </p:cNvPr>
              <p:cNvSpPr>
                <a:spLocks/>
              </p:cNvSpPr>
              <p:nvPr/>
            </p:nvSpPr>
            <p:spPr bwMode="auto">
              <a:xfrm>
                <a:off x="10967497" y="2456987"/>
                <a:ext cx="68417" cy="225155"/>
              </a:xfrm>
              <a:custGeom>
                <a:avLst/>
                <a:gdLst>
                  <a:gd name="T0" fmla="*/ 19104 w 59"/>
                  <a:gd name="T1" fmla="*/ 407988 h 216"/>
                  <a:gd name="T2" fmla="*/ 5731 w 59"/>
                  <a:gd name="T3" fmla="*/ 400433 h 216"/>
                  <a:gd name="T4" fmla="*/ 9552 w 59"/>
                  <a:gd name="T5" fmla="*/ 375878 h 216"/>
                  <a:gd name="T6" fmla="*/ 78326 w 59"/>
                  <a:gd name="T7" fmla="*/ 203994 h 216"/>
                  <a:gd name="T8" fmla="*/ 9552 w 59"/>
                  <a:gd name="T9" fmla="*/ 32110 h 216"/>
                  <a:gd name="T10" fmla="*/ 5731 w 59"/>
                  <a:gd name="T11" fmla="*/ 9444 h 216"/>
                  <a:gd name="T12" fmla="*/ 28656 w 59"/>
                  <a:gd name="T13" fmla="*/ 3778 h 216"/>
                  <a:gd name="T14" fmla="*/ 112713 w 59"/>
                  <a:gd name="T15" fmla="*/ 203994 h 216"/>
                  <a:gd name="T16" fmla="*/ 30566 w 59"/>
                  <a:gd name="T17" fmla="*/ 404210 h 216"/>
                  <a:gd name="T18" fmla="*/ 19104 w 59"/>
                  <a:gd name="T19" fmla="*/ 407988 h 2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16"/>
                  <a:gd name="T32" fmla="*/ 59 w 59"/>
                  <a:gd name="T33" fmla="*/ 216 h 2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16">
                    <a:moveTo>
                      <a:pt x="10" y="216"/>
                    </a:moveTo>
                    <a:cubicBezTo>
                      <a:pt x="8" y="216"/>
                      <a:pt x="5" y="214"/>
                      <a:pt x="3" y="212"/>
                    </a:cubicBezTo>
                    <a:cubicBezTo>
                      <a:pt x="0" y="208"/>
                      <a:pt x="1" y="202"/>
                      <a:pt x="5" y="199"/>
                    </a:cubicBezTo>
                    <a:cubicBezTo>
                      <a:pt x="7" y="198"/>
                      <a:pt x="41" y="173"/>
                      <a:pt x="41" y="108"/>
                    </a:cubicBezTo>
                    <a:cubicBezTo>
                      <a:pt x="41" y="42"/>
                      <a:pt x="6" y="18"/>
                      <a:pt x="5" y="17"/>
                    </a:cubicBezTo>
                    <a:cubicBezTo>
                      <a:pt x="1" y="15"/>
                      <a:pt x="0" y="9"/>
                      <a:pt x="3" y="5"/>
                    </a:cubicBezTo>
                    <a:cubicBezTo>
                      <a:pt x="6" y="1"/>
                      <a:pt x="11" y="0"/>
                      <a:pt x="15" y="2"/>
                    </a:cubicBezTo>
                    <a:cubicBezTo>
                      <a:pt x="17" y="4"/>
                      <a:pt x="59" y="32"/>
                      <a:pt x="59" y="108"/>
                    </a:cubicBezTo>
                    <a:cubicBezTo>
                      <a:pt x="59" y="183"/>
                      <a:pt x="17" y="213"/>
                      <a:pt x="16" y="214"/>
                    </a:cubicBezTo>
                    <a:cubicBezTo>
                      <a:pt x="14" y="215"/>
                      <a:pt x="12" y="216"/>
                      <a:pt x="10" y="216"/>
                    </a:cubicBezTo>
                    <a:close/>
                  </a:path>
                </a:pathLst>
              </a:custGeom>
              <a:grpFill/>
              <a:ln w="9525">
                <a:solidFill>
                  <a:sysClr val="window" lastClr="FFFFFF"/>
                </a:solidFill>
                <a:round/>
                <a:headEnd/>
                <a:tailEnd/>
              </a:ln>
              <a:extLst/>
            </p:spPr>
            <p:txBody>
              <a:bodyPr/>
              <a:lstStyle/>
              <a:p>
                <a:pPr defTabSz="914012">
                  <a:defRPr/>
                </a:pPr>
                <a:endParaRPr lang="zh-CN" altLang="en-US" sz="2138" kern="0">
                  <a:solidFill>
                    <a:prstClr val="black"/>
                  </a:solidFill>
                  <a:latin typeface="FrutigerNext LT Medium"/>
                  <a:ea typeface="华文细黑"/>
                </a:endParaRPr>
              </a:p>
            </p:txBody>
          </p:sp>
          <p:sp>
            <p:nvSpPr>
              <p:cNvPr id="24" name="Oval 611">
                <a:extLst>
                  <a:ext uri="{FF2B5EF4-FFF2-40B4-BE49-F238E27FC236}">
                    <a16:creationId xmlns:a16="http://schemas.microsoft.com/office/drawing/2014/main" xmlns="" id="{0C629131-9F7E-4333-B37F-88CDD8209C83}"/>
                  </a:ext>
                </a:extLst>
              </p:cNvPr>
              <p:cNvSpPr>
                <a:spLocks noChangeArrowheads="1"/>
              </p:cNvSpPr>
              <p:nvPr/>
            </p:nvSpPr>
            <p:spPr bwMode="auto">
              <a:xfrm>
                <a:off x="10874991" y="2930951"/>
                <a:ext cx="47217" cy="41177"/>
              </a:xfrm>
              <a:prstGeom prst="ellipse">
                <a:avLst/>
              </a:prstGeom>
              <a:grpFill/>
              <a:ln w="9525">
                <a:solidFill>
                  <a:sysClr val="window" lastClr="FFFFFF"/>
                </a:solidFill>
                <a:round/>
                <a:headEnd/>
                <a:tailEnd/>
              </a:ln>
              <a:extLst/>
            </p:spPr>
            <p:txBody>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defTabSz="914012">
                  <a:defRPr/>
                </a:pPr>
                <a:endParaRPr lang="zh-CN" altLang="en-US" sz="2138" kern="0">
                  <a:solidFill>
                    <a:prstClr val="black"/>
                  </a:solidFill>
                </a:endParaRPr>
              </a:p>
            </p:txBody>
          </p:sp>
          <p:sp>
            <p:nvSpPr>
              <p:cNvPr id="25" name="Oval 612">
                <a:extLst>
                  <a:ext uri="{FF2B5EF4-FFF2-40B4-BE49-F238E27FC236}">
                    <a16:creationId xmlns:a16="http://schemas.microsoft.com/office/drawing/2014/main" xmlns="" id="{0DA91F14-2134-426C-9074-3E8B889E3C86}"/>
                  </a:ext>
                </a:extLst>
              </p:cNvPr>
              <p:cNvSpPr>
                <a:spLocks noChangeArrowheads="1"/>
              </p:cNvSpPr>
              <p:nvPr/>
            </p:nvSpPr>
            <p:spPr bwMode="auto">
              <a:xfrm>
                <a:off x="10804648" y="2930951"/>
                <a:ext cx="46253" cy="41177"/>
              </a:xfrm>
              <a:prstGeom prst="ellipse">
                <a:avLst/>
              </a:prstGeom>
              <a:grpFill/>
              <a:ln w="9525">
                <a:solidFill>
                  <a:sysClr val="window" lastClr="FFFFFF"/>
                </a:solidFill>
                <a:round/>
                <a:headEnd/>
                <a:tailEnd/>
              </a:ln>
              <a:extLst/>
            </p:spPr>
            <p:txBody>
              <a:bodyPr/>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pPr defTabSz="914012">
                  <a:defRPr/>
                </a:pPr>
                <a:endParaRPr lang="zh-CN" altLang="en-US" sz="2138" kern="0">
                  <a:solidFill>
                    <a:prstClr val="black"/>
                  </a:solidFill>
                </a:endParaRPr>
              </a:p>
            </p:txBody>
          </p:sp>
        </p:grpSp>
        <p:sp>
          <p:nvSpPr>
            <p:cNvPr id="9" name="任意多边形 64">
              <a:extLst>
                <a:ext uri="{FF2B5EF4-FFF2-40B4-BE49-F238E27FC236}">
                  <a16:creationId xmlns:a16="http://schemas.microsoft.com/office/drawing/2014/main" xmlns="" id="{0684C4F9-3400-45A7-A212-671900165735}"/>
                </a:ext>
              </a:extLst>
            </p:cNvPr>
            <p:cNvSpPr/>
            <p:nvPr/>
          </p:nvSpPr>
          <p:spPr bwMode="auto">
            <a:xfrm>
              <a:off x="7867650" y="3751967"/>
              <a:ext cx="542925" cy="391408"/>
            </a:xfrm>
            <a:custGeom>
              <a:avLst/>
              <a:gdLst>
                <a:gd name="connsiteX0" fmla="*/ 542925 w 542925"/>
                <a:gd name="connsiteY0" fmla="*/ 391408 h 391408"/>
                <a:gd name="connsiteX1" fmla="*/ 285750 w 542925"/>
                <a:gd name="connsiteY1" fmla="*/ 883 h 391408"/>
                <a:gd name="connsiteX2" fmla="*/ 0 w 542925"/>
                <a:gd name="connsiteY2" fmla="*/ 277108 h 391408"/>
              </a:gdLst>
              <a:ahLst/>
              <a:cxnLst>
                <a:cxn ang="0">
                  <a:pos x="connsiteX0" y="connsiteY0"/>
                </a:cxn>
                <a:cxn ang="0">
                  <a:pos x="connsiteX1" y="connsiteY1"/>
                </a:cxn>
                <a:cxn ang="0">
                  <a:pos x="connsiteX2" y="connsiteY2"/>
                </a:cxn>
              </a:cxnLst>
              <a:rect l="l" t="t" r="r" b="b"/>
              <a:pathLst>
                <a:path w="542925" h="391408">
                  <a:moveTo>
                    <a:pt x="542925" y="391408"/>
                  </a:moveTo>
                  <a:cubicBezTo>
                    <a:pt x="459581" y="205670"/>
                    <a:pt x="376238" y="19933"/>
                    <a:pt x="285750" y="883"/>
                  </a:cubicBezTo>
                  <a:cubicBezTo>
                    <a:pt x="195262" y="-18167"/>
                    <a:pt x="0" y="277108"/>
                    <a:pt x="0" y="277108"/>
                  </a:cubicBezTo>
                </a:path>
              </a:pathLst>
            </a:custGeom>
            <a:noFill/>
            <a:ln>
              <a:noFill/>
            </a:ln>
            <a:effectLst/>
            <a:extLst/>
          </p:spPr>
          <p:txBody>
            <a:bodyPr rtlCol="0" anchor="ctr"/>
            <a:lstStyle/>
            <a:p>
              <a:pPr algn="ctr" defTabSz="914400"/>
              <a:endParaRPr lang="zh-CN" altLang="en-US">
                <a:solidFill>
                  <a:srgbClr val="1D1D1A"/>
                </a:solidFill>
                <a:latin typeface="Arial" panose="020B0604020202020204"/>
                <a:ea typeface="黑体" panose="02010609060101010101" pitchFamily="49" charset="-122"/>
              </a:endParaRPr>
            </a:p>
          </p:txBody>
        </p:sp>
        <p:sp>
          <p:nvSpPr>
            <p:cNvPr id="10" name="任意多边形 65">
              <a:extLst>
                <a:ext uri="{FF2B5EF4-FFF2-40B4-BE49-F238E27FC236}">
                  <a16:creationId xmlns:a16="http://schemas.microsoft.com/office/drawing/2014/main" xmlns="" id="{962E89C9-5CB8-4204-A646-955FBC2B80D3}"/>
                </a:ext>
              </a:extLst>
            </p:cNvPr>
            <p:cNvSpPr/>
            <p:nvPr/>
          </p:nvSpPr>
          <p:spPr bwMode="auto">
            <a:xfrm>
              <a:off x="7848600" y="3722929"/>
              <a:ext cx="542925" cy="372821"/>
            </a:xfrm>
            <a:custGeom>
              <a:avLst/>
              <a:gdLst>
                <a:gd name="connsiteX0" fmla="*/ 542925 w 542925"/>
                <a:gd name="connsiteY0" fmla="*/ 372821 h 372821"/>
                <a:gd name="connsiteX1" fmla="*/ 304800 w 542925"/>
                <a:gd name="connsiteY1" fmla="*/ 1346 h 372821"/>
                <a:gd name="connsiteX2" fmla="*/ 0 w 542925"/>
                <a:gd name="connsiteY2" fmla="*/ 239471 h 372821"/>
              </a:gdLst>
              <a:ahLst/>
              <a:cxnLst>
                <a:cxn ang="0">
                  <a:pos x="connsiteX0" y="connsiteY0"/>
                </a:cxn>
                <a:cxn ang="0">
                  <a:pos x="connsiteX1" y="connsiteY1"/>
                </a:cxn>
                <a:cxn ang="0">
                  <a:pos x="connsiteX2" y="connsiteY2"/>
                </a:cxn>
              </a:cxnLst>
              <a:rect l="l" t="t" r="r" b="b"/>
              <a:pathLst>
                <a:path w="542925" h="372821">
                  <a:moveTo>
                    <a:pt x="542925" y="372821"/>
                  </a:moveTo>
                  <a:cubicBezTo>
                    <a:pt x="469106" y="198196"/>
                    <a:pt x="395287" y="23571"/>
                    <a:pt x="304800" y="1346"/>
                  </a:cubicBezTo>
                  <a:cubicBezTo>
                    <a:pt x="214312" y="-20879"/>
                    <a:pt x="0" y="239471"/>
                    <a:pt x="0" y="239471"/>
                  </a:cubicBezTo>
                </a:path>
              </a:pathLst>
            </a:custGeom>
            <a:noFill/>
            <a:ln>
              <a:noFill/>
            </a:ln>
            <a:effectLst/>
            <a:extLst/>
          </p:spPr>
          <p:txBody>
            <a:bodyPr rtlCol="0" anchor="ctr"/>
            <a:lstStyle/>
            <a:p>
              <a:pPr algn="ctr" defTabSz="914400"/>
              <a:endParaRPr lang="zh-CN" altLang="en-US">
                <a:solidFill>
                  <a:srgbClr val="1D1D1A"/>
                </a:solidFill>
                <a:latin typeface="Arial" panose="020B0604020202020204"/>
                <a:ea typeface="黑体" panose="02010609060101010101" pitchFamily="49" charset="-122"/>
              </a:endParaRPr>
            </a:p>
          </p:txBody>
        </p:sp>
        <p:sp>
          <p:nvSpPr>
            <p:cNvPr id="11" name="任意多边形 66">
              <a:extLst>
                <a:ext uri="{FF2B5EF4-FFF2-40B4-BE49-F238E27FC236}">
                  <a16:creationId xmlns:a16="http://schemas.microsoft.com/office/drawing/2014/main" xmlns="" id="{4F5C8012-8FA9-4C9E-85DB-B900E6339F8B}"/>
                </a:ext>
              </a:extLst>
            </p:cNvPr>
            <p:cNvSpPr/>
            <p:nvPr/>
          </p:nvSpPr>
          <p:spPr bwMode="auto">
            <a:xfrm rot="159713">
              <a:off x="7649735" y="3599555"/>
              <a:ext cx="790575" cy="571653"/>
            </a:xfrm>
            <a:custGeom>
              <a:avLst/>
              <a:gdLst>
                <a:gd name="connsiteX0" fmla="*/ 790575 w 790575"/>
                <a:gd name="connsiteY0" fmla="*/ 571653 h 571653"/>
                <a:gd name="connsiteX1" fmla="*/ 390525 w 790575"/>
                <a:gd name="connsiteY1" fmla="*/ 153 h 571653"/>
                <a:gd name="connsiteX2" fmla="*/ 0 w 790575"/>
                <a:gd name="connsiteY2" fmla="*/ 514503 h 571653"/>
              </a:gdLst>
              <a:ahLst/>
              <a:cxnLst>
                <a:cxn ang="0">
                  <a:pos x="connsiteX0" y="connsiteY0"/>
                </a:cxn>
                <a:cxn ang="0">
                  <a:pos x="connsiteX1" y="connsiteY1"/>
                </a:cxn>
                <a:cxn ang="0">
                  <a:pos x="connsiteX2" y="connsiteY2"/>
                </a:cxn>
              </a:cxnLst>
              <a:rect l="l" t="t" r="r" b="b"/>
              <a:pathLst>
                <a:path w="790575" h="571653">
                  <a:moveTo>
                    <a:pt x="790575" y="571653"/>
                  </a:moveTo>
                  <a:cubicBezTo>
                    <a:pt x="656431" y="290665"/>
                    <a:pt x="522287" y="9678"/>
                    <a:pt x="390525" y="153"/>
                  </a:cubicBezTo>
                  <a:cubicBezTo>
                    <a:pt x="258763" y="-9372"/>
                    <a:pt x="66675" y="427190"/>
                    <a:pt x="0" y="514503"/>
                  </a:cubicBezTo>
                </a:path>
              </a:pathLst>
            </a:custGeom>
            <a:noFill/>
            <a:ln>
              <a:solidFill>
                <a:srgbClr val="C00000"/>
              </a:solidFill>
            </a:ln>
            <a:effectLst/>
            <a:extLst/>
          </p:spPr>
          <p:txBody>
            <a:bodyPr rtlCol="0" anchor="ctr"/>
            <a:lstStyle/>
            <a:p>
              <a:pPr algn="ctr" defTabSz="914400"/>
              <a:endParaRPr lang="zh-CN" altLang="en-US">
                <a:solidFill>
                  <a:srgbClr val="1D1D1A"/>
                </a:solidFill>
                <a:latin typeface="Arial" panose="020B0604020202020204"/>
                <a:ea typeface="黑体" panose="02010609060101010101" pitchFamily="49" charset="-122"/>
              </a:endParaRPr>
            </a:p>
          </p:txBody>
        </p:sp>
        <p:sp>
          <p:nvSpPr>
            <p:cNvPr id="12" name="任意多边形 69">
              <a:extLst>
                <a:ext uri="{FF2B5EF4-FFF2-40B4-BE49-F238E27FC236}">
                  <a16:creationId xmlns:a16="http://schemas.microsoft.com/office/drawing/2014/main" xmlns="" id="{0DAD3A48-E4A7-49F3-8DD2-7FF8A83F0ABC}"/>
                </a:ext>
              </a:extLst>
            </p:cNvPr>
            <p:cNvSpPr/>
            <p:nvPr/>
          </p:nvSpPr>
          <p:spPr bwMode="auto">
            <a:xfrm>
              <a:off x="8446868" y="3481983"/>
              <a:ext cx="183275" cy="612964"/>
            </a:xfrm>
            <a:custGeom>
              <a:avLst/>
              <a:gdLst>
                <a:gd name="connsiteX0" fmla="*/ 97550 w 183275"/>
                <a:gd name="connsiteY0" fmla="*/ 612964 h 612964"/>
                <a:gd name="connsiteX1" fmla="*/ 2300 w 183275"/>
                <a:gd name="connsiteY1" fmla="*/ 41464 h 612964"/>
                <a:gd name="connsiteX2" fmla="*/ 183275 w 183275"/>
                <a:gd name="connsiteY2" fmla="*/ 89089 h 612964"/>
              </a:gdLst>
              <a:ahLst/>
              <a:cxnLst>
                <a:cxn ang="0">
                  <a:pos x="connsiteX0" y="connsiteY0"/>
                </a:cxn>
                <a:cxn ang="0">
                  <a:pos x="connsiteX1" y="connsiteY1"/>
                </a:cxn>
                <a:cxn ang="0">
                  <a:pos x="connsiteX2" y="connsiteY2"/>
                </a:cxn>
              </a:cxnLst>
              <a:rect l="l" t="t" r="r" b="b"/>
              <a:pathLst>
                <a:path w="183275" h="612964">
                  <a:moveTo>
                    <a:pt x="97550" y="612964"/>
                  </a:moveTo>
                  <a:cubicBezTo>
                    <a:pt x="42781" y="370870"/>
                    <a:pt x="-11988" y="128776"/>
                    <a:pt x="2300" y="41464"/>
                  </a:cubicBezTo>
                  <a:cubicBezTo>
                    <a:pt x="16587" y="-45849"/>
                    <a:pt x="99931" y="21620"/>
                    <a:pt x="183275" y="89089"/>
                  </a:cubicBezTo>
                </a:path>
              </a:pathLst>
            </a:custGeom>
            <a:noFill/>
            <a:ln>
              <a:solidFill>
                <a:srgbClr val="C00000"/>
              </a:solidFill>
            </a:ln>
            <a:effectLst/>
            <a:extLst/>
          </p:spPr>
          <p:txBody>
            <a:bodyPr rtlCol="0" anchor="ctr"/>
            <a:lstStyle/>
            <a:p>
              <a:pPr algn="ctr" defTabSz="914400"/>
              <a:endParaRPr lang="zh-CN" altLang="en-US">
                <a:solidFill>
                  <a:srgbClr val="1D1D1A"/>
                </a:solidFill>
                <a:latin typeface="Arial" panose="020B0604020202020204"/>
                <a:ea typeface="黑体" panose="02010609060101010101" pitchFamily="49" charset="-122"/>
              </a:endParaRPr>
            </a:p>
          </p:txBody>
        </p:sp>
      </p:grpSp>
      <p:sp>
        <p:nvSpPr>
          <p:cNvPr id="27" name="Rectangle 26"/>
          <p:cNvSpPr/>
          <p:nvPr/>
        </p:nvSpPr>
        <p:spPr>
          <a:xfrm>
            <a:off x="226488" y="2125124"/>
            <a:ext cx="5768719" cy="2339102"/>
          </a:xfrm>
          <a:prstGeom prst="rect">
            <a:avLst/>
          </a:prstGeom>
        </p:spPr>
        <p:txBody>
          <a:bodyPr wrap="square">
            <a:spAutoFit/>
          </a:bodyPr>
          <a:lstStyle/>
          <a:p>
            <a:r>
              <a:rPr lang="en-US" altLang="zh-CN" sz="1600" b="1" dirty="0">
                <a:solidFill>
                  <a:srgbClr val="1D1D1A"/>
                </a:solidFill>
                <a:latin typeface="Arial" panose="020B0604020202020204"/>
                <a:ea typeface="微软雅黑" panose="020B0503020204020204" pitchFamily="34" charset="-122"/>
                <a:cs typeface="Times New Roman" panose="02020603050405020304" pitchFamily="18" charset="0"/>
              </a:rPr>
              <a:t>1) </a:t>
            </a:r>
            <a:r>
              <a:rPr lang="en-US" altLang="zh-CN" sz="1600" b="1" dirty="0">
                <a:solidFill>
                  <a:srgbClr val="1D1D1A"/>
                </a:solidFill>
                <a:latin typeface="+mn-lt"/>
                <a:ea typeface="微软雅黑" panose="020B0503020204020204" pitchFamily="34" charset="-122"/>
                <a:cs typeface="Times New Roman" panose="02020603050405020304" pitchFamily="18" charset="0"/>
              </a:rPr>
              <a:t>Asset/ goods inventory and tracking</a:t>
            </a:r>
          </a:p>
          <a:p>
            <a:pPr marL="285750" indent="-285750">
              <a:buFont typeface="Arial" panose="020B0604020202020204" pitchFamily="34" charset="0"/>
              <a:buChar char="•"/>
            </a:pPr>
            <a:r>
              <a:rPr lang="en-US" altLang="zh-CN" sz="1600" dirty="0">
                <a:solidFill>
                  <a:srgbClr val="1D1D1A"/>
                </a:solidFill>
                <a:latin typeface="+mn-lt"/>
                <a:ea typeface="微软雅黑" panose="020B0503020204020204" pitchFamily="34" charset="-122"/>
                <a:cs typeface="Times New Roman" panose="02020603050405020304" pitchFamily="18" charset="0"/>
              </a:rPr>
              <a:t>Information (e.g., identity) is stored in a small size, ultra-low cost, and battery-less Ambient </a:t>
            </a:r>
            <a:r>
              <a:rPr lang="en-US" altLang="zh-CN" sz="1600" dirty="0" err="1">
                <a:solidFill>
                  <a:srgbClr val="1D1D1A"/>
                </a:solidFill>
                <a:latin typeface="+mn-lt"/>
                <a:ea typeface="微软雅黑" panose="020B0503020204020204" pitchFamily="34" charset="-122"/>
                <a:cs typeface="Times New Roman" panose="02020603050405020304" pitchFamily="18" charset="0"/>
              </a:rPr>
              <a:t>IoT</a:t>
            </a:r>
            <a:r>
              <a:rPr lang="en-US" altLang="zh-CN" sz="1600" dirty="0">
                <a:solidFill>
                  <a:srgbClr val="1D1D1A"/>
                </a:solidFill>
                <a:latin typeface="+mn-lt"/>
                <a:ea typeface="微软雅黑" panose="020B0503020204020204" pitchFamily="34" charset="-122"/>
                <a:cs typeface="Times New Roman" panose="02020603050405020304" pitchFamily="18" charset="0"/>
              </a:rPr>
              <a:t> device</a:t>
            </a:r>
          </a:p>
          <a:p>
            <a:pPr marL="285750" indent="-285750">
              <a:buFont typeface="Arial" panose="020B0604020202020204" pitchFamily="34" charset="0"/>
              <a:buChar char="•"/>
            </a:pPr>
            <a:endPar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endPar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endPar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endPar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endParaRPr>
          </a:p>
          <a:p>
            <a:pPr marL="285750" indent="-285750">
              <a:buFont typeface="Arial" panose="020B0604020202020204" pitchFamily="34" charset="0"/>
              <a:buChar char="•"/>
            </a:pPr>
            <a:endPar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endParaRPr>
          </a:p>
          <a:p>
            <a:r>
              <a:rPr lang="en-US" altLang="zh-CN" sz="1400" dirty="0">
                <a:solidFill>
                  <a:srgbClr val="1D1D1A"/>
                </a:solidFill>
                <a:latin typeface="Arial" panose="020B0604020202020204"/>
                <a:ea typeface="微软雅黑" panose="020B0503020204020204" pitchFamily="34" charset="-122"/>
                <a:cs typeface="Times New Roman" panose="02020603050405020304" pitchFamily="18" charset="0"/>
              </a:rPr>
              <a:t>Scenarios: Asset management in Manufacturing, warehouse logistics, healthcare, etc.</a:t>
            </a:r>
            <a:endParaRPr lang="en-US" sz="1400" dirty="0">
              <a:solidFill>
                <a:srgbClr val="1D1D1A"/>
              </a:solidFill>
              <a:latin typeface="Arial" panose="020B0604020202020204"/>
              <a:ea typeface="微软雅黑" panose="020B0503020204020204" pitchFamily="34" charset="-122"/>
              <a:cs typeface="Times New Roman" panose="02020603050405020304" pitchFamily="18" charset="0"/>
            </a:endParaRPr>
          </a:p>
        </p:txBody>
      </p:sp>
      <p:pic>
        <p:nvPicPr>
          <p:cNvPr id="26" name="Picture 22" descr="4 BEST &amp;quot;Cow Tracking&amp;quot; IMAGES, STOCK PHOTOS &amp;amp; VECTORS | Adobe Stock">
            <a:extLst>
              <a:ext uri="{FF2B5EF4-FFF2-40B4-BE49-F238E27FC236}">
                <a16:creationId xmlns:a16="http://schemas.microsoft.com/office/drawing/2014/main" xmlns="" id="{6A645522-50E1-4022-B92C-E042923E0B32}"/>
              </a:ext>
            </a:extLst>
          </p:cNvPr>
          <p:cNvPicPr>
            <a:picLocks noChangeArrowheads="1"/>
          </p:cNvPicPr>
          <p:nvPr/>
        </p:nvPicPr>
        <p:blipFill rotWithShape="1">
          <a:blip r:embed="rId3" cstate="print">
            <a:extLst>
              <a:ext uri="{28A0092B-C50C-407E-A947-70E740481C1C}">
                <a14:useLocalDpi xmlns:a14="http://schemas.microsoft.com/office/drawing/2010/main" val="0"/>
              </a:ext>
            </a:extLst>
          </a:blip>
          <a:srcRect t="3310" r="15483" b="12371"/>
          <a:stretch/>
        </p:blipFill>
        <p:spPr bwMode="auto">
          <a:xfrm>
            <a:off x="3110848" y="5313836"/>
            <a:ext cx="2248600" cy="935091"/>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242396" y="4783776"/>
            <a:ext cx="5625480" cy="523220"/>
          </a:xfrm>
          <a:prstGeom prst="rect">
            <a:avLst/>
          </a:prstGeom>
        </p:spPr>
        <p:txBody>
          <a:bodyPr wrap="square">
            <a:spAutoFit/>
          </a:bodyPr>
          <a:lstStyle/>
          <a:p>
            <a:pPr marL="285750" indent="-285750" defTabSz="1217931">
              <a:buSzPct val="70000"/>
              <a:buFont typeface="Arial" panose="020B0604020202020204" pitchFamily="34" charset="0"/>
              <a:buChar char="•"/>
            </a:pPr>
            <a:r>
              <a:rPr lang="en-US" altLang="zh-CN" sz="1400" dirty="0">
                <a:solidFill>
                  <a:srgbClr val="1D1D1A"/>
                </a:solidFill>
                <a:latin typeface="+mn-lt"/>
                <a:ea typeface="微软雅黑" panose="020B0503020204020204" pitchFamily="34" charset="-122"/>
                <a:cs typeface="Times New Roman" panose="02020603050405020304" pitchFamily="18" charset="0"/>
              </a:rPr>
              <a:t>Information (e.g., temperature) is generated and transmitted by wireless sensor without battery replacement during long lifetime</a:t>
            </a:r>
          </a:p>
        </p:txBody>
      </p:sp>
      <p:sp>
        <p:nvSpPr>
          <p:cNvPr id="30" name="Rectangle 29"/>
          <p:cNvSpPr/>
          <p:nvPr/>
        </p:nvSpPr>
        <p:spPr>
          <a:xfrm>
            <a:off x="296218" y="4524848"/>
            <a:ext cx="2194319" cy="259045"/>
          </a:xfrm>
          <a:prstGeom prst="rect">
            <a:avLst/>
          </a:prstGeom>
        </p:spPr>
        <p:txBody>
          <a:bodyPr wrap="none">
            <a:spAutoFit/>
          </a:bodyPr>
          <a:lstStyle/>
          <a:p>
            <a:pPr algn="just" defTabSz="1217931">
              <a:lnSpc>
                <a:spcPts val="1300"/>
              </a:lnSpc>
              <a:spcAft>
                <a:spcPts val="600"/>
              </a:spcAft>
              <a:buSzPct val="70000"/>
            </a:pPr>
            <a:r>
              <a:rPr lang="en-US" altLang="zh-CN" sz="1600" b="1" dirty="0">
                <a:solidFill>
                  <a:srgbClr val="1D1D1A"/>
                </a:solidFill>
                <a:latin typeface="+mn-lt"/>
                <a:ea typeface="微软雅黑" panose="020B0503020204020204" pitchFamily="34" charset="-122"/>
                <a:cs typeface="Times New Roman" panose="02020603050405020304" pitchFamily="18" charset="0"/>
              </a:rPr>
              <a:t>2</a:t>
            </a:r>
            <a:r>
              <a:rPr lang="en-US" altLang="zh-CN" b="1" dirty="0">
                <a:solidFill>
                  <a:srgbClr val="1D1D1A"/>
                </a:solidFill>
                <a:latin typeface="+mn-lt"/>
                <a:ea typeface="微软雅黑" panose="020B0503020204020204" pitchFamily="34" charset="-122"/>
                <a:cs typeface="Times New Roman" panose="02020603050405020304" pitchFamily="18" charset="0"/>
              </a:rPr>
              <a:t>) </a:t>
            </a:r>
            <a:r>
              <a:rPr lang="en-US" altLang="zh-CN" b="1" dirty="0" smtClean="0">
                <a:solidFill>
                  <a:srgbClr val="1D1D1A"/>
                </a:solidFill>
                <a:latin typeface="+mn-lt"/>
                <a:ea typeface="微软雅黑" panose="020B0503020204020204" pitchFamily="34" charset="-122"/>
                <a:cs typeface="Times New Roman" panose="02020603050405020304" pitchFamily="18" charset="0"/>
              </a:rPr>
              <a:t>Sensor </a:t>
            </a:r>
            <a:r>
              <a:rPr lang="en-US" altLang="zh-CN" b="1" dirty="0">
                <a:solidFill>
                  <a:srgbClr val="1D1D1A"/>
                </a:solidFill>
                <a:latin typeface="+mn-lt"/>
                <a:ea typeface="微软雅黑" panose="020B0503020204020204" pitchFamily="34" charset="-122"/>
                <a:cs typeface="Times New Roman" panose="02020603050405020304" pitchFamily="18" charset="0"/>
              </a:rPr>
              <a:t>data report</a:t>
            </a:r>
          </a:p>
        </p:txBody>
      </p:sp>
      <p:pic>
        <p:nvPicPr>
          <p:cNvPr id="32" name="图片 3">
            <a:extLst>
              <a:ext uri="{FF2B5EF4-FFF2-40B4-BE49-F238E27FC236}">
                <a16:creationId xmlns:a16="http://schemas.microsoft.com/office/drawing/2014/main" xmlns="" id="{DB49CF40-69C8-481C-91D4-C541BC9C4428}"/>
              </a:ext>
            </a:extLst>
          </p:cNvPr>
          <p:cNvPicPr>
            <a:picLocks noChangeAspect="1"/>
          </p:cNvPicPr>
          <p:nvPr/>
        </p:nvPicPr>
        <p:blipFill>
          <a:blip r:embed="rId4"/>
          <a:stretch>
            <a:fillRect/>
          </a:stretch>
        </p:blipFill>
        <p:spPr>
          <a:xfrm>
            <a:off x="6518102" y="2648012"/>
            <a:ext cx="5083670" cy="3026452"/>
          </a:xfrm>
          <a:prstGeom prst="rect">
            <a:avLst/>
          </a:prstGeom>
        </p:spPr>
      </p:pic>
      <p:sp>
        <p:nvSpPr>
          <p:cNvPr id="33" name="矩形 8">
            <a:extLst>
              <a:ext uri="{FF2B5EF4-FFF2-40B4-BE49-F238E27FC236}">
                <a16:creationId xmlns:a16="http://schemas.microsoft.com/office/drawing/2014/main" xmlns="" id="{E3511005-C899-470D-8222-277449598646}"/>
              </a:ext>
            </a:extLst>
          </p:cNvPr>
          <p:cNvSpPr/>
          <p:nvPr/>
        </p:nvSpPr>
        <p:spPr>
          <a:xfrm>
            <a:off x="7209326" y="1800886"/>
            <a:ext cx="3420553" cy="369332"/>
          </a:xfrm>
          <a:prstGeom prst="rect">
            <a:avLst/>
          </a:prstGeom>
          <a:solidFill>
            <a:schemeClr val="bg1"/>
          </a:solidFill>
        </p:spPr>
        <p:txBody>
          <a:bodyPr wrap="none">
            <a:spAutoFit/>
          </a:bodyPr>
          <a:lstStyle/>
          <a:p>
            <a:pPr algn="ctr"/>
            <a:r>
              <a:rPr lang="en-US" altLang="zh-CN" b="1" dirty="0">
                <a:solidFill>
                  <a:srgbClr val="C00000"/>
                </a:solidFill>
              </a:rPr>
              <a:t>Design target for Ambient </a:t>
            </a:r>
            <a:r>
              <a:rPr lang="en-US" altLang="zh-CN" b="1" dirty="0" err="1">
                <a:solidFill>
                  <a:srgbClr val="C00000"/>
                </a:solidFill>
              </a:rPr>
              <a:t>IoT</a:t>
            </a:r>
            <a:endParaRPr lang="en-US" altLang="zh-CN" b="1" dirty="0">
              <a:solidFill>
                <a:srgbClr val="C00000"/>
              </a:solidFill>
            </a:endParaRPr>
          </a:p>
        </p:txBody>
      </p:sp>
      <p:sp>
        <p:nvSpPr>
          <p:cNvPr id="29" name="TextBox 28"/>
          <p:cNvSpPr txBox="1"/>
          <p:nvPr/>
        </p:nvSpPr>
        <p:spPr>
          <a:xfrm>
            <a:off x="2205230" y="1769201"/>
            <a:ext cx="1685359" cy="369332"/>
          </a:xfrm>
          <a:prstGeom prst="rect">
            <a:avLst/>
          </a:prstGeom>
          <a:solidFill>
            <a:schemeClr val="bg1"/>
          </a:solidFill>
        </p:spPr>
        <p:txBody>
          <a:bodyPr wrap="square" rtlCol="0">
            <a:spAutoFit/>
          </a:bodyPr>
          <a:lstStyle/>
          <a:p>
            <a:pPr algn="ctr"/>
            <a:r>
              <a:rPr lang="en-US" b="1" dirty="0">
                <a:solidFill>
                  <a:srgbClr val="C00000"/>
                </a:solidFill>
              </a:rPr>
              <a:t>Motivations</a:t>
            </a:r>
          </a:p>
        </p:txBody>
      </p:sp>
      <p:sp>
        <p:nvSpPr>
          <p:cNvPr id="37" name="Rectangle 36"/>
          <p:cNvSpPr/>
          <p:nvPr/>
        </p:nvSpPr>
        <p:spPr>
          <a:xfrm>
            <a:off x="315703" y="6257097"/>
            <a:ext cx="5997629" cy="307777"/>
          </a:xfrm>
          <a:prstGeom prst="rect">
            <a:avLst/>
          </a:prstGeom>
        </p:spPr>
        <p:txBody>
          <a:bodyPr wrap="square">
            <a:spAutoFit/>
          </a:bodyPr>
          <a:lstStyle/>
          <a:p>
            <a:r>
              <a:rPr lang="en-US" altLang="zh-CN" sz="1400" dirty="0">
                <a:solidFill>
                  <a:srgbClr val="1D1D1A"/>
                </a:solidFill>
                <a:latin typeface="+mn-lt"/>
                <a:ea typeface="微软雅黑" panose="020B0503020204020204" pitchFamily="34" charset="-122"/>
                <a:cs typeface="Times New Roman" panose="02020603050405020304" pitchFamily="18" charset="0"/>
              </a:rPr>
              <a:t>Scenarios: Electric power, chemical, livestock farming, manufacturing</a:t>
            </a:r>
            <a:endParaRPr lang="en-US" sz="1400" dirty="0">
              <a:latin typeface="+mn-lt"/>
            </a:endParaRPr>
          </a:p>
        </p:txBody>
      </p:sp>
      <p:pic>
        <p:nvPicPr>
          <p:cNvPr id="5" name="图片 6">
            <a:extLst>
              <a:ext uri="{FF2B5EF4-FFF2-40B4-BE49-F238E27FC236}">
                <a16:creationId xmlns:a16="http://schemas.microsoft.com/office/drawing/2014/main" xmlns="" id="{3480D7CD-B9FC-41D2-9CA4-93DE71000CB3}"/>
              </a:ext>
            </a:extLst>
          </p:cNvPr>
          <p:cNvPicPr>
            <a:picLocks noChangeAspect="1"/>
          </p:cNvPicPr>
          <p:nvPr/>
        </p:nvPicPr>
        <p:blipFill>
          <a:blip r:embed="rId5"/>
          <a:stretch>
            <a:fillRect/>
          </a:stretch>
        </p:blipFill>
        <p:spPr>
          <a:xfrm>
            <a:off x="601560" y="2957344"/>
            <a:ext cx="4635417" cy="950538"/>
          </a:xfrm>
          <a:prstGeom prst="rect">
            <a:avLst/>
          </a:prstGeom>
        </p:spPr>
      </p:pic>
      <p:sp>
        <p:nvSpPr>
          <p:cNvPr id="38" name="Rectangle 37"/>
          <p:cNvSpPr/>
          <p:nvPr/>
        </p:nvSpPr>
        <p:spPr>
          <a:xfrm>
            <a:off x="6115492" y="5840464"/>
            <a:ext cx="5704995" cy="584775"/>
          </a:xfrm>
          <a:prstGeom prst="rect">
            <a:avLst/>
          </a:prstGeom>
        </p:spPr>
        <p:txBody>
          <a:bodyPr wrap="square">
            <a:spAutoFit/>
          </a:bodyPr>
          <a:lstStyle/>
          <a:p>
            <a:pPr marL="285750" indent="-285750">
              <a:buFont typeface="Arial" panose="020B0604020202020204" pitchFamily="34" charset="0"/>
              <a:buChar char="•"/>
            </a:pPr>
            <a:r>
              <a:rPr lang="en-US" altLang="zh-CN" sz="1600" dirty="0">
                <a:latin typeface="+mn-lt"/>
              </a:rPr>
              <a:t>Reduce device cost and power consumption by 10-100 times than existing </a:t>
            </a:r>
            <a:r>
              <a:rPr lang="en-US" altLang="zh-CN" sz="1600" dirty="0" err="1">
                <a:latin typeface="+mn-lt"/>
              </a:rPr>
              <a:t>mMTC</a:t>
            </a:r>
            <a:r>
              <a:rPr lang="en-US" altLang="zh-CN" sz="1600" dirty="0">
                <a:latin typeface="+mn-lt"/>
              </a:rPr>
              <a:t> technologies</a:t>
            </a:r>
            <a:endParaRPr lang="en-US" sz="1600" dirty="0">
              <a:latin typeface="+mn-lt"/>
            </a:endParaRPr>
          </a:p>
        </p:txBody>
      </p:sp>
    </p:spTree>
    <p:extLst>
      <p:ext uri="{BB962C8B-B14F-4D97-AF65-F5344CB8AC3E}">
        <p14:creationId xmlns:p14="http://schemas.microsoft.com/office/powerpoint/2010/main" val="421469520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www.w3.org/XML/1998/namespace"/>
    <ds:schemaRef ds:uri="http://purl.org/dc/dcmitype/"/>
    <ds:schemaRef ds:uri="http://schemas.microsoft.com/office/infopath/2007/PartnerControls"/>
    <ds:schemaRef ds:uri="http://schemas.microsoft.com/office/2006/documentManagement/types"/>
    <ds:schemaRef ds:uri="http://purl.org/dc/terms/"/>
    <ds:schemaRef ds:uri="http://purl.org/dc/elements/1.1/"/>
    <ds:schemaRef ds:uri="http://schemas.microsoft.com/office/2006/metadata/properties"/>
    <ds:schemaRef ds:uri="679a257e-872f-4c98-9e8a-0a9c104f72cd"/>
    <ds:schemaRef ds:uri="http://schemas.openxmlformats.org/package/2006/metadata/core-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9565</TotalTime>
  <Words>2114</Words>
  <Application>Microsoft Office PowerPoint</Application>
  <PresentationFormat>Widescreen</PresentationFormat>
  <Paragraphs>528</Paragraphs>
  <Slides>20</Slides>
  <Notes>4</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20</vt:i4>
      </vt:variant>
    </vt:vector>
  </HeadingPairs>
  <TitlesOfParts>
    <vt:vector size="36" baseType="lpstr">
      <vt:lpstr>Arial </vt:lpstr>
      <vt:lpstr>等线</vt:lpstr>
      <vt:lpstr>FrutigerNext LT Medium</vt:lpstr>
      <vt:lpstr>Microsoft YaHei</vt:lpstr>
      <vt:lpstr>Microsoft YaHei</vt:lpstr>
      <vt:lpstr>MS PGothic</vt:lpstr>
      <vt:lpstr>黑体</vt:lpstr>
      <vt:lpstr>SimSun</vt:lpstr>
      <vt:lpstr>SimSun</vt:lpstr>
      <vt:lpstr>华文细黑</vt:lpstr>
      <vt:lpstr>Arial</vt:lpstr>
      <vt:lpstr>Calibri</vt:lpstr>
      <vt:lpstr>Calibri Light</vt:lpstr>
      <vt:lpstr>Times New Roman</vt:lpstr>
      <vt:lpstr>Wingdings</vt:lpstr>
      <vt:lpstr>Office Theme</vt:lpstr>
      <vt:lpstr>Huawei views on Rel-19 SA</vt:lpstr>
      <vt:lpstr>Outline</vt:lpstr>
      <vt:lpstr>3GPP Rel-19 Timeline (Agreed at TSG#99 / March 2023)</vt:lpstr>
      <vt:lpstr>Rel-19 as the second release of 5G-Advanced</vt:lpstr>
      <vt:lpstr>Overall View on Rel-19 Content</vt:lpstr>
      <vt:lpstr>Overall View on Rel-19 Content</vt:lpstr>
      <vt:lpstr>Overall View on Rel-19 Content</vt:lpstr>
      <vt:lpstr>Overall View on Rel-19 Content</vt:lpstr>
      <vt:lpstr>Ambient IoT (1/2)</vt:lpstr>
      <vt:lpstr>Ambient IoT (2/2)</vt:lpstr>
      <vt:lpstr>Integrated Sensing and Communication(1/2)</vt:lpstr>
      <vt:lpstr>Integrated Sensing and Communication(2/2)</vt:lpstr>
      <vt:lpstr>NG-RTC+</vt:lpstr>
      <vt:lpstr>Enhancement of Edge Computing </vt:lpstr>
      <vt:lpstr>XRM+</vt:lpstr>
      <vt:lpstr>AIML+</vt:lpstr>
      <vt:lpstr>Mobile VPN</vt:lpstr>
      <vt:lpstr>Advanced Industrial Internet of Things</vt:lpstr>
      <vt:lpstr>Enhancement of EE for 5G networks and services </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Zhuwenruo</cp:lastModifiedBy>
  <cp:revision>696</cp:revision>
  <dcterms:created xsi:type="dcterms:W3CDTF">2010-02-05T13:52:04Z</dcterms:created>
  <dcterms:modified xsi:type="dcterms:W3CDTF">2023-06-02T09:35:29Z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1685582529</vt:lpwstr>
  </property>
  <property fmtid="{D5CDD505-2E9C-101B-9397-08002B2CF9AE}" pid="7" name="_2015_ms_pID_725343">
    <vt:lpwstr>(2)s+AKQT+FSzbD0MqbWOMt/VNsAylux+WZ4McYcpFlBj/zKHmpNCTbHg0fTHB0rs7meVx1Bn/3
7TPa8OmhHiFdipFxuu4jcC/UtzR7zqS3N6jyHCk1IU1+C/K+7gc7bv3dn2y1FeoP/sDmzdpE
wfd2ImvMtuYb9tpl7Z6AqHxTI7zNsi4LuPN1QTCLvAEUohrbwyz27SICE+XfRAHG6iRDbDo0
nNcq5ZyfiEJWWU6Jnc</vt:lpwstr>
  </property>
  <property fmtid="{D5CDD505-2E9C-101B-9397-08002B2CF9AE}" pid="8" name="_2015_ms_pID_7253431">
    <vt:lpwstr>mG2OwMbkxZ7lwvGUy/nu/qaV58/OP+vFvd9kDOAuSjr7Bg+zD5Cp/t
++sEHbWKCkQk6xMWv1Z4NafZXS9DUuDOGZwq2rVNAvHifFEgcOj3ru2BrUb3aM9KUR4V3zvj
w5Y5ZH3TrKdcoHi+p/E5p0EbYetaYYn0OCmke/AvuDOJSTsf0tP6FRDRdu5aPy+aV254xGdb
5jxMNpU7TH3UpfoB</vt:lpwstr>
  </property>
</Properties>
</file>